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3"/>
    <p:sldMasterId id="214748368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Caveat"/>
      <p:regular r:id="rId46"/>
      <p:bold r:id="rId47"/>
    </p:embeddedFont>
    <p:embeddedFont>
      <p:font typeface="Roboto"/>
      <p:regular r:id="rId48"/>
      <p:bold r:id="rId49"/>
      <p:italic r:id="rId50"/>
      <p:boldItalic r:id="rId51"/>
    </p:embeddedFont>
    <p:embeddedFont>
      <p:font typeface="Mukta"/>
      <p:regular r:id="rId52"/>
      <p:bold r:id="rId53"/>
    </p:embeddedFont>
    <p:embeddedFont>
      <p:font typeface="Poppins"/>
      <p:regular r:id="rId54"/>
      <p:bold r:id="rId55"/>
      <p:italic r:id="rId56"/>
      <p:boldItalic r:id="rId57"/>
    </p:embeddedFont>
    <p:embeddedFont>
      <p:font typeface="Overpass"/>
      <p:regular r:id="rId58"/>
      <p:bold r:id="rId59"/>
      <p:italic r:id="rId60"/>
      <p:boldItalic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Caveat-regular.fntdata"/><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Roboto-regular.fntdata"/><Relationship Id="rId47" Type="http://schemas.openxmlformats.org/officeDocument/2006/relationships/font" Target="fonts/Caveat-bold.fntdata"/><Relationship Id="rId49"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regular.fntdata"/><Relationship Id="rId61" Type="http://schemas.openxmlformats.org/officeDocument/2006/relationships/font" Target="fonts/Overpass-boldItalic.fntdata"/><Relationship Id="rId20" Type="http://schemas.openxmlformats.org/officeDocument/2006/relationships/slide" Target="slides/slide15.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OpenSans-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verpass-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Italic.fntdata"/><Relationship Id="rId50" Type="http://schemas.openxmlformats.org/officeDocument/2006/relationships/font" Target="fonts/Roboto-italic.fntdata"/><Relationship Id="rId53" Type="http://schemas.openxmlformats.org/officeDocument/2006/relationships/font" Target="fonts/Mukta-bold.fntdata"/><Relationship Id="rId52" Type="http://schemas.openxmlformats.org/officeDocument/2006/relationships/font" Target="fonts/Mukta-regular.fntdata"/><Relationship Id="rId11" Type="http://schemas.openxmlformats.org/officeDocument/2006/relationships/slide" Target="slides/slide6.xml"/><Relationship Id="rId55" Type="http://schemas.openxmlformats.org/officeDocument/2006/relationships/font" Target="fonts/Poppins-bold.fntdata"/><Relationship Id="rId10" Type="http://schemas.openxmlformats.org/officeDocument/2006/relationships/slide" Target="slides/slide5.xml"/><Relationship Id="rId54" Type="http://schemas.openxmlformats.org/officeDocument/2006/relationships/font" Target="fonts/Poppins-regular.fntdata"/><Relationship Id="rId13" Type="http://schemas.openxmlformats.org/officeDocument/2006/relationships/slide" Target="slides/slide8.xml"/><Relationship Id="rId57" Type="http://schemas.openxmlformats.org/officeDocument/2006/relationships/font" Target="fonts/Poppins-boldItalic.fntdata"/><Relationship Id="rId12" Type="http://schemas.openxmlformats.org/officeDocument/2006/relationships/slide" Target="slides/slide7.xml"/><Relationship Id="rId56" Type="http://schemas.openxmlformats.org/officeDocument/2006/relationships/font" Target="fonts/Poppins-italic.fntdata"/><Relationship Id="rId15" Type="http://schemas.openxmlformats.org/officeDocument/2006/relationships/slide" Target="slides/slide10.xml"/><Relationship Id="rId59" Type="http://schemas.openxmlformats.org/officeDocument/2006/relationships/font" Target="fonts/Overpass-bold.fntdata"/><Relationship Id="rId14" Type="http://schemas.openxmlformats.org/officeDocument/2006/relationships/slide" Target="slides/slide9.xml"/><Relationship Id="rId58" Type="http://schemas.openxmlformats.org/officeDocument/2006/relationships/font" Target="fonts/Overpass-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10307014959/https://webaim.org/resources/contrastchecker/" TargetMode="External"/><Relationship Id="rId3" Type="http://schemas.openxmlformats.org/officeDocument/2006/relationships/hyperlink" Target="https://webaim.org/resources/contrastchecker/" TargetMode="External"/><Relationship Id="rId4" Type="http://schemas.openxmlformats.org/officeDocument/2006/relationships/hyperlink" Target="https://accessibe.co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10307014959/https://webaim.org/techniques/images/#seizur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10307014959/https://webaim.org/techniques/images/#seizures"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10307014959/https://webaim.org/techniques/images/#seizures"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10307014959/https://webaim.org/techniques/images/#seizure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fb.org/consulting/benefits-accessibilit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2b7656317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2b7656317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675d21891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675d21891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675d21891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675d21891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1D1D1D"/>
              </a:buClr>
              <a:buSzPts val="1100"/>
              <a:buFont typeface="Mukta"/>
              <a:buChar char="●"/>
            </a:pPr>
            <a:r>
              <a:rPr lang="en">
                <a:solidFill>
                  <a:srgbClr val="1D1D1D"/>
                </a:solidFill>
                <a:highlight>
                  <a:schemeClr val="lt1"/>
                </a:highlight>
              </a:rPr>
              <a:t>Perceivable - Information and user interface components must be presentable to users in ways they can perceive. </a:t>
            </a:r>
            <a:endParaRPr>
              <a:solidFill>
                <a:srgbClr val="1D1D1D"/>
              </a:solidFill>
              <a:highlight>
                <a:schemeClr val="lt1"/>
              </a:highlight>
            </a:endParaRPr>
          </a:p>
          <a:p>
            <a:pPr indent="-298450" lvl="1" marL="914400" rtl="0" algn="l">
              <a:lnSpc>
                <a:spcPct val="115000"/>
              </a:lnSpc>
              <a:spcBef>
                <a:spcPts val="0"/>
              </a:spcBef>
              <a:spcAft>
                <a:spcPts val="0"/>
              </a:spcAft>
              <a:buClr>
                <a:srgbClr val="1D1D1D"/>
              </a:buClr>
              <a:buSzPts val="1100"/>
              <a:buChar char="○"/>
            </a:pPr>
            <a:r>
              <a:rPr lang="en">
                <a:solidFill>
                  <a:srgbClr val="1D1D1D"/>
                </a:solidFill>
              </a:rPr>
              <a:t>The “must” list: Without these changes, at least one group of potential customers will not have access to your information.</a:t>
            </a:r>
            <a:endParaRPr>
              <a:solidFill>
                <a:srgbClr val="1D1D1D"/>
              </a:solidFill>
            </a:endParaRPr>
          </a:p>
          <a:p>
            <a:pPr indent="-298450" lvl="0" marL="457200" rtl="0" algn="l">
              <a:lnSpc>
                <a:spcPct val="115000"/>
              </a:lnSpc>
              <a:spcBef>
                <a:spcPts val="0"/>
              </a:spcBef>
              <a:spcAft>
                <a:spcPts val="0"/>
              </a:spcAft>
              <a:buClr>
                <a:srgbClr val="1D1D1D"/>
              </a:buClr>
              <a:buSzPts val="1100"/>
              <a:buChar char="●"/>
            </a:pPr>
            <a:r>
              <a:rPr lang="en">
                <a:solidFill>
                  <a:srgbClr val="1D1D1D"/>
                </a:solidFill>
              </a:rPr>
              <a:t>Adaptable - Create content that can be presented in different ways (for example simpler layout) without losing information or structure.</a:t>
            </a:r>
            <a:endParaRPr>
              <a:solidFill>
                <a:srgbClr val="1D1D1D"/>
              </a:solidFill>
            </a:endParaRPr>
          </a:p>
          <a:p>
            <a:pPr indent="-298450" lvl="1" marL="914400" rtl="0" algn="l">
              <a:lnSpc>
                <a:spcPct val="115000"/>
              </a:lnSpc>
              <a:spcBef>
                <a:spcPts val="0"/>
              </a:spcBef>
              <a:spcAft>
                <a:spcPts val="0"/>
              </a:spcAft>
              <a:buClr>
                <a:srgbClr val="1D1D1D"/>
              </a:buClr>
              <a:buSzPts val="1100"/>
              <a:buChar char="○"/>
            </a:pPr>
            <a:r>
              <a:rPr lang="en">
                <a:solidFill>
                  <a:srgbClr val="1D1D1D"/>
                </a:solidFill>
              </a:rPr>
              <a:t>The “should” list: Meeting these t=recommendations ensures significant barriers are removed for those with disabilities, increasing your brand visibility.</a:t>
            </a:r>
            <a:endParaRPr>
              <a:solidFill>
                <a:srgbClr val="1D1D1D"/>
              </a:solidFill>
            </a:endParaRPr>
          </a:p>
          <a:p>
            <a:pPr indent="-298450" lvl="0" marL="457200" rtl="0" algn="l">
              <a:lnSpc>
                <a:spcPct val="115000"/>
              </a:lnSpc>
              <a:spcBef>
                <a:spcPts val="0"/>
              </a:spcBef>
              <a:spcAft>
                <a:spcPts val="0"/>
              </a:spcAft>
              <a:buClr>
                <a:srgbClr val="1D1D1D"/>
              </a:buClr>
              <a:buSzPts val="1100"/>
              <a:buChar char="●"/>
            </a:pPr>
            <a:r>
              <a:rPr lang="en">
                <a:solidFill>
                  <a:srgbClr val="1D1D1D"/>
                </a:solidFill>
              </a:rPr>
              <a:t>Distinguishable - Make it easier for users to see and hear content including separating foreground from background.</a:t>
            </a:r>
            <a:endParaRPr>
              <a:solidFill>
                <a:srgbClr val="1D1D1D"/>
              </a:solidFill>
            </a:endParaRPr>
          </a:p>
          <a:p>
            <a:pPr indent="-298450" lvl="1" marL="914400" rtl="0" algn="l">
              <a:lnSpc>
                <a:spcPct val="115000"/>
              </a:lnSpc>
              <a:spcBef>
                <a:spcPts val="0"/>
              </a:spcBef>
              <a:spcAft>
                <a:spcPts val="0"/>
              </a:spcAft>
              <a:buClr>
                <a:srgbClr val="1D1D1D"/>
              </a:buClr>
              <a:buSzPts val="1100"/>
              <a:buChar char="○"/>
            </a:pPr>
            <a:r>
              <a:rPr lang="en">
                <a:solidFill>
                  <a:srgbClr val="1D1D1D"/>
                </a:solidFill>
              </a:rPr>
              <a:t>The “may want to” list: Individuals with disabilities may struggle to fully access your content, but it won’t be impossible.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675d21891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675d21891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675d218914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675d218914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1D1D1D"/>
              </a:buClr>
              <a:buSzPts val="1100"/>
              <a:buFont typeface="Mukta"/>
              <a:buChar char="●"/>
            </a:pPr>
            <a:r>
              <a:rPr lang="en">
                <a:solidFill>
                  <a:schemeClr val="dk1"/>
                </a:solidFill>
              </a:rPr>
              <a:t>Use clear color contrast between text color and your background. Users with color blindness will be especially thankful to you. So let’s experience less of this and more of that.</a:t>
            </a:r>
            <a:endParaRPr>
              <a:solidFill>
                <a:schemeClr val="dk1"/>
              </a:solidFill>
            </a:endParaRPr>
          </a:p>
          <a:p>
            <a:pPr indent="-298450" lvl="0" marL="457200" rtl="0" algn="l">
              <a:spcBef>
                <a:spcPts val="0"/>
              </a:spcBef>
              <a:spcAft>
                <a:spcPts val="0"/>
              </a:spcAft>
              <a:buClr>
                <a:srgbClr val="1D1D1D"/>
              </a:buClr>
              <a:buSzPts val="1100"/>
              <a:buFont typeface="Mukta"/>
              <a:buChar char="●"/>
            </a:pPr>
            <a:r>
              <a:t/>
            </a:r>
            <a:endParaRPr>
              <a:solidFill>
                <a:schemeClr val="dk1"/>
              </a:solidFill>
            </a:endParaRPr>
          </a:p>
          <a:p>
            <a:pPr indent="-298450" lvl="0" marL="457200" rtl="0" algn="l">
              <a:lnSpc>
                <a:spcPct val="160000"/>
              </a:lnSpc>
              <a:spcBef>
                <a:spcPts val="0"/>
              </a:spcBef>
              <a:spcAft>
                <a:spcPts val="0"/>
              </a:spcAft>
              <a:buClr>
                <a:srgbClr val="1D1D1D"/>
              </a:buClr>
              <a:buSzPts val="1100"/>
              <a:buFont typeface="Mukta"/>
              <a:buChar char="●"/>
            </a:pPr>
            <a:r>
              <a:rPr lang="en" sz="1200">
                <a:solidFill>
                  <a:schemeClr val="dk1"/>
                </a:solidFill>
                <a:highlight>
                  <a:schemeClr val="lt1"/>
                </a:highlight>
                <a:latin typeface="Mukta"/>
                <a:ea typeface="Mukta"/>
                <a:cs typeface="Mukta"/>
                <a:sym typeface="Mukta"/>
              </a:rPr>
              <a:t>We recommend </a:t>
            </a:r>
            <a:r>
              <a:rPr lang="en" sz="1200">
                <a:solidFill>
                  <a:schemeClr val="hlink"/>
                </a:solidFill>
                <a:highlight>
                  <a:schemeClr val="lt1"/>
                </a:highlight>
                <a:uFill>
                  <a:noFill/>
                </a:uFill>
                <a:latin typeface="Mukta"/>
                <a:ea typeface="Mukta"/>
                <a:cs typeface="Mukta"/>
                <a:sym typeface="Mukta"/>
                <a:hlinkClick r:id="rId2"/>
              </a:rPr>
              <a:t>WebAim</a:t>
            </a:r>
            <a:r>
              <a:rPr lang="en" sz="1200">
                <a:solidFill>
                  <a:schemeClr val="dk1"/>
                </a:solidFill>
                <a:highlight>
                  <a:schemeClr val="lt1"/>
                </a:highlight>
                <a:latin typeface="Mukta"/>
                <a:ea typeface="Mukta"/>
                <a:cs typeface="Mukta"/>
                <a:sym typeface="Mukta"/>
              </a:rPr>
              <a:t> to measure your color contrast ratio </a:t>
            </a:r>
            <a:r>
              <a:rPr lang="en" sz="1200" u="sng">
                <a:solidFill>
                  <a:schemeClr val="hlink"/>
                </a:solidFill>
                <a:highlight>
                  <a:schemeClr val="lt1"/>
                </a:highlight>
                <a:latin typeface="Mukta"/>
                <a:ea typeface="Mukta"/>
                <a:cs typeface="Mukta"/>
                <a:sym typeface="Mukta"/>
                <a:hlinkClick r:id="rId3"/>
              </a:rPr>
              <a:t>https://webaim.org/resources/contrastchecker/</a:t>
            </a:r>
            <a:r>
              <a:rPr lang="en" sz="1200">
                <a:solidFill>
                  <a:schemeClr val="dk1"/>
                </a:solidFill>
                <a:highlight>
                  <a:schemeClr val="lt1"/>
                </a:highlight>
                <a:latin typeface="Mukta"/>
                <a:ea typeface="Mukta"/>
                <a:cs typeface="Mukta"/>
                <a:sym typeface="Mukta"/>
              </a:rPr>
              <a:t> and </a:t>
            </a:r>
            <a:r>
              <a:rPr lang="en" sz="1200" u="sng">
                <a:solidFill>
                  <a:schemeClr val="hlink"/>
                </a:solidFill>
                <a:highlight>
                  <a:schemeClr val="lt1"/>
                </a:highlight>
                <a:latin typeface="Mukta"/>
                <a:ea typeface="Mukta"/>
                <a:cs typeface="Mukta"/>
                <a:sym typeface="Mukta"/>
                <a:hlinkClick r:id="rId4"/>
              </a:rPr>
              <a:t>https://accessibe.com/</a:t>
            </a:r>
            <a:r>
              <a:rPr lang="en" sz="1200">
                <a:solidFill>
                  <a:schemeClr val="dk1"/>
                </a:solidFill>
                <a:highlight>
                  <a:schemeClr val="lt1"/>
                </a:highlight>
                <a:latin typeface="Mukta"/>
                <a:ea typeface="Mukta"/>
                <a:cs typeface="Mukta"/>
                <a:sym typeface="Mukta"/>
              </a:rPr>
              <a:t>. These are great tools that will give you an easy to decipher pass/fail grade for all things accessibility.</a:t>
            </a:r>
            <a:endParaRPr>
              <a:solidFill>
                <a:srgbClr val="1D1D1D"/>
              </a:solidFill>
              <a:highlight>
                <a:schemeClr val="lt1"/>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675d218914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675d218914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60000"/>
              </a:lnSpc>
              <a:spcBef>
                <a:spcPts val="0"/>
              </a:spcBef>
              <a:spcAft>
                <a:spcPts val="0"/>
              </a:spcAft>
              <a:buClr>
                <a:srgbClr val="1D1D1D"/>
              </a:buClr>
              <a:buSzPts val="1100"/>
              <a:buFont typeface="Mukta"/>
              <a:buChar char="●"/>
            </a:pPr>
            <a:r>
              <a:rPr lang="en" sz="1200">
                <a:solidFill>
                  <a:schemeClr val="dk1"/>
                </a:solidFill>
                <a:highlight>
                  <a:schemeClr val="lt1"/>
                </a:highlight>
                <a:latin typeface="Mukta"/>
                <a:ea typeface="Mukta"/>
                <a:cs typeface="Mukta"/>
                <a:sym typeface="Mukta"/>
              </a:rPr>
              <a:t>While people can use their magnifiers or zoom in on your content, why should they have to? This is especially true if it ruins the look and feel of what you are providing them. </a:t>
            </a:r>
            <a:endParaRPr sz="1200">
              <a:solidFill>
                <a:schemeClr val="dk1"/>
              </a:solidFill>
              <a:highlight>
                <a:schemeClr val="lt1"/>
              </a:highlight>
              <a:latin typeface="Mukta"/>
              <a:ea typeface="Mukta"/>
              <a:cs typeface="Mukta"/>
              <a:sym typeface="Mukta"/>
            </a:endParaRPr>
          </a:p>
          <a:p>
            <a:pPr indent="-298450" lvl="0" marL="457200" rtl="0" algn="l">
              <a:lnSpc>
                <a:spcPct val="160000"/>
              </a:lnSpc>
              <a:spcBef>
                <a:spcPts val="0"/>
              </a:spcBef>
              <a:spcAft>
                <a:spcPts val="0"/>
              </a:spcAft>
              <a:buClr>
                <a:srgbClr val="1D1D1D"/>
              </a:buClr>
              <a:buSzPts val="1100"/>
              <a:buFont typeface="Mukta"/>
              <a:buChar char="●"/>
            </a:pPr>
            <a:r>
              <a:rPr lang="en" sz="1200">
                <a:solidFill>
                  <a:schemeClr val="dk1"/>
                </a:solidFill>
                <a:highlight>
                  <a:schemeClr val="lt1"/>
                </a:highlight>
                <a:latin typeface="Mukta"/>
                <a:ea typeface="Mukta"/>
                <a:cs typeface="Mukta"/>
                <a:sym typeface="Mukta"/>
              </a:rPr>
              <a:t>Instead, create your content using larger font sizes, and build the design around it. </a:t>
            </a:r>
            <a:endParaRPr sz="1200">
              <a:solidFill>
                <a:schemeClr val="dk1"/>
              </a:solidFill>
              <a:highlight>
                <a:schemeClr val="lt1"/>
              </a:highlight>
              <a:latin typeface="Mukta"/>
              <a:ea typeface="Mukta"/>
              <a:cs typeface="Mukta"/>
              <a:sym typeface="Mukta"/>
            </a:endParaRPr>
          </a:p>
          <a:p>
            <a:pPr indent="-298450" lvl="0" marL="457200" rtl="0" algn="l">
              <a:lnSpc>
                <a:spcPct val="160000"/>
              </a:lnSpc>
              <a:spcBef>
                <a:spcPts val="0"/>
              </a:spcBef>
              <a:spcAft>
                <a:spcPts val="0"/>
              </a:spcAft>
              <a:buClr>
                <a:srgbClr val="1D1D1D"/>
              </a:buClr>
              <a:buSzPts val="1100"/>
              <a:buFont typeface="Mukta"/>
              <a:buChar char="●"/>
            </a:pPr>
            <a:r>
              <a:rPr lang="en" sz="1200">
                <a:solidFill>
                  <a:schemeClr val="dk1"/>
                </a:solidFill>
                <a:highlight>
                  <a:schemeClr val="lt1"/>
                </a:highlight>
                <a:latin typeface="Mukta"/>
                <a:ea typeface="Mukta"/>
                <a:cs typeface="Mukta"/>
                <a:sym typeface="Mukta"/>
              </a:rPr>
              <a:t>The ADA recommends a font size of at least 16 pt on any form of digital media. This is also the preferred size for most of the population.</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675d218914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675d218914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60000"/>
              </a:lnSpc>
              <a:spcBef>
                <a:spcPts val="0"/>
              </a:spcBef>
              <a:spcAft>
                <a:spcPts val="0"/>
              </a:spcAft>
              <a:buClr>
                <a:srgbClr val="1D1D1D"/>
              </a:buClr>
              <a:buSzPts val="1100"/>
              <a:buFont typeface="Mukta"/>
              <a:buChar char="●"/>
            </a:pPr>
            <a:r>
              <a:rPr lang="en" sz="1200">
                <a:solidFill>
                  <a:schemeClr val="dk1"/>
                </a:solidFill>
                <a:highlight>
                  <a:schemeClr val="lt1"/>
                </a:highlight>
                <a:latin typeface="Mukta"/>
                <a:ea typeface="Mukta"/>
                <a:cs typeface="Mukta"/>
                <a:sym typeface="Mukta"/>
              </a:rPr>
              <a:t>Avoid using text on your images and graphics. Individuals who use screen readers can’t read text on an image. That’s because screen readers simply see that as a picture file and will overlook it. </a:t>
            </a:r>
            <a:endParaRPr sz="1200">
              <a:solidFill>
                <a:schemeClr val="dk1"/>
              </a:solidFill>
              <a:highlight>
                <a:schemeClr val="lt1"/>
              </a:highlight>
              <a:latin typeface="Mukta"/>
              <a:ea typeface="Mukta"/>
              <a:cs typeface="Mukta"/>
              <a:sym typeface="Mukta"/>
            </a:endParaRPr>
          </a:p>
          <a:p>
            <a:pPr indent="-298450" lvl="0" marL="457200" rtl="0" algn="l">
              <a:lnSpc>
                <a:spcPct val="160000"/>
              </a:lnSpc>
              <a:spcBef>
                <a:spcPts val="0"/>
              </a:spcBef>
              <a:spcAft>
                <a:spcPts val="0"/>
              </a:spcAft>
              <a:buClr>
                <a:srgbClr val="1D1D1D"/>
              </a:buClr>
              <a:buSzPts val="1100"/>
              <a:buFont typeface="Mukta"/>
              <a:buChar char="●"/>
            </a:pPr>
            <a:r>
              <a:rPr lang="en" sz="1200">
                <a:solidFill>
                  <a:schemeClr val="dk1"/>
                </a:solidFill>
                <a:highlight>
                  <a:schemeClr val="lt1"/>
                </a:highlight>
                <a:latin typeface="Mukta"/>
                <a:ea typeface="Mukta"/>
                <a:cs typeface="Mukta"/>
                <a:sym typeface="Mukta"/>
              </a:rPr>
              <a:t>Using text in your graphics means some of your readers may not be getting the full message you are trying to present. Ensure that the key content and messaging you are providing is in your text, and use images as a supporting player.</a:t>
            </a:r>
            <a:endParaRPr sz="12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1800"/>
              </a:spcAft>
              <a:buNone/>
            </a:pPr>
            <a:r>
              <a:t/>
            </a:r>
            <a:endParaRPr sz="1200">
              <a:solidFill>
                <a:schemeClr val="dk1"/>
              </a:solidFill>
              <a:highlight>
                <a:schemeClr val="lt1"/>
              </a:highlight>
              <a:latin typeface="Mukta"/>
              <a:ea typeface="Mukta"/>
              <a:cs typeface="Mukta"/>
              <a:sym typeface="Mukt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523964ec81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523964ec81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675d218914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675d218914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Semantic HTML </a:t>
            </a:r>
            <a:endParaRPr b="1"/>
          </a:p>
          <a:p>
            <a:pPr indent="0" lvl="0" marL="0" rtl="0" algn="l">
              <a:spcBef>
                <a:spcPts val="0"/>
              </a:spcBef>
              <a:spcAft>
                <a:spcPts val="0"/>
              </a:spcAft>
              <a:buClr>
                <a:schemeClr val="dk1"/>
              </a:buClr>
              <a:buSzPts val="1100"/>
              <a:buFont typeface="Arial"/>
              <a:buNone/>
            </a:pPr>
            <a:r>
              <a:rPr b="1" lang="en"/>
              <a:t>It is important that you use semantic HTML as much as possible. What does that mean? HTML means Hyper Text Markup Language and is how the browser or client will read your email.</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What happens?</a:t>
            </a:r>
            <a:endParaRPr b="1"/>
          </a:p>
          <a:p>
            <a:pPr indent="-298450" lvl="0" marL="457200" rtl="0" algn="l">
              <a:spcBef>
                <a:spcPts val="0"/>
              </a:spcBef>
              <a:spcAft>
                <a:spcPts val="0"/>
              </a:spcAft>
              <a:buSzPts val="1100"/>
              <a:buChar char="●"/>
            </a:pPr>
            <a:r>
              <a:rPr lang="en"/>
              <a:t>The screen reader reads each header out as you progress through the content, notifying you what each element is. Like a Heading 1 or a paragraph. </a:t>
            </a:r>
            <a:endParaRPr/>
          </a:p>
          <a:p>
            <a:pPr indent="-298450" lvl="0" marL="457200" rtl="0" algn="l">
              <a:spcBef>
                <a:spcPts val="0"/>
              </a:spcBef>
              <a:spcAft>
                <a:spcPts val="0"/>
              </a:spcAft>
              <a:buSzPts val="1100"/>
              <a:buChar char="●"/>
            </a:pPr>
            <a:r>
              <a:rPr lang="en"/>
              <a:t>It stops after each element, letting the reader go at whatever pace is comfortable.</a:t>
            </a:r>
            <a:endParaRPr/>
          </a:p>
          <a:p>
            <a:pPr indent="-298450" lvl="0" marL="457200" rtl="0" algn="l">
              <a:spcBef>
                <a:spcPts val="0"/>
              </a:spcBef>
              <a:spcAft>
                <a:spcPts val="0"/>
              </a:spcAft>
              <a:buSzPts val="1100"/>
              <a:buChar char="●"/>
            </a:pPr>
            <a:r>
              <a:rPr lang="en"/>
              <a:t>The reader can jump to the next heading tag</a:t>
            </a:r>
            <a:endParaRPr/>
          </a:p>
          <a:p>
            <a:pPr indent="-298450" lvl="0" marL="457200" rtl="0" algn="l">
              <a:spcBef>
                <a:spcPts val="0"/>
              </a:spcBef>
              <a:spcAft>
                <a:spcPts val="0"/>
              </a:spcAft>
              <a:buSzPts val="1100"/>
              <a:buChar char="●"/>
            </a:pPr>
            <a:r>
              <a:rPr lang="en"/>
              <a:t>The reader can bring up a list of all headings as a handy table of contents</a:t>
            </a:r>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813c1b043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813c1b043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What happens?</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Now the screen reader sees this content as a single block and reads it in one go, all at once.</a:t>
            </a:r>
            <a:endParaRPr sz="1000">
              <a:solidFill>
                <a:schemeClr val="dk1"/>
              </a:solidFill>
            </a:endParaRPr>
          </a:p>
          <a:p>
            <a:pPr indent="0" lvl="0" marL="0" rtl="0" algn="l">
              <a:spcBef>
                <a:spcPts val="180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813c1b043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813c1b043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What happens?</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Now the screen reader sees this content as a single block and reads it in one go, all at once.</a:t>
            </a:r>
            <a:endParaRPr sz="1000">
              <a:solidFill>
                <a:schemeClr val="dk1"/>
              </a:solidFill>
            </a:endParaRPr>
          </a:p>
          <a:p>
            <a:pPr indent="0" lvl="0" marL="0" rtl="0" algn="l">
              <a:spcBef>
                <a:spcPts val="180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2b7656317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2b7656317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813c1b04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813c1b04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Semantic HTML </a:t>
            </a:r>
            <a:endParaRPr b="1"/>
          </a:p>
          <a:p>
            <a:pPr indent="0" lvl="0" marL="0" rtl="0" algn="l">
              <a:spcBef>
                <a:spcPts val="0"/>
              </a:spcBef>
              <a:spcAft>
                <a:spcPts val="0"/>
              </a:spcAft>
              <a:buClr>
                <a:schemeClr val="dk1"/>
              </a:buClr>
              <a:buSzPts val="1100"/>
              <a:buFont typeface="Arial"/>
              <a:buNone/>
            </a:pPr>
            <a:r>
              <a:rPr b="1" lang="en"/>
              <a:t>It is important that you use semantic HTML as much as possible. What does that mean? HTML means Hyper Text Markup Language and is how the browser or client will read your email.</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What happens?</a:t>
            </a:r>
            <a:endParaRPr b="1"/>
          </a:p>
          <a:p>
            <a:pPr indent="-298450" lvl="0" marL="457200" rtl="0" algn="l">
              <a:spcBef>
                <a:spcPts val="0"/>
              </a:spcBef>
              <a:spcAft>
                <a:spcPts val="0"/>
              </a:spcAft>
              <a:buSzPts val="1100"/>
              <a:buChar char="●"/>
            </a:pPr>
            <a:r>
              <a:rPr lang="en"/>
              <a:t>The screen reader reads each header out as you progress through the content, notifying you what each element is. Like a Heading 1 or a paragraph. </a:t>
            </a:r>
            <a:endParaRPr/>
          </a:p>
          <a:p>
            <a:pPr indent="-298450" lvl="0" marL="457200" rtl="0" algn="l">
              <a:spcBef>
                <a:spcPts val="0"/>
              </a:spcBef>
              <a:spcAft>
                <a:spcPts val="0"/>
              </a:spcAft>
              <a:buSzPts val="1100"/>
              <a:buChar char="●"/>
            </a:pPr>
            <a:r>
              <a:rPr lang="en"/>
              <a:t>It stops after each element, letting the reader go at whatever pace is comfortable.</a:t>
            </a:r>
            <a:endParaRPr/>
          </a:p>
          <a:p>
            <a:pPr indent="-298450" lvl="0" marL="457200" rtl="0" algn="l">
              <a:spcBef>
                <a:spcPts val="0"/>
              </a:spcBef>
              <a:spcAft>
                <a:spcPts val="0"/>
              </a:spcAft>
              <a:buSzPts val="1100"/>
              <a:buChar char="●"/>
            </a:pPr>
            <a:r>
              <a:rPr lang="en"/>
              <a:t>The reader can jump to the next heading tag</a:t>
            </a:r>
            <a:endParaRPr/>
          </a:p>
          <a:p>
            <a:pPr indent="-298450" lvl="0" marL="457200" rtl="0" algn="l">
              <a:spcBef>
                <a:spcPts val="0"/>
              </a:spcBef>
              <a:spcAft>
                <a:spcPts val="0"/>
              </a:spcAft>
              <a:buSzPts val="1100"/>
              <a:buChar char="●"/>
            </a:pPr>
            <a:r>
              <a:rPr lang="en"/>
              <a:t>The reader can bring up a list of all headings as a handy table of contents</a:t>
            </a:r>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7a19ffd11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7a19ffd11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What happens?</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Now the screen reader sees this content as a single block and reads it in one go, all at once.</a:t>
            </a:r>
            <a:endParaRPr sz="1000">
              <a:solidFill>
                <a:schemeClr val="dk1"/>
              </a:solidFill>
            </a:endParaRPr>
          </a:p>
          <a:p>
            <a:pPr indent="0" lvl="0" marL="0" rtl="0" algn="l">
              <a:spcBef>
                <a:spcPts val="180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813c1b043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813c1b043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What happens?</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Now the screen reader sees this content as a single block and reads it in one go, all at once.</a:t>
            </a:r>
            <a:endParaRPr sz="1000">
              <a:solidFill>
                <a:schemeClr val="dk1"/>
              </a:solidFill>
            </a:endParaRPr>
          </a:p>
          <a:p>
            <a:pPr indent="0" lvl="0" marL="0" rtl="0" algn="l">
              <a:spcBef>
                <a:spcPts val="180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7a19ffd11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7a19ffd11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What does that mean?</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Inaccessible fonts have one or more of the following characteristics:</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      + Make it difficult to distinguish between the shapes of different letters and characters</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Slow the reader down</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Make it hard to separate one letter from another with overlapping characters or letters</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Are decorative or include unnecessary adornments</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Are specialty display fonts, such as handwriting style, custom, or cursive</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Besides being the right thing to do, using accessible fonts on your website is the only way you can avoid violating accessibility standards set out in US law.</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The most accessible sans-serif fonts are Tahoma, Calibri, Helvetica, Arial, Verdana, and Times New Roman. Slab serif fonts including Arvo, Museo Slab, and Rockwell are also considered to be accessible. These font types are mostly used in headings rather than the body text.</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t/>
            </a:r>
            <a:endParaRPr sz="1000">
              <a:solidFill>
                <a:schemeClr val="dk1"/>
              </a:solidFill>
              <a:highlight>
                <a:schemeClr val="lt1"/>
              </a:highlight>
              <a:latin typeface="Mukta"/>
              <a:ea typeface="Mukta"/>
              <a:cs typeface="Mukta"/>
              <a:sym typeface="Mukta"/>
            </a:endParaRPr>
          </a:p>
          <a:p>
            <a:pPr indent="0" lvl="0" marL="0" rtl="0" algn="l">
              <a:lnSpc>
                <a:spcPct val="120000"/>
              </a:lnSpc>
              <a:spcBef>
                <a:spcPts val="1800"/>
              </a:spcBef>
              <a:spcAft>
                <a:spcPts val="0"/>
              </a:spcAft>
              <a:buClr>
                <a:schemeClr val="dk1"/>
              </a:buClr>
              <a:buSzPts val="1100"/>
              <a:buFont typeface="Arial"/>
              <a:buNone/>
            </a:pPr>
            <a:r>
              <a:rPr b="1" lang="en" sz="1000">
                <a:solidFill>
                  <a:schemeClr val="dk1"/>
                </a:solidFill>
                <a:highlight>
                  <a:schemeClr val="lt1"/>
                </a:highlight>
              </a:rPr>
              <a:t>Plain Text</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This is an easy win for our Marketing Cloud Account Engagement (Pardot) users!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When building an email in Pardot, you are required to create a text version of every email you deploy. This ensures accessibility for all recipients and allows for you to include the pertinent information in a text email that assistive devices can easily access.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Any type of bright, strobing media can cause dangerous, life-threatening seizures. This can include emojis such as the Party Parrot or flashing Gifs.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Images that could </a:t>
            </a:r>
            <a:r>
              <a:rPr lang="en" sz="1000">
                <a:solidFill>
                  <a:schemeClr val="dk1"/>
                </a:solidFill>
                <a:highlight>
                  <a:schemeClr val="lt1"/>
                </a:highlight>
                <a:uFill>
                  <a:noFill/>
                </a:uFill>
                <a:latin typeface="Mukta"/>
                <a:ea typeface="Mukta"/>
                <a:cs typeface="Mukta"/>
                <a:sym typeface="Mukta"/>
                <a:hlinkClick r:id="rId2">
                  <a:extLst>
                    <a:ext uri="{A12FA001-AC4F-418D-AE19-62706E023703}">
                      <ahyp:hlinkClr val="tx"/>
                    </a:ext>
                  </a:extLst>
                </a:hlinkClick>
              </a:rPr>
              <a:t>cause seizures</a:t>
            </a:r>
            <a:r>
              <a:rPr lang="en" sz="1000">
                <a:solidFill>
                  <a:schemeClr val="dk1"/>
                </a:solidFill>
                <a:highlight>
                  <a:schemeClr val="lt1"/>
                </a:highlight>
                <a:latin typeface="Mukta"/>
                <a:ea typeface="Mukta"/>
                <a:cs typeface="Mukta"/>
                <a:sym typeface="Mukta"/>
              </a:rPr>
              <a:t> include:</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480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Flash more than 3 times per second</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Are sufficiently large</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Are right with high contrast</a:t>
            </a:r>
            <a:endParaRPr sz="1000">
              <a:solidFill>
                <a:schemeClr val="dk1"/>
              </a:solidFill>
            </a:endParaRPr>
          </a:p>
          <a:p>
            <a:pPr indent="0" lvl="0" marL="0" rtl="0" algn="l">
              <a:spcBef>
                <a:spcPts val="600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7a19ffd11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7a19ffd11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Example: </a:t>
            </a:r>
            <a:endParaRPr b="1" sz="1000">
              <a:solidFill>
                <a:schemeClr val="dk1"/>
              </a:solidFill>
              <a:highlight>
                <a:schemeClr val="lt1"/>
              </a:highlight>
            </a:endParaRPr>
          </a:p>
          <a:p>
            <a:pPr indent="0" lvl="0" marL="0" rtl="0" algn="l">
              <a:lnSpc>
                <a:spcPct val="160000"/>
              </a:lnSpc>
              <a:spcBef>
                <a:spcPts val="1800"/>
              </a:spcBef>
              <a:spcAft>
                <a:spcPts val="1800"/>
              </a:spcAft>
              <a:buClr>
                <a:schemeClr val="dk1"/>
              </a:buClr>
              <a:buSzPts val="1100"/>
              <a:buFont typeface="Arial"/>
              <a:buNone/>
            </a:pPr>
            <a:r>
              <a:rPr lang="en" sz="1000">
                <a:solidFill>
                  <a:schemeClr val="dk1"/>
                </a:solidFill>
                <a:highlight>
                  <a:schemeClr val="lt1"/>
                </a:highlight>
                <a:latin typeface="Mukta"/>
                <a:ea typeface="Mukta"/>
                <a:cs typeface="Mukta"/>
                <a:sym typeface="Mukta"/>
              </a:rPr>
              <a:t>If you're writing an article about ARIA, explain that ARIA is an acronym for "Accessible Rich Internet Applications".</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7a19ffd11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7a19ffd11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4800"/>
              </a:spcBef>
              <a:spcAft>
                <a:spcPts val="0"/>
              </a:spcAft>
              <a:buClr>
                <a:schemeClr val="dk1"/>
              </a:buClr>
              <a:buSzPts val="1100"/>
              <a:buFont typeface="Arial"/>
              <a:buNone/>
            </a:pPr>
            <a:r>
              <a:rPr b="1" lang="en" sz="1000">
                <a:solidFill>
                  <a:schemeClr val="dk1"/>
                </a:solidFill>
                <a:highlight>
                  <a:schemeClr val="lt1"/>
                </a:highlight>
              </a:rPr>
              <a:t>Emojis</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Use sparingly and do not repeat - keep in mind that emojis have alt text descriptions embedded in them and they will be read out by the screen readers</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Bad example: Timeclock timeclock timeclock Event starts in 1 week (I am guilty of doing this)</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Do not use to replace words</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Don’t do: </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Come out and 🎉 with us.</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Use emoji after CTA and not before. We want people to get the message 1st and foremost</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Do:</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Come out and celebrate with us! 🎉</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Avoid ambiguous emojis that are likely to be interpreted differently by different people. </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Is the folded hands emoji a gesture of thanks or prayer? 🙏 </a:t>
            </a:r>
            <a:br>
              <a:rPr lang="en" sz="1000">
                <a:solidFill>
                  <a:schemeClr val="dk1"/>
                </a:solidFill>
                <a:highlight>
                  <a:schemeClr val="lt1"/>
                </a:highlight>
                <a:latin typeface="Mukta"/>
                <a:ea typeface="Mukta"/>
                <a:cs typeface="Mukta"/>
                <a:sym typeface="Mukta"/>
              </a:rPr>
            </a:br>
            <a:r>
              <a:rPr lang="en" sz="1000">
                <a:solidFill>
                  <a:schemeClr val="dk1"/>
                </a:solidFill>
                <a:highlight>
                  <a:schemeClr val="lt1"/>
                </a:highlight>
                <a:latin typeface="Mukta"/>
                <a:ea typeface="Mukta"/>
                <a:cs typeface="Mukta"/>
                <a:sym typeface="Mukta"/>
              </a:rPr>
              <a:t>   • Do not use emoticons instead of emojis. As described before, Emojis have alt text descriptions embedded and can be parsed by the screen reader as text, whereas emoticons are just manipulation of symbols and punctuation marks that will be read just that: punctuation marks. (again, guilty)</a:t>
            </a:r>
            <a:endParaRPr sz="1000">
              <a:solidFill>
                <a:schemeClr val="dk1"/>
              </a:solidFill>
              <a:highlight>
                <a:schemeClr val="lt1"/>
              </a:highlight>
              <a:latin typeface="Mukta"/>
              <a:ea typeface="Mukta"/>
              <a:cs typeface="Mukta"/>
              <a:sym typeface="Mukta"/>
            </a:endParaRPr>
          </a:p>
          <a:p>
            <a:pPr indent="0" lvl="0" marL="0" rtl="0" algn="l">
              <a:lnSpc>
                <a:spcPct val="125000"/>
              </a:lnSpc>
              <a:spcBef>
                <a:spcPts val="60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   • Use a neutral yellow emoji and avoid dark or light skin color as it has the best contrast for light and dark mode backgrounds.</a:t>
            </a:r>
            <a:endParaRPr sz="1000">
              <a:solidFill>
                <a:schemeClr val="dk1"/>
              </a:solidFill>
              <a:highlight>
                <a:schemeClr val="lt1"/>
              </a:highlight>
              <a:latin typeface="Mukta"/>
              <a:ea typeface="Mukta"/>
              <a:cs typeface="Mukta"/>
              <a:sym typeface="Mukta"/>
            </a:endParaRPr>
          </a:p>
          <a:p>
            <a:pPr indent="0" lvl="0" marL="0" rtl="0" algn="l">
              <a:lnSpc>
                <a:spcPct val="125000"/>
              </a:lnSpc>
              <a:spcBef>
                <a:spcPts val="6000"/>
              </a:spcBef>
              <a:spcAft>
                <a:spcPts val="0"/>
              </a:spcAft>
              <a:buNone/>
            </a:pPr>
            <a:r>
              <a:t/>
            </a:r>
            <a:endParaRPr sz="1000">
              <a:solidFill>
                <a:schemeClr val="dk1"/>
              </a:solidFill>
              <a:highlight>
                <a:schemeClr val="lt1"/>
              </a:highlight>
              <a:latin typeface="Mukta"/>
              <a:ea typeface="Mukta"/>
              <a:cs typeface="Mukta"/>
              <a:sym typeface="Mukta"/>
            </a:endParaRPr>
          </a:p>
          <a:p>
            <a:pPr indent="0" lvl="0" marL="0" rtl="0" algn="l">
              <a:spcBef>
                <a:spcPts val="600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7a19ffd11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7a19ffd11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7a19ffd11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7a19ffd11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7a19ffd11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7a19ffd11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7a19ffd11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7a19ffd11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7607fe8ea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7607fe8ea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7a19ffd11f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7a19ffd11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7a19ffd11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7a19ffd11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7a19ffd11f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7a19ffd11f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25000"/>
              </a:lnSpc>
              <a:spcBef>
                <a:spcPts val="10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You can be sure your logos are legible in dark mode by doing the following: </a:t>
            </a:r>
            <a:endParaRPr sz="1200">
              <a:solidFill>
                <a:srgbClr val="666666"/>
              </a:solidFill>
              <a:latin typeface="Open Sans"/>
              <a:ea typeface="Open Sans"/>
              <a:cs typeface="Open Sans"/>
              <a:sym typeface="Open Sans"/>
            </a:endParaRPr>
          </a:p>
          <a:p>
            <a:pPr indent="-304800" lvl="1" marL="914400" rtl="0" algn="l">
              <a:lnSpc>
                <a:spcPct val="125000"/>
              </a:lnSpc>
              <a:spcBef>
                <a:spcPts val="0"/>
              </a:spcBef>
              <a:spcAft>
                <a:spcPts val="0"/>
              </a:spcAft>
              <a:buClr>
                <a:srgbClr val="666666"/>
              </a:buClr>
              <a:buSzPts val="1200"/>
              <a:buFont typeface="Open Sans"/>
              <a:buChar char="○"/>
            </a:pPr>
            <a:r>
              <a:rPr b="1" lang="en" sz="1200">
                <a:solidFill>
                  <a:srgbClr val="666666"/>
                </a:solidFill>
                <a:latin typeface="Open Sans"/>
                <a:ea typeface="Open Sans"/>
                <a:cs typeface="Open Sans"/>
                <a:sym typeface="Open Sans"/>
              </a:rPr>
              <a:t>Apply your logo as a PNG </a:t>
            </a:r>
            <a:r>
              <a:rPr lang="en" sz="1200">
                <a:solidFill>
                  <a:srgbClr val="666666"/>
                </a:solidFill>
                <a:latin typeface="Trebuchet MS"/>
                <a:ea typeface="Trebuchet MS"/>
                <a:cs typeface="Trebuchet MS"/>
                <a:sym typeface="Trebuchet MS"/>
              </a:rPr>
              <a:t>—</a:t>
            </a:r>
            <a:r>
              <a:rPr lang="en" sz="1200">
                <a:solidFill>
                  <a:srgbClr val="666666"/>
                </a:solidFill>
                <a:latin typeface="Open Sans"/>
                <a:ea typeface="Open Sans"/>
                <a:cs typeface="Open Sans"/>
                <a:sym typeface="Open Sans"/>
              </a:rPr>
              <a:t> PNG images can support transparent backgrounds. Leaving your logo set as a JPG may leave your logo with an unsightly white square.</a:t>
            </a:r>
            <a:endParaRPr sz="1200">
              <a:solidFill>
                <a:srgbClr val="666666"/>
              </a:solidFill>
              <a:latin typeface="Open Sans"/>
              <a:ea typeface="Open Sans"/>
              <a:cs typeface="Open Sans"/>
              <a:sym typeface="Open Sans"/>
            </a:endParaRPr>
          </a:p>
          <a:p>
            <a:pPr indent="-304800" lvl="1" marL="914400" rtl="0" algn="l">
              <a:lnSpc>
                <a:spcPct val="120000"/>
              </a:lnSpc>
              <a:spcBef>
                <a:spcPts val="0"/>
              </a:spcBef>
              <a:spcAft>
                <a:spcPts val="0"/>
              </a:spcAft>
              <a:buClr>
                <a:srgbClr val="666666"/>
              </a:buClr>
              <a:buSzPts val="1200"/>
              <a:buFont typeface="Open Sans"/>
              <a:buChar char="○"/>
            </a:pPr>
            <a:r>
              <a:rPr b="1" lang="en" sz="1200">
                <a:solidFill>
                  <a:srgbClr val="666666"/>
                </a:solidFill>
                <a:latin typeface="Open Sans"/>
                <a:ea typeface="Open Sans"/>
                <a:cs typeface="Open Sans"/>
                <a:sym typeface="Open Sans"/>
              </a:rPr>
              <a:t>Add a 2 pixel stroke to your logo </a:t>
            </a:r>
            <a:r>
              <a:rPr lang="en" sz="1200">
                <a:solidFill>
                  <a:srgbClr val="666666"/>
                </a:solidFill>
                <a:latin typeface="Trebuchet MS"/>
                <a:ea typeface="Trebuchet MS"/>
                <a:cs typeface="Trebuchet MS"/>
                <a:sym typeface="Trebuchet MS"/>
              </a:rPr>
              <a:t>—</a:t>
            </a:r>
            <a:r>
              <a:rPr lang="en" sz="1200">
                <a:solidFill>
                  <a:srgbClr val="666666"/>
                </a:solidFill>
                <a:latin typeface="Open Sans"/>
                <a:ea typeface="Open Sans"/>
                <a:cs typeface="Open Sans"/>
                <a:sym typeface="Open Sans"/>
              </a:rPr>
              <a:t> By adding a 2px outer stroke to your logo can make your logo stand out in dark mode, that will be invisible in light mode on a white background.</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7a19ffd11f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7a19ffd11f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7a19ffd11f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7a19ffd11f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7a19ffd11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7a19ffd11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7a19ffd11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7a19ffd11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Visual Hierarchy</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Use headers and subheadings appropriately to provide the reader with an overview of the content and establish the key points. Also, use breaks and keep content left aligned when possible. This helps visually-impaired readers define the critical information that is being provided and allows for an easier experience when they don’t have to jump around due to justification changes.</a:t>
            </a:r>
            <a:endParaRPr sz="1000">
              <a:solidFill>
                <a:schemeClr val="dk1"/>
              </a:solidFill>
              <a:highlight>
                <a:schemeClr val="lt1"/>
              </a:highlight>
              <a:latin typeface="Mukta"/>
              <a:ea typeface="Mukta"/>
              <a:cs typeface="Mukta"/>
              <a:sym typeface="Mukta"/>
            </a:endParaRPr>
          </a:p>
          <a:p>
            <a:pPr indent="0" lvl="0" marL="0" rtl="0" algn="l">
              <a:lnSpc>
                <a:spcPct val="120000"/>
              </a:lnSpc>
              <a:spcBef>
                <a:spcPts val="1800"/>
              </a:spcBef>
              <a:spcAft>
                <a:spcPts val="0"/>
              </a:spcAft>
              <a:buClr>
                <a:schemeClr val="dk1"/>
              </a:buClr>
              <a:buSzPts val="1100"/>
              <a:buFont typeface="Arial"/>
              <a:buNone/>
            </a:pPr>
            <a:r>
              <a:rPr b="1" lang="en" sz="1000">
                <a:solidFill>
                  <a:schemeClr val="dk1"/>
                </a:solidFill>
                <a:highlight>
                  <a:schemeClr val="lt1"/>
                </a:highlight>
              </a:rPr>
              <a:t>Plain Text</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This is an easy win for our Marketing Cloud Account Engagement (Pardot) users!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When building an email in Pardot, you are required to create a text version of every email you deploy. This ensures accessibility for all recipients and allows for you to include the pertinent information in a text email that assistive devices can easily access.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Any type of bright, strobing media can cause dangerous, life-threatening seizures. This can include emojis such as the Party Parrot or flashing Gifs.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Images that could </a:t>
            </a:r>
            <a:r>
              <a:rPr lang="en" sz="1000">
                <a:solidFill>
                  <a:schemeClr val="dk1"/>
                </a:solidFill>
                <a:highlight>
                  <a:schemeClr val="lt1"/>
                </a:highlight>
                <a:uFill>
                  <a:noFill/>
                </a:uFill>
                <a:latin typeface="Mukta"/>
                <a:ea typeface="Mukta"/>
                <a:cs typeface="Mukta"/>
                <a:sym typeface="Mukta"/>
                <a:hlinkClick r:id="rId2">
                  <a:extLst>
                    <a:ext uri="{A12FA001-AC4F-418D-AE19-62706E023703}">
                      <ahyp:hlinkClr val="tx"/>
                    </a:ext>
                  </a:extLst>
                </a:hlinkClick>
              </a:rPr>
              <a:t>cause seizures</a:t>
            </a:r>
            <a:r>
              <a:rPr lang="en" sz="1000">
                <a:solidFill>
                  <a:schemeClr val="dk1"/>
                </a:solidFill>
                <a:highlight>
                  <a:schemeClr val="lt1"/>
                </a:highlight>
                <a:latin typeface="Mukta"/>
                <a:ea typeface="Mukta"/>
                <a:cs typeface="Mukta"/>
                <a:sym typeface="Mukta"/>
              </a:rPr>
              <a:t> include:</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480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Flash more than 3 times per second</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Are sufficiently large</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Are right with high contrast</a:t>
            </a:r>
            <a:endParaRPr sz="1000">
              <a:solidFill>
                <a:schemeClr val="dk1"/>
              </a:solidFill>
            </a:endParaRPr>
          </a:p>
          <a:p>
            <a:pPr indent="0" lvl="0" marL="0" rtl="0" algn="l">
              <a:spcBef>
                <a:spcPts val="600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7a19ffd11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7a19ffd11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Visual Hierarchy</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Use headers and subheadings appropriately to provide the reader with an overview of the content and establish the key points. Also, use breaks and keep content left aligned when possible. This helps visually-impaired readers define the critical information that is being provided and allows for an easier experience when they don’t have to jump around due to justification changes.</a:t>
            </a:r>
            <a:endParaRPr sz="1000">
              <a:solidFill>
                <a:schemeClr val="dk1"/>
              </a:solidFill>
              <a:highlight>
                <a:schemeClr val="lt1"/>
              </a:highlight>
              <a:latin typeface="Mukta"/>
              <a:ea typeface="Mukta"/>
              <a:cs typeface="Mukta"/>
              <a:sym typeface="Mukta"/>
            </a:endParaRPr>
          </a:p>
          <a:p>
            <a:pPr indent="0" lvl="0" marL="0" rtl="0" algn="l">
              <a:lnSpc>
                <a:spcPct val="120000"/>
              </a:lnSpc>
              <a:spcBef>
                <a:spcPts val="1800"/>
              </a:spcBef>
              <a:spcAft>
                <a:spcPts val="0"/>
              </a:spcAft>
              <a:buClr>
                <a:schemeClr val="dk1"/>
              </a:buClr>
              <a:buSzPts val="1100"/>
              <a:buFont typeface="Arial"/>
              <a:buNone/>
            </a:pPr>
            <a:r>
              <a:rPr b="1" lang="en" sz="1000">
                <a:solidFill>
                  <a:schemeClr val="dk1"/>
                </a:solidFill>
                <a:highlight>
                  <a:schemeClr val="lt1"/>
                </a:highlight>
              </a:rPr>
              <a:t>Plain Text</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This is an easy win for our Marketing Cloud Account Engagement (Pardot) users!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When building an email in Pardot, you are required to create a text version of every email you deploy. This ensures accessibility for all recipients and allows for you to include the pertinent information in a text email that assistive devices can easily access.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Any type of bright, strobing media can cause dangerous, life-threatening seizures. This can include emojis such as the Party Parrot or flashing Gifs.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Images that could </a:t>
            </a:r>
            <a:r>
              <a:rPr lang="en" sz="1000">
                <a:solidFill>
                  <a:schemeClr val="dk1"/>
                </a:solidFill>
                <a:highlight>
                  <a:schemeClr val="lt1"/>
                </a:highlight>
                <a:uFill>
                  <a:noFill/>
                </a:uFill>
                <a:latin typeface="Mukta"/>
                <a:ea typeface="Mukta"/>
                <a:cs typeface="Mukta"/>
                <a:sym typeface="Mukta"/>
                <a:hlinkClick r:id="rId2">
                  <a:extLst>
                    <a:ext uri="{A12FA001-AC4F-418D-AE19-62706E023703}">
                      <ahyp:hlinkClr val="tx"/>
                    </a:ext>
                  </a:extLst>
                </a:hlinkClick>
              </a:rPr>
              <a:t>cause seizures</a:t>
            </a:r>
            <a:r>
              <a:rPr lang="en" sz="1000">
                <a:solidFill>
                  <a:schemeClr val="dk1"/>
                </a:solidFill>
                <a:highlight>
                  <a:schemeClr val="lt1"/>
                </a:highlight>
                <a:latin typeface="Mukta"/>
                <a:ea typeface="Mukta"/>
                <a:cs typeface="Mukta"/>
                <a:sym typeface="Mukta"/>
              </a:rPr>
              <a:t> include:</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480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Flash more than 3 times per second</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Are sufficiently large</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Are right with high contrast</a:t>
            </a:r>
            <a:endParaRPr sz="1000">
              <a:solidFill>
                <a:schemeClr val="dk1"/>
              </a:solidFill>
            </a:endParaRPr>
          </a:p>
          <a:p>
            <a:pPr indent="0" lvl="0" marL="0" rtl="0" algn="l">
              <a:spcBef>
                <a:spcPts val="600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813c1b043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813c1b043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 sz="1000">
                <a:solidFill>
                  <a:schemeClr val="dk1"/>
                </a:solidFill>
                <a:highlight>
                  <a:schemeClr val="lt1"/>
                </a:highlight>
              </a:rPr>
              <a:t>Visual Hierarchy</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Use headers and subheadings appropriately to provide the reader with an overview of the content and establish the key points. Also, use breaks and keep content left aligned when possible. This helps visually-impaired readers define the critical information that is being provided and allows for an easier experience when they don’t have to jump around due to justification changes.</a:t>
            </a:r>
            <a:endParaRPr sz="1000">
              <a:solidFill>
                <a:schemeClr val="dk1"/>
              </a:solidFill>
              <a:highlight>
                <a:schemeClr val="lt1"/>
              </a:highlight>
              <a:latin typeface="Mukta"/>
              <a:ea typeface="Mukta"/>
              <a:cs typeface="Mukta"/>
              <a:sym typeface="Mukta"/>
            </a:endParaRPr>
          </a:p>
          <a:p>
            <a:pPr indent="0" lvl="0" marL="0" rtl="0" algn="l">
              <a:lnSpc>
                <a:spcPct val="120000"/>
              </a:lnSpc>
              <a:spcBef>
                <a:spcPts val="1800"/>
              </a:spcBef>
              <a:spcAft>
                <a:spcPts val="0"/>
              </a:spcAft>
              <a:buClr>
                <a:schemeClr val="dk1"/>
              </a:buClr>
              <a:buSzPts val="1100"/>
              <a:buFont typeface="Arial"/>
              <a:buNone/>
            </a:pPr>
            <a:r>
              <a:rPr b="1" lang="en" sz="1000">
                <a:solidFill>
                  <a:schemeClr val="dk1"/>
                </a:solidFill>
                <a:highlight>
                  <a:schemeClr val="lt1"/>
                </a:highlight>
              </a:rPr>
              <a:t>Plain Text</a:t>
            </a:r>
            <a:endParaRPr b="1" sz="1000">
              <a:solidFill>
                <a:schemeClr val="dk1"/>
              </a:solidFill>
              <a:highlight>
                <a:schemeClr val="lt1"/>
              </a:highlight>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This is an easy win for our Marketing Cloud Account Engagement (Pardot) users!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When building an email in Pardot, you are required to create a text version of every email you deploy. This ensures accessibility for all recipients and allows for you to include the pertinent information in a text email that assistive devices can easily access.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Any type of bright, strobing media can cause dangerous, life-threatening seizures. This can include emojis such as the Party Parrot or flashing Gifs. </a:t>
            </a:r>
            <a:endParaRPr sz="1000">
              <a:solidFill>
                <a:schemeClr val="dk1"/>
              </a:solidFill>
              <a:highlight>
                <a:schemeClr val="lt1"/>
              </a:highlight>
              <a:latin typeface="Mukta"/>
              <a:ea typeface="Mukta"/>
              <a:cs typeface="Mukta"/>
              <a:sym typeface="Mukta"/>
            </a:endParaRPr>
          </a:p>
          <a:p>
            <a:pPr indent="0" lvl="0" marL="0" rtl="0" algn="l">
              <a:lnSpc>
                <a:spcPct val="160000"/>
              </a:lnSpc>
              <a:spcBef>
                <a:spcPts val="1800"/>
              </a:spcBef>
              <a:spcAft>
                <a:spcPts val="0"/>
              </a:spcAft>
              <a:buClr>
                <a:schemeClr val="dk1"/>
              </a:buClr>
              <a:buSzPts val="1100"/>
              <a:buFont typeface="Arial"/>
              <a:buNone/>
            </a:pPr>
            <a:r>
              <a:rPr lang="en" sz="1000">
                <a:solidFill>
                  <a:schemeClr val="dk1"/>
                </a:solidFill>
                <a:highlight>
                  <a:schemeClr val="lt1"/>
                </a:highlight>
                <a:latin typeface="Mukta"/>
                <a:ea typeface="Mukta"/>
                <a:cs typeface="Mukta"/>
                <a:sym typeface="Mukta"/>
              </a:rPr>
              <a:t>Images that could </a:t>
            </a:r>
            <a:r>
              <a:rPr lang="en" sz="1000">
                <a:solidFill>
                  <a:schemeClr val="dk1"/>
                </a:solidFill>
                <a:highlight>
                  <a:schemeClr val="lt1"/>
                </a:highlight>
                <a:uFill>
                  <a:noFill/>
                </a:uFill>
                <a:latin typeface="Mukta"/>
                <a:ea typeface="Mukta"/>
                <a:cs typeface="Mukta"/>
                <a:sym typeface="Mukta"/>
                <a:hlinkClick r:id="rId2">
                  <a:extLst>
                    <a:ext uri="{A12FA001-AC4F-418D-AE19-62706E023703}">
                      <ahyp:hlinkClr val="tx"/>
                    </a:ext>
                  </a:extLst>
                </a:hlinkClick>
              </a:rPr>
              <a:t>cause seizures</a:t>
            </a:r>
            <a:r>
              <a:rPr lang="en" sz="1000">
                <a:solidFill>
                  <a:schemeClr val="dk1"/>
                </a:solidFill>
                <a:highlight>
                  <a:schemeClr val="lt1"/>
                </a:highlight>
                <a:latin typeface="Mukta"/>
                <a:ea typeface="Mukta"/>
                <a:cs typeface="Mukta"/>
                <a:sym typeface="Mukta"/>
              </a:rPr>
              <a:t> include:</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480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Flash more than 3 times per second</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Are sufficiently large</a:t>
            </a:r>
            <a:endParaRPr sz="1000">
              <a:solidFill>
                <a:schemeClr val="dk1"/>
              </a:solidFill>
              <a:highlight>
                <a:schemeClr val="lt1"/>
              </a:highlight>
              <a:latin typeface="Mukta"/>
              <a:ea typeface="Mukta"/>
              <a:cs typeface="Mukta"/>
              <a:sym typeface="Mukta"/>
            </a:endParaRPr>
          </a:p>
          <a:p>
            <a:pPr indent="-292100" lvl="0" marL="457200" rtl="0" algn="l">
              <a:lnSpc>
                <a:spcPct val="125000"/>
              </a:lnSpc>
              <a:spcBef>
                <a:spcPts val="0"/>
              </a:spcBef>
              <a:spcAft>
                <a:spcPts val="0"/>
              </a:spcAft>
              <a:buClr>
                <a:schemeClr val="dk1"/>
              </a:buClr>
              <a:buSzPts val="1000"/>
              <a:buFont typeface="Mukta"/>
              <a:buChar char="●"/>
            </a:pPr>
            <a:r>
              <a:rPr lang="en" sz="1000">
                <a:solidFill>
                  <a:schemeClr val="dk1"/>
                </a:solidFill>
                <a:highlight>
                  <a:schemeClr val="lt1"/>
                </a:highlight>
                <a:latin typeface="Mukta"/>
                <a:ea typeface="Mukta"/>
                <a:cs typeface="Mukta"/>
                <a:sym typeface="Mukta"/>
              </a:rPr>
              <a:t>Are right with high contrast</a:t>
            </a:r>
            <a:endParaRPr sz="1000">
              <a:solidFill>
                <a:schemeClr val="dk1"/>
              </a:solidFill>
            </a:endParaRPr>
          </a:p>
          <a:p>
            <a:pPr indent="0" lvl="0" marL="0" rtl="0" algn="l">
              <a:spcBef>
                <a:spcPts val="600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813c1b043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813c1b043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7607fe8ea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7607fe8ea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523964ec81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523964ec81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523964ec81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523964ec81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523964ec81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523964ec81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13181B"/>
                </a:solidFill>
                <a:latin typeface="Mukta"/>
                <a:ea typeface="Mukta"/>
                <a:cs typeface="Mukta"/>
                <a:sym typeface="Mukta"/>
              </a:rPr>
              <a:t>Mobility: serious difficulty walking or climbing stairs</a:t>
            </a:r>
            <a:br>
              <a:rPr lang="en" sz="1200">
                <a:solidFill>
                  <a:srgbClr val="13181B"/>
                </a:solidFill>
                <a:latin typeface="Mukta"/>
                <a:ea typeface="Mukta"/>
                <a:cs typeface="Mukta"/>
                <a:sym typeface="Mukta"/>
              </a:rPr>
            </a:br>
            <a:endParaRPr sz="1200">
              <a:solidFill>
                <a:srgbClr val="13181B"/>
              </a:solidFill>
              <a:latin typeface="Mukta"/>
              <a:ea typeface="Mukta"/>
              <a:cs typeface="Mukta"/>
              <a:sym typeface="Mukta"/>
            </a:endParaRPr>
          </a:p>
          <a:p>
            <a:pPr indent="0" lvl="0" marL="0" rtl="0" algn="l">
              <a:lnSpc>
                <a:spcPct val="115000"/>
              </a:lnSpc>
              <a:spcBef>
                <a:spcPts val="0"/>
              </a:spcBef>
              <a:spcAft>
                <a:spcPts val="0"/>
              </a:spcAft>
              <a:buNone/>
            </a:pPr>
            <a:r>
              <a:rPr lang="en" sz="1200">
                <a:solidFill>
                  <a:srgbClr val="13181B"/>
                </a:solidFill>
                <a:latin typeface="Mukta"/>
                <a:ea typeface="Mukta"/>
                <a:cs typeface="Mukta"/>
                <a:sym typeface="Mukta"/>
              </a:rPr>
              <a:t>Tell personal story; Why accessibility matters to me.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675d21891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675d21891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3181B"/>
              </a:buClr>
              <a:buSzPts val="1200"/>
              <a:buFont typeface="Mukta"/>
              <a:buChar char="●"/>
            </a:pPr>
            <a:r>
              <a:rPr lang="en" sz="1200">
                <a:solidFill>
                  <a:srgbClr val="13181B"/>
                </a:solidFill>
                <a:latin typeface="Mukta"/>
                <a:ea typeface="Mukta"/>
                <a:cs typeface="Mukta"/>
                <a:sym typeface="Mukta"/>
              </a:rPr>
              <a:t>Screen Readers: software that allows users to read text with a speech synthesizer or braille display</a:t>
            </a:r>
            <a:endParaRPr sz="1200">
              <a:solidFill>
                <a:srgbClr val="13181B"/>
              </a:solidFill>
              <a:latin typeface="Mukta"/>
              <a:ea typeface="Mukta"/>
              <a:cs typeface="Mukta"/>
              <a:sym typeface="Mukta"/>
            </a:endParaRPr>
          </a:p>
          <a:p>
            <a:pPr indent="-304800" lvl="0" marL="457200" rtl="0" algn="l">
              <a:lnSpc>
                <a:spcPct val="115000"/>
              </a:lnSpc>
              <a:spcBef>
                <a:spcPts val="0"/>
              </a:spcBef>
              <a:spcAft>
                <a:spcPts val="0"/>
              </a:spcAft>
              <a:buClr>
                <a:srgbClr val="13181B"/>
              </a:buClr>
              <a:buSzPts val="1200"/>
              <a:buFont typeface="Mukta"/>
              <a:buChar char="●"/>
            </a:pPr>
            <a:r>
              <a:rPr lang="en" sz="1200">
                <a:solidFill>
                  <a:srgbClr val="13181B"/>
                </a:solidFill>
                <a:latin typeface="Mukta"/>
                <a:ea typeface="Mukta"/>
                <a:cs typeface="Mukta"/>
                <a:sym typeface="Mukta"/>
              </a:rPr>
              <a:t>Magnifiers: tools that increase the text size for the reader</a:t>
            </a:r>
            <a:endParaRPr sz="1200">
              <a:solidFill>
                <a:srgbClr val="13181B"/>
              </a:solidFill>
              <a:latin typeface="Mukta"/>
              <a:ea typeface="Mukta"/>
              <a:cs typeface="Mukta"/>
              <a:sym typeface="Mukta"/>
            </a:endParaRPr>
          </a:p>
          <a:p>
            <a:pPr indent="-304800" lvl="0" marL="457200" rtl="0" algn="l">
              <a:lnSpc>
                <a:spcPct val="115000"/>
              </a:lnSpc>
              <a:spcBef>
                <a:spcPts val="0"/>
              </a:spcBef>
              <a:spcAft>
                <a:spcPts val="0"/>
              </a:spcAft>
              <a:buClr>
                <a:srgbClr val="13181B"/>
              </a:buClr>
              <a:buSzPts val="1200"/>
              <a:buFont typeface="Mukta"/>
              <a:buChar char="●"/>
            </a:pPr>
            <a:r>
              <a:rPr lang="en" sz="1200">
                <a:solidFill>
                  <a:srgbClr val="13181B"/>
                </a:solidFill>
                <a:latin typeface="Mukta"/>
                <a:ea typeface="Mukta"/>
                <a:cs typeface="Mukta"/>
                <a:sym typeface="Mukta"/>
              </a:rPr>
              <a:t>Navigation Assistants: systems that guide users via sound commands</a:t>
            </a:r>
            <a:endParaRPr sz="1200">
              <a:solidFill>
                <a:srgbClr val="13181B"/>
              </a:solidFill>
              <a:latin typeface="Mukta"/>
              <a:ea typeface="Mukta"/>
              <a:cs typeface="Mukta"/>
              <a:sym typeface="Mukta"/>
            </a:endParaRPr>
          </a:p>
          <a:p>
            <a:pPr indent="0" lvl="0" marL="0" rtl="0" algn="l">
              <a:lnSpc>
                <a:spcPct val="115000"/>
              </a:lnSpc>
              <a:spcBef>
                <a:spcPts val="0"/>
              </a:spcBef>
              <a:spcAft>
                <a:spcPts val="0"/>
              </a:spcAft>
              <a:buNone/>
            </a:pPr>
            <a:r>
              <a:t/>
            </a:r>
            <a:endParaRPr sz="1200">
              <a:solidFill>
                <a:srgbClr val="13181B"/>
              </a:solidFill>
              <a:latin typeface="Mukta"/>
              <a:ea typeface="Mukta"/>
              <a:cs typeface="Mukta"/>
              <a:sym typeface="Mukta"/>
            </a:endParaRPr>
          </a:p>
          <a:p>
            <a:pPr indent="0" lvl="0" marL="0" rtl="0" algn="l">
              <a:lnSpc>
                <a:spcPct val="115000"/>
              </a:lnSpc>
              <a:spcBef>
                <a:spcPts val="0"/>
              </a:spcBef>
              <a:spcAft>
                <a:spcPts val="0"/>
              </a:spcAft>
              <a:buNone/>
            </a:pPr>
            <a:r>
              <a:rPr lang="en" sz="1200">
                <a:solidFill>
                  <a:srgbClr val="13181B"/>
                </a:solidFill>
                <a:latin typeface="Mukta"/>
                <a:ea typeface="Mukta"/>
                <a:cs typeface="Mukta"/>
                <a:sym typeface="Mukta"/>
              </a:rPr>
              <a:t>As a marketer, it is important for us to take these into consideration when creating our digital marketing content, such as your website, landing pages, emails, social posts, and any other digital content. Overall, companies who practice digital marketing accessibility experience </a:t>
            </a:r>
            <a:r>
              <a:rPr lang="en" sz="1200" u="sng">
                <a:solidFill>
                  <a:srgbClr val="1155CC"/>
                </a:solidFill>
                <a:latin typeface="Mukta"/>
                <a:ea typeface="Mukta"/>
                <a:cs typeface="Mukta"/>
                <a:sym typeface="Mukta"/>
                <a:hlinkClick r:id="rId2">
                  <a:extLst>
                    <a:ext uri="{A12FA001-AC4F-418D-AE19-62706E023703}">
                      <ahyp:hlinkClr val="tx"/>
                    </a:ext>
                  </a:extLst>
                </a:hlinkClick>
              </a:rPr>
              <a:t>fewer lawsuits, an increased customer base, and an improved sense of brand loyalty</a:t>
            </a:r>
            <a:r>
              <a:rPr lang="en" sz="1200">
                <a:solidFill>
                  <a:srgbClr val="13181B"/>
                </a:solidFill>
                <a:latin typeface="Mukta"/>
                <a:ea typeface="Mukta"/>
                <a:cs typeface="Mukta"/>
                <a:sym typeface="Mukta"/>
              </a:rPr>
              <a:t>.</a:t>
            </a:r>
            <a:endParaRPr sz="1200">
              <a:solidFill>
                <a:srgbClr val="13181B"/>
              </a:solidFill>
              <a:latin typeface="Mukta"/>
              <a:ea typeface="Mukta"/>
              <a:cs typeface="Mukta"/>
              <a:sym typeface="Mukta"/>
            </a:endParaRPr>
          </a:p>
          <a:p>
            <a:pPr indent="0" lvl="0" marL="0" rtl="0" algn="l">
              <a:lnSpc>
                <a:spcPct val="115000"/>
              </a:lnSpc>
              <a:spcBef>
                <a:spcPts val="0"/>
              </a:spcBef>
              <a:spcAft>
                <a:spcPts val="0"/>
              </a:spcAft>
              <a:buNone/>
            </a:pPr>
            <a:r>
              <a:t/>
            </a:r>
            <a:endParaRPr sz="1200">
              <a:solidFill>
                <a:srgbClr val="13181B"/>
              </a:solidFill>
              <a:latin typeface="Mukta"/>
              <a:ea typeface="Mukta"/>
              <a:cs typeface="Mukta"/>
              <a:sym typeface="Mukta"/>
            </a:endParaRPr>
          </a:p>
          <a:p>
            <a:pPr indent="0" lvl="0" marL="0" rtl="0" algn="l">
              <a:lnSpc>
                <a:spcPct val="115000"/>
              </a:lnSpc>
              <a:spcBef>
                <a:spcPts val="0"/>
              </a:spcBef>
              <a:spcAft>
                <a:spcPts val="0"/>
              </a:spcAft>
              <a:buNone/>
            </a:pPr>
            <a:r>
              <a:rPr lang="en" sz="1200">
                <a:solidFill>
                  <a:srgbClr val="13181B"/>
                </a:solidFill>
                <a:latin typeface="Mukta"/>
                <a:ea typeface="Mukta"/>
                <a:cs typeface="Mukta"/>
                <a:sym typeface="Mukta"/>
              </a:rPr>
              <a:t>At the end of the day, this isn’t about accommodating someone’s preferences or unique quirks. It’s about meeting the needs of your customers. The likelihood of one of your customers falling into the 15% of disabled users is very high and meeting their needs should be a top goal for every marketing initiative. Luckily, the best practices for ensuring accessibility in your digital marketing efforts is also the best practice for improved usability and SEO performance across the board.</a:t>
            </a:r>
            <a:endParaRPr sz="1200">
              <a:solidFill>
                <a:srgbClr val="13181B"/>
              </a:solidFill>
              <a:latin typeface="Mukta"/>
              <a:ea typeface="Mukta"/>
              <a:cs typeface="Mukta"/>
              <a:sym typeface="Mukt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675d21891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675d21891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13181B"/>
              </a:solidFill>
              <a:latin typeface="Mukta"/>
              <a:ea typeface="Mukta"/>
              <a:cs typeface="Mukta"/>
              <a:sym typeface="Mukt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675d2189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675d2189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18.png"/><Relationship Id="rId13" Type="http://schemas.openxmlformats.org/officeDocument/2006/relationships/image" Target="../media/image24.png"/><Relationship Id="rId12"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2.png"/><Relationship Id="rId15" Type="http://schemas.openxmlformats.org/officeDocument/2006/relationships/image" Target="../media/image23.png"/><Relationship Id="rId1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1.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1.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0" name="Google Shape;10;p2"/>
          <p:cNvSpPr txBox="1"/>
          <p:nvPr>
            <p:ph type="ctrTitle"/>
          </p:nvPr>
        </p:nvSpPr>
        <p:spPr>
          <a:xfrm>
            <a:off x="311708" y="1125575"/>
            <a:ext cx="8520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4800"/>
              <a:buFont typeface="Overpass"/>
              <a:buChar char="●"/>
              <a:defRPr b="1" sz="4800">
                <a:latin typeface="Overpass"/>
                <a:ea typeface="Overpass"/>
                <a:cs typeface="Overpass"/>
                <a:sym typeface="Overpass"/>
              </a:defRPr>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11" name="Google Shape;11;p2"/>
          <p:cNvSpPr txBox="1"/>
          <p:nvPr>
            <p:ph idx="1" type="subTitle"/>
          </p:nvPr>
        </p:nvSpPr>
        <p:spPr>
          <a:xfrm>
            <a:off x="311700" y="3215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2800"/>
              <a:buFont typeface="Open Sans"/>
              <a:buNone/>
              <a:defRPr sz="2800">
                <a:solidFill>
                  <a:srgbClr val="FFFFFF"/>
                </a:solidFill>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3">
            <a:alphaModFix/>
          </a:blip>
          <a:stretch>
            <a:fillRect/>
          </a:stretch>
        </p:blipFill>
        <p:spPr>
          <a:xfrm>
            <a:off x="3668157" y="241900"/>
            <a:ext cx="1551093" cy="8352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ponsor Placeholder">
  <p:cSld name="TITLE_1_1_6_1">
    <p:bg>
      <p:bgPr>
        <a:solidFill>
          <a:srgbClr val="FEFEFD"/>
        </a:solidFill>
      </p:bgPr>
    </p:bg>
    <p:spTree>
      <p:nvGrpSpPr>
        <p:cNvPr id="63" name="Shape 63"/>
        <p:cNvGrpSpPr/>
        <p:nvPr/>
      </p:nvGrpSpPr>
      <p:grpSpPr>
        <a:xfrm>
          <a:off x="0" y="0"/>
          <a:ext cx="0" cy="0"/>
          <a:chOff x="0" y="0"/>
          <a:chExt cx="0" cy="0"/>
        </a:xfrm>
      </p:grpSpPr>
      <p:sp>
        <p:nvSpPr>
          <p:cNvPr id="64" name="Google Shape;6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1"/>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1"/>
          <p:cNvPicPr preferRelativeResize="0"/>
          <p:nvPr/>
        </p:nvPicPr>
        <p:blipFill>
          <a:blip r:embed="rId2">
            <a:alphaModFix/>
          </a:blip>
          <a:stretch>
            <a:fillRect/>
          </a:stretch>
        </p:blipFill>
        <p:spPr>
          <a:xfrm>
            <a:off x="3695025" y="110600"/>
            <a:ext cx="1071398" cy="576899"/>
          </a:xfrm>
          <a:prstGeom prst="rect">
            <a:avLst/>
          </a:prstGeom>
          <a:noFill/>
          <a:ln>
            <a:noFill/>
          </a:ln>
        </p:spPr>
      </p:pic>
      <p:pic>
        <p:nvPicPr>
          <p:cNvPr id="67" name="Google Shape;67;p11"/>
          <p:cNvPicPr preferRelativeResize="0"/>
          <p:nvPr/>
        </p:nvPicPr>
        <p:blipFill>
          <a:blip r:embed="rId3">
            <a:alphaModFix/>
          </a:blip>
          <a:stretch>
            <a:fillRect/>
          </a:stretch>
        </p:blipFill>
        <p:spPr>
          <a:xfrm>
            <a:off x="2857625" y="1507284"/>
            <a:ext cx="1071400" cy="751641"/>
          </a:xfrm>
          <a:prstGeom prst="rect">
            <a:avLst/>
          </a:prstGeom>
          <a:noFill/>
          <a:ln>
            <a:noFill/>
          </a:ln>
        </p:spPr>
      </p:pic>
      <p:pic>
        <p:nvPicPr>
          <p:cNvPr id="68" name="Google Shape;68;p11"/>
          <p:cNvPicPr preferRelativeResize="0"/>
          <p:nvPr/>
        </p:nvPicPr>
        <p:blipFill>
          <a:blip r:embed="rId4">
            <a:alphaModFix/>
          </a:blip>
          <a:stretch>
            <a:fillRect/>
          </a:stretch>
        </p:blipFill>
        <p:spPr>
          <a:xfrm>
            <a:off x="4414270" y="1576675"/>
            <a:ext cx="1872155" cy="542925"/>
          </a:xfrm>
          <a:prstGeom prst="rect">
            <a:avLst/>
          </a:prstGeom>
          <a:noFill/>
          <a:ln>
            <a:noFill/>
          </a:ln>
        </p:spPr>
      </p:pic>
      <p:pic>
        <p:nvPicPr>
          <p:cNvPr id="69" name="Google Shape;69;p11"/>
          <p:cNvPicPr preferRelativeResize="0"/>
          <p:nvPr/>
        </p:nvPicPr>
        <p:blipFill>
          <a:blip r:embed="rId5">
            <a:alphaModFix/>
          </a:blip>
          <a:stretch>
            <a:fillRect/>
          </a:stretch>
        </p:blipFill>
        <p:spPr>
          <a:xfrm>
            <a:off x="2819225" y="4537048"/>
            <a:ext cx="1310279" cy="447675"/>
          </a:xfrm>
          <a:prstGeom prst="rect">
            <a:avLst/>
          </a:prstGeom>
          <a:noFill/>
          <a:ln>
            <a:noFill/>
          </a:ln>
        </p:spPr>
      </p:pic>
      <p:pic>
        <p:nvPicPr>
          <p:cNvPr id="70" name="Google Shape;70;p11"/>
          <p:cNvPicPr preferRelativeResize="0"/>
          <p:nvPr/>
        </p:nvPicPr>
        <p:blipFill>
          <a:blip r:embed="rId6">
            <a:alphaModFix/>
          </a:blip>
          <a:stretch>
            <a:fillRect/>
          </a:stretch>
        </p:blipFill>
        <p:spPr>
          <a:xfrm>
            <a:off x="4508900" y="4537050"/>
            <a:ext cx="1193800" cy="447675"/>
          </a:xfrm>
          <a:prstGeom prst="rect">
            <a:avLst/>
          </a:prstGeom>
          <a:noFill/>
          <a:ln>
            <a:noFill/>
          </a:ln>
        </p:spPr>
      </p:pic>
      <p:pic>
        <p:nvPicPr>
          <p:cNvPr id="71" name="Google Shape;71;p11"/>
          <p:cNvPicPr preferRelativeResize="0"/>
          <p:nvPr/>
        </p:nvPicPr>
        <p:blipFill>
          <a:blip r:embed="rId7">
            <a:alphaModFix/>
          </a:blip>
          <a:stretch>
            <a:fillRect/>
          </a:stretch>
        </p:blipFill>
        <p:spPr>
          <a:xfrm>
            <a:off x="3695400" y="3622125"/>
            <a:ext cx="1249521" cy="393600"/>
          </a:xfrm>
          <a:prstGeom prst="rect">
            <a:avLst/>
          </a:prstGeom>
          <a:noFill/>
          <a:ln>
            <a:noFill/>
          </a:ln>
        </p:spPr>
      </p:pic>
      <p:pic>
        <p:nvPicPr>
          <p:cNvPr id="72" name="Google Shape;72;p11"/>
          <p:cNvPicPr preferRelativeResize="0"/>
          <p:nvPr/>
        </p:nvPicPr>
        <p:blipFill>
          <a:blip r:embed="rId8">
            <a:alphaModFix/>
          </a:blip>
          <a:stretch>
            <a:fillRect/>
          </a:stretch>
        </p:blipFill>
        <p:spPr>
          <a:xfrm>
            <a:off x="4227250" y="2655813"/>
            <a:ext cx="1905000" cy="447675"/>
          </a:xfrm>
          <a:prstGeom prst="rect">
            <a:avLst/>
          </a:prstGeom>
          <a:noFill/>
          <a:ln>
            <a:noFill/>
          </a:ln>
        </p:spPr>
      </p:pic>
      <p:pic>
        <p:nvPicPr>
          <p:cNvPr id="73" name="Google Shape;73;p11"/>
          <p:cNvPicPr preferRelativeResize="0"/>
          <p:nvPr/>
        </p:nvPicPr>
        <p:blipFill>
          <a:blip r:embed="rId9">
            <a:alphaModFix/>
          </a:blip>
          <a:stretch>
            <a:fillRect/>
          </a:stretch>
        </p:blipFill>
        <p:spPr>
          <a:xfrm>
            <a:off x="2257250" y="2686775"/>
            <a:ext cx="1905000" cy="428625"/>
          </a:xfrm>
          <a:prstGeom prst="rect">
            <a:avLst/>
          </a:prstGeom>
          <a:noFill/>
          <a:ln>
            <a:noFill/>
          </a:ln>
        </p:spPr>
      </p:pic>
      <p:cxnSp>
        <p:nvCxnSpPr>
          <p:cNvPr id="74" name="Google Shape;74;p11"/>
          <p:cNvCxnSpPr/>
          <p:nvPr/>
        </p:nvCxnSpPr>
        <p:spPr>
          <a:xfrm flipH="1" rot="10800000">
            <a:off x="1395200" y="4247800"/>
            <a:ext cx="6351300" cy="6900"/>
          </a:xfrm>
          <a:prstGeom prst="straightConnector1">
            <a:avLst/>
          </a:prstGeom>
          <a:noFill/>
          <a:ln cap="flat" cmpd="sng" w="9525">
            <a:solidFill>
              <a:srgbClr val="F3F3F3"/>
            </a:solidFill>
            <a:prstDash val="solid"/>
            <a:round/>
            <a:headEnd len="med" w="med" type="none"/>
            <a:tailEnd len="med" w="med" type="none"/>
          </a:ln>
        </p:spPr>
      </p:cxnSp>
      <p:cxnSp>
        <p:nvCxnSpPr>
          <p:cNvPr id="75" name="Google Shape;75;p11"/>
          <p:cNvCxnSpPr/>
          <p:nvPr/>
        </p:nvCxnSpPr>
        <p:spPr>
          <a:xfrm flipH="1" rot="10800000">
            <a:off x="1395200" y="3333400"/>
            <a:ext cx="6351300" cy="6900"/>
          </a:xfrm>
          <a:prstGeom prst="straightConnector1">
            <a:avLst/>
          </a:prstGeom>
          <a:noFill/>
          <a:ln cap="flat" cmpd="sng" w="9525">
            <a:solidFill>
              <a:srgbClr val="F3F3F3"/>
            </a:solidFill>
            <a:prstDash val="solid"/>
            <a:round/>
            <a:headEnd len="med" w="med" type="none"/>
            <a:tailEnd len="med" w="med" type="none"/>
          </a:ln>
        </p:spPr>
      </p:cxnSp>
      <p:cxnSp>
        <p:nvCxnSpPr>
          <p:cNvPr id="76" name="Google Shape;76;p11"/>
          <p:cNvCxnSpPr/>
          <p:nvPr/>
        </p:nvCxnSpPr>
        <p:spPr>
          <a:xfrm flipH="1" rot="10800000">
            <a:off x="1395200" y="2419000"/>
            <a:ext cx="6351300" cy="6900"/>
          </a:xfrm>
          <a:prstGeom prst="straightConnector1">
            <a:avLst/>
          </a:prstGeom>
          <a:noFill/>
          <a:ln cap="flat" cmpd="sng" w="9525">
            <a:solidFill>
              <a:srgbClr val="F3F3F3"/>
            </a:solidFill>
            <a:prstDash val="solid"/>
            <a:round/>
            <a:headEnd len="med" w="med" type="none"/>
            <a:tailEnd len="med" w="med" type="none"/>
          </a:ln>
        </p:spPr>
      </p:cxnSp>
      <p:sp>
        <p:nvSpPr>
          <p:cNvPr id="77" name="Google Shape;77;p11"/>
          <p:cNvSpPr txBox="1"/>
          <p:nvPr/>
        </p:nvSpPr>
        <p:spPr>
          <a:xfrm>
            <a:off x="180475" y="671250"/>
            <a:ext cx="8760900" cy="539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b="1" lang="en" sz="3000">
                <a:solidFill>
                  <a:srgbClr val="12191B"/>
                </a:solidFill>
                <a:latin typeface="Overpass"/>
                <a:ea typeface="Overpass"/>
                <a:cs typeface="Overpass"/>
                <a:sym typeface="Overpass"/>
              </a:rPr>
              <a:t>Special Thanks To All Of Our Sponsors!</a:t>
            </a:r>
            <a:endParaRPr b="1" sz="3000">
              <a:solidFill>
                <a:srgbClr val="12191B"/>
              </a:solidFill>
              <a:latin typeface="Overpass"/>
              <a:ea typeface="Overpass"/>
              <a:cs typeface="Overpass"/>
              <a:sym typeface="Overpas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randing Assets">
  <p:cSld name="TITLE_1_1_5">
    <p:bg>
      <p:bgPr>
        <a:solidFill>
          <a:srgbClr val="4A0A77"/>
        </a:solidFill>
      </p:bgPr>
    </p:bg>
    <p:spTree>
      <p:nvGrpSpPr>
        <p:cNvPr id="78" name="Shape 78"/>
        <p:cNvGrpSpPr/>
        <p:nvPr/>
      </p:nvGrpSpPr>
      <p:grpSpPr>
        <a:xfrm>
          <a:off x="0" y="0"/>
          <a:ext cx="0" cy="0"/>
          <a:chOff x="0" y="0"/>
          <a:chExt cx="0" cy="0"/>
        </a:xfrm>
      </p:grpSpPr>
      <p:sp>
        <p:nvSpPr>
          <p:cNvPr id="79" name="Google Shape;7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2"/>
          <p:cNvSpPr txBox="1"/>
          <p:nvPr/>
        </p:nvSpPr>
        <p:spPr>
          <a:xfrm>
            <a:off x="304800" y="422300"/>
            <a:ext cx="56958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Branding</a:t>
            </a:r>
            <a:endParaRPr b="1" sz="3000">
              <a:solidFill>
                <a:schemeClr val="lt1"/>
              </a:solidFill>
              <a:latin typeface="Overpass"/>
              <a:ea typeface="Overpass"/>
              <a:cs typeface="Overpass"/>
              <a:sym typeface="Overpass"/>
            </a:endParaRPr>
          </a:p>
        </p:txBody>
      </p:sp>
      <p:pic>
        <p:nvPicPr>
          <p:cNvPr id="81" name="Google Shape;81;p12"/>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82" name="Google Shape;82;p12"/>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2"/>
          <p:cNvSpPr txBox="1"/>
          <p:nvPr/>
        </p:nvSpPr>
        <p:spPr>
          <a:xfrm>
            <a:off x="333000" y="1180900"/>
            <a:ext cx="4331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FEFEFD"/>
                </a:solidFill>
                <a:latin typeface="Open Sans"/>
                <a:ea typeface="Open Sans"/>
                <a:cs typeface="Open Sans"/>
                <a:sym typeface="Open Sans"/>
              </a:rPr>
              <a:t>Assets</a:t>
            </a:r>
            <a:br>
              <a:rPr lang="en" u="sng">
                <a:solidFill>
                  <a:srgbClr val="FEFEFD"/>
                </a:solidFill>
                <a:latin typeface="Open Sans"/>
                <a:ea typeface="Open Sans"/>
                <a:cs typeface="Open Sans"/>
                <a:sym typeface="Open Sans"/>
              </a:rPr>
            </a:br>
            <a:br>
              <a:rPr lang="en">
                <a:solidFill>
                  <a:srgbClr val="FEFEFD"/>
                </a:solidFill>
                <a:latin typeface="Open Sans"/>
                <a:ea typeface="Open Sans"/>
                <a:cs typeface="Open Sans"/>
                <a:sym typeface="Open Sans"/>
              </a:rPr>
            </a:br>
            <a:r>
              <a:rPr lang="en">
                <a:solidFill>
                  <a:srgbClr val="FEFEFD"/>
                </a:solidFill>
                <a:latin typeface="Open Sans"/>
                <a:ea typeface="Open Sans"/>
                <a:cs typeface="Open Sans"/>
                <a:sym typeface="Open Sans"/>
              </a:rPr>
              <a:t>Please use the following assets as you see fit through your presentation.</a:t>
            </a:r>
            <a:endParaRPr>
              <a:solidFill>
                <a:srgbClr val="FEFEFD"/>
              </a:solidFill>
              <a:latin typeface="Open Sans"/>
              <a:ea typeface="Open Sans"/>
              <a:cs typeface="Open Sans"/>
              <a:sym typeface="Open Sans"/>
            </a:endParaRPr>
          </a:p>
        </p:txBody>
      </p:sp>
      <p:pic>
        <p:nvPicPr>
          <p:cNvPr id="84" name="Google Shape;84;p12"/>
          <p:cNvPicPr preferRelativeResize="0"/>
          <p:nvPr/>
        </p:nvPicPr>
        <p:blipFill>
          <a:blip r:embed="rId3">
            <a:alphaModFix/>
          </a:blip>
          <a:stretch>
            <a:fillRect/>
          </a:stretch>
        </p:blipFill>
        <p:spPr>
          <a:xfrm>
            <a:off x="5180675" y="1883850"/>
            <a:ext cx="952500" cy="962025"/>
          </a:xfrm>
          <a:prstGeom prst="rect">
            <a:avLst/>
          </a:prstGeom>
          <a:noFill/>
          <a:ln>
            <a:noFill/>
          </a:ln>
        </p:spPr>
      </p:pic>
      <p:pic>
        <p:nvPicPr>
          <p:cNvPr id="85" name="Google Shape;85;p12"/>
          <p:cNvPicPr preferRelativeResize="0"/>
          <p:nvPr/>
        </p:nvPicPr>
        <p:blipFill>
          <a:blip r:embed="rId4">
            <a:alphaModFix/>
          </a:blip>
          <a:stretch>
            <a:fillRect/>
          </a:stretch>
        </p:blipFill>
        <p:spPr>
          <a:xfrm>
            <a:off x="6499375" y="1883850"/>
            <a:ext cx="952500" cy="962025"/>
          </a:xfrm>
          <a:prstGeom prst="rect">
            <a:avLst/>
          </a:prstGeom>
          <a:noFill/>
          <a:ln>
            <a:noFill/>
          </a:ln>
        </p:spPr>
      </p:pic>
      <p:pic>
        <p:nvPicPr>
          <p:cNvPr id="86" name="Google Shape;86;p12"/>
          <p:cNvPicPr preferRelativeResize="0"/>
          <p:nvPr/>
        </p:nvPicPr>
        <p:blipFill>
          <a:blip r:embed="rId5">
            <a:alphaModFix/>
          </a:blip>
          <a:stretch>
            <a:fillRect/>
          </a:stretch>
        </p:blipFill>
        <p:spPr>
          <a:xfrm>
            <a:off x="7818075" y="1843600"/>
            <a:ext cx="952500" cy="952500"/>
          </a:xfrm>
          <a:prstGeom prst="rect">
            <a:avLst/>
          </a:prstGeom>
          <a:noFill/>
          <a:ln>
            <a:noFill/>
          </a:ln>
        </p:spPr>
      </p:pic>
      <p:pic>
        <p:nvPicPr>
          <p:cNvPr id="87" name="Google Shape;87;p12"/>
          <p:cNvPicPr preferRelativeResize="0"/>
          <p:nvPr/>
        </p:nvPicPr>
        <p:blipFill>
          <a:blip r:embed="rId6">
            <a:alphaModFix/>
          </a:blip>
          <a:stretch>
            <a:fillRect/>
          </a:stretch>
        </p:blipFill>
        <p:spPr>
          <a:xfrm>
            <a:off x="2325350" y="2374825"/>
            <a:ext cx="2500000" cy="1296875"/>
          </a:xfrm>
          <a:prstGeom prst="rect">
            <a:avLst/>
          </a:prstGeom>
          <a:noFill/>
          <a:ln>
            <a:noFill/>
          </a:ln>
        </p:spPr>
      </p:pic>
      <p:pic>
        <p:nvPicPr>
          <p:cNvPr id="88" name="Google Shape;88;p12"/>
          <p:cNvPicPr preferRelativeResize="0"/>
          <p:nvPr/>
        </p:nvPicPr>
        <p:blipFill>
          <a:blip r:embed="rId7">
            <a:alphaModFix/>
          </a:blip>
          <a:stretch>
            <a:fillRect/>
          </a:stretch>
        </p:blipFill>
        <p:spPr>
          <a:xfrm>
            <a:off x="1905000" y="3872425"/>
            <a:ext cx="1562100" cy="57150"/>
          </a:xfrm>
          <a:prstGeom prst="rect">
            <a:avLst/>
          </a:prstGeom>
          <a:noFill/>
          <a:ln>
            <a:noFill/>
          </a:ln>
        </p:spPr>
      </p:pic>
      <p:pic>
        <p:nvPicPr>
          <p:cNvPr id="89" name="Google Shape;89;p12"/>
          <p:cNvPicPr preferRelativeResize="0"/>
          <p:nvPr/>
        </p:nvPicPr>
        <p:blipFill>
          <a:blip r:embed="rId7">
            <a:alphaModFix/>
          </a:blip>
          <a:stretch>
            <a:fillRect/>
          </a:stretch>
        </p:blipFill>
        <p:spPr>
          <a:xfrm>
            <a:off x="3581400" y="3911307"/>
            <a:ext cx="1562100" cy="57150"/>
          </a:xfrm>
          <a:prstGeom prst="rect">
            <a:avLst/>
          </a:prstGeom>
          <a:noFill/>
          <a:ln>
            <a:noFill/>
          </a:ln>
        </p:spPr>
      </p:pic>
      <p:pic>
        <p:nvPicPr>
          <p:cNvPr id="90" name="Google Shape;90;p12"/>
          <p:cNvPicPr preferRelativeResize="0"/>
          <p:nvPr/>
        </p:nvPicPr>
        <p:blipFill>
          <a:blip r:embed="rId7">
            <a:alphaModFix/>
          </a:blip>
          <a:stretch>
            <a:fillRect/>
          </a:stretch>
        </p:blipFill>
        <p:spPr>
          <a:xfrm>
            <a:off x="304800" y="3835107"/>
            <a:ext cx="1562100" cy="57150"/>
          </a:xfrm>
          <a:prstGeom prst="rect">
            <a:avLst/>
          </a:prstGeom>
          <a:noFill/>
          <a:ln>
            <a:noFill/>
          </a:ln>
        </p:spPr>
      </p:pic>
      <p:pic>
        <p:nvPicPr>
          <p:cNvPr id="91" name="Google Shape;91;p12"/>
          <p:cNvPicPr preferRelativeResize="0"/>
          <p:nvPr/>
        </p:nvPicPr>
        <p:blipFill>
          <a:blip r:embed="rId8">
            <a:alphaModFix/>
          </a:blip>
          <a:stretch>
            <a:fillRect/>
          </a:stretch>
        </p:blipFill>
        <p:spPr>
          <a:xfrm>
            <a:off x="7419975" y="3018637"/>
            <a:ext cx="1704825" cy="1843888"/>
          </a:xfrm>
          <a:prstGeom prst="rect">
            <a:avLst/>
          </a:prstGeom>
          <a:noFill/>
          <a:ln>
            <a:noFill/>
          </a:ln>
        </p:spPr>
      </p:pic>
      <p:pic>
        <p:nvPicPr>
          <p:cNvPr id="92" name="Google Shape;92;p12"/>
          <p:cNvPicPr preferRelativeResize="0"/>
          <p:nvPr/>
        </p:nvPicPr>
        <p:blipFill>
          <a:blip r:embed="rId9">
            <a:alphaModFix/>
          </a:blip>
          <a:stretch>
            <a:fillRect/>
          </a:stretch>
        </p:blipFill>
        <p:spPr>
          <a:xfrm>
            <a:off x="333012" y="2344950"/>
            <a:ext cx="1818512" cy="1413950"/>
          </a:xfrm>
          <a:prstGeom prst="rect">
            <a:avLst/>
          </a:prstGeom>
          <a:noFill/>
          <a:ln>
            <a:noFill/>
          </a:ln>
        </p:spPr>
      </p:pic>
      <p:pic>
        <p:nvPicPr>
          <p:cNvPr id="93" name="Google Shape;93;p12"/>
          <p:cNvPicPr preferRelativeResize="0"/>
          <p:nvPr/>
        </p:nvPicPr>
        <p:blipFill>
          <a:blip r:embed="rId10">
            <a:alphaModFix/>
          </a:blip>
          <a:stretch>
            <a:fillRect/>
          </a:stretch>
        </p:blipFill>
        <p:spPr>
          <a:xfrm>
            <a:off x="5410200" y="3841000"/>
            <a:ext cx="322048" cy="720775"/>
          </a:xfrm>
          <a:prstGeom prst="rect">
            <a:avLst/>
          </a:prstGeom>
          <a:noFill/>
          <a:ln>
            <a:noFill/>
          </a:ln>
        </p:spPr>
      </p:pic>
      <p:pic>
        <p:nvPicPr>
          <p:cNvPr id="94" name="Google Shape;94;p12"/>
          <p:cNvPicPr preferRelativeResize="0"/>
          <p:nvPr/>
        </p:nvPicPr>
        <p:blipFill>
          <a:blip r:embed="rId11">
            <a:alphaModFix/>
          </a:blip>
          <a:stretch>
            <a:fillRect/>
          </a:stretch>
        </p:blipFill>
        <p:spPr>
          <a:xfrm>
            <a:off x="0" y="4652367"/>
            <a:ext cx="9144000" cy="410766"/>
          </a:xfrm>
          <a:prstGeom prst="rect">
            <a:avLst/>
          </a:prstGeom>
          <a:noFill/>
          <a:ln>
            <a:noFill/>
          </a:ln>
        </p:spPr>
      </p:pic>
      <p:pic>
        <p:nvPicPr>
          <p:cNvPr id="95" name="Google Shape;95;p12"/>
          <p:cNvPicPr preferRelativeResize="0"/>
          <p:nvPr/>
        </p:nvPicPr>
        <p:blipFill>
          <a:blip r:embed="rId12">
            <a:alphaModFix/>
          </a:blip>
          <a:stretch>
            <a:fillRect/>
          </a:stretch>
        </p:blipFill>
        <p:spPr>
          <a:xfrm>
            <a:off x="5884648" y="3612400"/>
            <a:ext cx="322048" cy="720775"/>
          </a:xfrm>
          <a:prstGeom prst="rect">
            <a:avLst/>
          </a:prstGeom>
          <a:noFill/>
          <a:ln>
            <a:noFill/>
          </a:ln>
        </p:spPr>
      </p:pic>
      <p:pic>
        <p:nvPicPr>
          <p:cNvPr id="96" name="Google Shape;96;p12"/>
          <p:cNvPicPr preferRelativeResize="0"/>
          <p:nvPr/>
        </p:nvPicPr>
        <p:blipFill>
          <a:blip r:embed="rId13">
            <a:alphaModFix/>
          </a:blip>
          <a:stretch>
            <a:fillRect/>
          </a:stretch>
        </p:blipFill>
        <p:spPr>
          <a:xfrm>
            <a:off x="6359097" y="3612400"/>
            <a:ext cx="322048" cy="720775"/>
          </a:xfrm>
          <a:prstGeom prst="rect">
            <a:avLst/>
          </a:prstGeom>
          <a:noFill/>
          <a:ln>
            <a:noFill/>
          </a:ln>
        </p:spPr>
      </p:pic>
      <p:pic>
        <p:nvPicPr>
          <p:cNvPr id="97" name="Google Shape;97;p12"/>
          <p:cNvPicPr preferRelativeResize="0"/>
          <p:nvPr/>
        </p:nvPicPr>
        <p:blipFill>
          <a:blip r:embed="rId14">
            <a:alphaModFix/>
          </a:blip>
          <a:stretch>
            <a:fillRect/>
          </a:stretch>
        </p:blipFill>
        <p:spPr>
          <a:xfrm>
            <a:off x="6798125" y="3710300"/>
            <a:ext cx="419100" cy="895350"/>
          </a:xfrm>
          <a:prstGeom prst="rect">
            <a:avLst/>
          </a:prstGeom>
          <a:noFill/>
          <a:ln>
            <a:noFill/>
          </a:ln>
        </p:spPr>
      </p:pic>
      <p:pic>
        <p:nvPicPr>
          <p:cNvPr id="98" name="Google Shape;98;p12"/>
          <p:cNvPicPr preferRelativeResize="0"/>
          <p:nvPr/>
        </p:nvPicPr>
        <p:blipFill rotWithShape="1">
          <a:blip r:embed="rId15">
            <a:alphaModFix/>
          </a:blip>
          <a:srcRect b="22857" l="0" r="0" t="0"/>
          <a:stretch/>
        </p:blipFill>
        <p:spPr>
          <a:xfrm>
            <a:off x="111075" y="4043100"/>
            <a:ext cx="3415127" cy="7910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 Step Process 1">
  <p:cSld name="TITLE_1_1_4">
    <p:bg>
      <p:bgPr>
        <a:solidFill>
          <a:srgbClr val="4A0A77"/>
        </a:solidFill>
      </p:bgPr>
    </p:bg>
    <p:spTree>
      <p:nvGrpSpPr>
        <p:cNvPr id="99" name="Shape 99"/>
        <p:cNvGrpSpPr/>
        <p:nvPr/>
      </p:nvGrpSpPr>
      <p:grpSpPr>
        <a:xfrm>
          <a:off x="0" y="0"/>
          <a:ext cx="0" cy="0"/>
          <a:chOff x="0" y="0"/>
          <a:chExt cx="0" cy="0"/>
        </a:xfrm>
      </p:grpSpPr>
      <p:sp>
        <p:nvSpPr>
          <p:cNvPr id="100" name="Google Shape;100;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3"/>
          <p:cNvSpPr/>
          <p:nvPr/>
        </p:nvSpPr>
        <p:spPr>
          <a:xfrm>
            <a:off x="419483" y="2211125"/>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02" name="Google Shape;102;p13"/>
          <p:cNvSpPr/>
          <p:nvPr/>
        </p:nvSpPr>
        <p:spPr>
          <a:xfrm>
            <a:off x="3203064" y="2172550"/>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03" name="Google Shape;103;p13"/>
          <p:cNvSpPr/>
          <p:nvPr/>
        </p:nvSpPr>
        <p:spPr>
          <a:xfrm>
            <a:off x="6095410" y="2172550"/>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104" name="Google Shape;104;p13"/>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05" name="Google Shape;105;p13"/>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3"/>
          <p:cNvPicPr preferRelativeResize="0"/>
          <p:nvPr/>
        </p:nvPicPr>
        <p:blipFill>
          <a:blip r:embed="rId3">
            <a:alphaModFix/>
          </a:blip>
          <a:stretch>
            <a:fillRect/>
          </a:stretch>
        </p:blipFill>
        <p:spPr>
          <a:xfrm>
            <a:off x="0" y="4728567"/>
            <a:ext cx="9144000" cy="410766"/>
          </a:xfrm>
          <a:prstGeom prst="rect">
            <a:avLst/>
          </a:prstGeom>
          <a:noFill/>
          <a:ln>
            <a:noFill/>
          </a:ln>
        </p:spPr>
      </p:pic>
      <p:pic>
        <p:nvPicPr>
          <p:cNvPr id="107" name="Google Shape;107;p13"/>
          <p:cNvPicPr preferRelativeResize="0"/>
          <p:nvPr/>
        </p:nvPicPr>
        <p:blipFill>
          <a:blip r:embed="rId4">
            <a:alphaModFix/>
          </a:blip>
          <a:stretch>
            <a:fillRect/>
          </a:stretch>
        </p:blipFill>
        <p:spPr>
          <a:xfrm>
            <a:off x="7724775" y="3603225"/>
            <a:ext cx="1305225" cy="1411700"/>
          </a:xfrm>
          <a:prstGeom prst="rect">
            <a:avLst/>
          </a:prstGeom>
          <a:noFill/>
          <a:ln>
            <a:noFill/>
          </a:ln>
        </p:spPr>
      </p:pic>
      <p:sp>
        <p:nvSpPr>
          <p:cNvPr id="108" name="Google Shape;108;p13"/>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 Step Process 2">
  <p:cSld name="TITLE_1_1_3">
    <p:bg>
      <p:bgPr>
        <a:solidFill>
          <a:schemeClr val="lt1"/>
        </a:solidFill>
      </p:bgPr>
    </p:bg>
    <p:spTree>
      <p:nvGrpSpPr>
        <p:cNvPr id="109" name="Shape 109"/>
        <p:cNvGrpSpPr/>
        <p:nvPr/>
      </p:nvGrpSpPr>
      <p:grpSpPr>
        <a:xfrm>
          <a:off x="0" y="0"/>
          <a:ext cx="0" cy="0"/>
          <a:chOff x="0" y="0"/>
          <a:chExt cx="0" cy="0"/>
        </a:xfrm>
      </p:grpSpPr>
      <p:pic>
        <p:nvPicPr>
          <p:cNvPr id="110" name="Google Shape;110;p14"/>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11" name="Google Shape;111;p14"/>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4"/>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3000"/>
              <a:buFont typeface="Overpass"/>
              <a:buNone/>
              <a:defRPr b="1" sz="3000">
                <a:latin typeface="Overpass"/>
                <a:ea typeface="Overpass"/>
                <a:cs typeface="Overpass"/>
                <a:sym typeface="Overpas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14"/>
          <p:cNvSpPr/>
          <p:nvPr>
            <p:ph idx="2" type="pic"/>
          </p:nvPr>
        </p:nvSpPr>
        <p:spPr>
          <a:xfrm>
            <a:off x="706779" y="1453381"/>
            <a:ext cx="2096400" cy="2096400"/>
          </a:xfrm>
          <a:prstGeom prst="ellipse">
            <a:avLst/>
          </a:prstGeom>
          <a:noFill/>
          <a:ln>
            <a:noFill/>
          </a:ln>
        </p:spPr>
      </p:sp>
      <p:sp>
        <p:nvSpPr>
          <p:cNvPr id="115" name="Google Shape;115;p14"/>
          <p:cNvSpPr/>
          <p:nvPr>
            <p:ph idx="3" type="pic"/>
          </p:nvPr>
        </p:nvSpPr>
        <p:spPr>
          <a:xfrm>
            <a:off x="6116979" y="1453381"/>
            <a:ext cx="2096400" cy="2096400"/>
          </a:xfrm>
          <a:prstGeom prst="ellipse">
            <a:avLst/>
          </a:prstGeom>
          <a:noFill/>
          <a:ln>
            <a:noFill/>
          </a:ln>
        </p:spPr>
      </p:sp>
      <p:sp>
        <p:nvSpPr>
          <p:cNvPr id="116" name="Google Shape;116;p14"/>
          <p:cNvSpPr/>
          <p:nvPr>
            <p:ph idx="4" type="pic"/>
          </p:nvPr>
        </p:nvSpPr>
        <p:spPr>
          <a:xfrm>
            <a:off x="3411879" y="1453381"/>
            <a:ext cx="2096400" cy="20964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Four Step Process">
  <p:cSld name="TITLE_1_1_2">
    <p:bg>
      <p:bgPr>
        <a:solidFill>
          <a:srgbClr val="4A0A77"/>
        </a:solidFill>
      </p:bgPr>
    </p:bg>
    <p:spTree>
      <p:nvGrpSpPr>
        <p:cNvPr id="117" name="Shape 117"/>
        <p:cNvGrpSpPr/>
        <p:nvPr/>
      </p:nvGrpSpPr>
      <p:grpSpPr>
        <a:xfrm>
          <a:off x="0" y="0"/>
          <a:ext cx="0" cy="0"/>
          <a:chOff x="0" y="0"/>
          <a:chExt cx="0" cy="0"/>
        </a:xfrm>
      </p:grpSpPr>
      <p:sp>
        <p:nvSpPr>
          <p:cNvPr id="118" name="Google Shape;11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p15"/>
          <p:cNvSpPr/>
          <p:nvPr/>
        </p:nvSpPr>
        <p:spPr>
          <a:xfrm>
            <a:off x="262550" y="227750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0" name="Google Shape;120;p15"/>
          <p:cNvSpPr/>
          <p:nvPr/>
        </p:nvSpPr>
        <p:spPr>
          <a:xfrm>
            <a:off x="2450725" y="224875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1" name="Google Shape;121;p15"/>
          <p:cNvSpPr/>
          <p:nvPr/>
        </p:nvSpPr>
        <p:spPr>
          <a:xfrm>
            <a:off x="4724400" y="224875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2" name="Google Shape;122;p15"/>
          <p:cNvSpPr/>
          <p:nvPr/>
        </p:nvSpPr>
        <p:spPr>
          <a:xfrm>
            <a:off x="7010400" y="2270888"/>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123" name="Google Shape;123;p15"/>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24" name="Google Shape;124;p15"/>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5"/>
          <p:cNvPicPr preferRelativeResize="0"/>
          <p:nvPr/>
        </p:nvPicPr>
        <p:blipFill>
          <a:blip r:embed="rId3">
            <a:alphaModFix/>
          </a:blip>
          <a:stretch>
            <a:fillRect/>
          </a:stretch>
        </p:blipFill>
        <p:spPr>
          <a:xfrm>
            <a:off x="0" y="4728567"/>
            <a:ext cx="9144000" cy="410766"/>
          </a:xfrm>
          <a:prstGeom prst="rect">
            <a:avLst/>
          </a:prstGeom>
          <a:noFill/>
          <a:ln>
            <a:noFill/>
          </a:ln>
        </p:spPr>
      </p:pic>
      <p:pic>
        <p:nvPicPr>
          <p:cNvPr id="126" name="Google Shape;126;p15"/>
          <p:cNvPicPr preferRelativeResize="0"/>
          <p:nvPr/>
        </p:nvPicPr>
        <p:blipFill>
          <a:blip r:embed="rId4">
            <a:alphaModFix/>
          </a:blip>
          <a:stretch>
            <a:fillRect/>
          </a:stretch>
        </p:blipFill>
        <p:spPr>
          <a:xfrm>
            <a:off x="7893143" y="3771425"/>
            <a:ext cx="1079257" cy="1167300"/>
          </a:xfrm>
          <a:prstGeom prst="rect">
            <a:avLst/>
          </a:prstGeom>
          <a:noFill/>
          <a:ln>
            <a:noFill/>
          </a:ln>
        </p:spPr>
      </p:pic>
      <p:sp>
        <p:nvSpPr>
          <p:cNvPr id="127" name="Google Shape;127;p15"/>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wo-Way Comparison">
  <p:cSld name="TITLE_1_1_1">
    <p:bg>
      <p:bgPr>
        <a:solidFill>
          <a:srgbClr val="4A0A77"/>
        </a:solidFill>
      </p:bgPr>
    </p:bg>
    <p:spTree>
      <p:nvGrpSpPr>
        <p:cNvPr id="128" name="Shape 128"/>
        <p:cNvGrpSpPr/>
        <p:nvPr/>
      </p:nvGrpSpPr>
      <p:grpSpPr>
        <a:xfrm>
          <a:off x="0" y="0"/>
          <a:ext cx="0" cy="0"/>
          <a:chOff x="0" y="0"/>
          <a:chExt cx="0" cy="0"/>
        </a:xfrm>
      </p:grpSpPr>
      <p:pic>
        <p:nvPicPr>
          <p:cNvPr id="129" name="Google Shape;129;p16"/>
          <p:cNvPicPr preferRelativeResize="0"/>
          <p:nvPr/>
        </p:nvPicPr>
        <p:blipFill>
          <a:blip r:embed="rId2">
            <a:alphaModFix/>
          </a:blip>
          <a:stretch>
            <a:fillRect/>
          </a:stretch>
        </p:blipFill>
        <p:spPr>
          <a:xfrm>
            <a:off x="1646900" y="3821738"/>
            <a:ext cx="10363198" cy="1854425"/>
          </a:xfrm>
          <a:prstGeom prst="rect">
            <a:avLst/>
          </a:prstGeom>
          <a:noFill/>
          <a:ln>
            <a:noFill/>
          </a:ln>
        </p:spPr>
      </p:pic>
      <p:sp>
        <p:nvSpPr>
          <p:cNvPr id="130" name="Google Shape;13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16"/>
          <p:cNvSpPr/>
          <p:nvPr/>
        </p:nvSpPr>
        <p:spPr>
          <a:xfrm>
            <a:off x="393725" y="1362550"/>
            <a:ext cx="40011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2" name="Google Shape;132;p16"/>
          <p:cNvPicPr preferRelativeResize="0"/>
          <p:nvPr/>
        </p:nvPicPr>
        <p:blipFill>
          <a:blip r:embed="rId3">
            <a:alphaModFix/>
          </a:blip>
          <a:stretch>
            <a:fillRect/>
          </a:stretch>
        </p:blipFill>
        <p:spPr>
          <a:xfrm>
            <a:off x="7398925" y="233437"/>
            <a:ext cx="1571751" cy="846325"/>
          </a:xfrm>
          <a:prstGeom prst="rect">
            <a:avLst/>
          </a:prstGeom>
          <a:noFill/>
          <a:ln>
            <a:noFill/>
          </a:ln>
        </p:spPr>
      </p:pic>
      <p:sp>
        <p:nvSpPr>
          <p:cNvPr id="133" name="Google Shape;133;p16"/>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p:nvPr/>
        </p:nvSpPr>
        <p:spPr>
          <a:xfrm>
            <a:off x="4827939" y="1362550"/>
            <a:ext cx="40011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5" name="Google Shape;135;p16"/>
          <p:cNvSpPr txBox="1"/>
          <p:nvPr>
            <p:ph idx="1" type="subTitle"/>
          </p:nvPr>
        </p:nvSpPr>
        <p:spPr>
          <a:xfrm>
            <a:off x="584575" y="1596975"/>
            <a:ext cx="3656700" cy="3066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36" name="Google Shape;136;p16"/>
          <p:cNvSpPr txBox="1"/>
          <p:nvPr>
            <p:ph idx="2" type="subTitle"/>
          </p:nvPr>
        </p:nvSpPr>
        <p:spPr>
          <a:xfrm>
            <a:off x="5004175" y="1596975"/>
            <a:ext cx="3656700" cy="3066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37" name="Google Shape;137;p16"/>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Way Comparison">
  <p:cSld name="TITLE_1_1_1_1">
    <p:bg>
      <p:bgPr>
        <a:solidFill>
          <a:srgbClr val="4A0A77"/>
        </a:solidFill>
      </p:bgPr>
    </p:bg>
    <p:spTree>
      <p:nvGrpSpPr>
        <p:cNvPr id="138" name="Shape 138"/>
        <p:cNvGrpSpPr/>
        <p:nvPr/>
      </p:nvGrpSpPr>
      <p:grpSpPr>
        <a:xfrm>
          <a:off x="0" y="0"/>
          <a:ext cx="0" cy="0"/>
          <a:chOff x="0" y="0"/>
          <a:chExt cx="0" cy="0"/>
        </a:xfrm>
      </p:grpSpPr>
      <p:pic>
        <p:nvPicPr>
          <p:cNvPr id="139" name="Google Shape;139;p17"/>
          <p:cNvPicPr preferRelativeResize="0"/>
          <p:nvPr/>
        </p:nvPicPr>
        <p:blipFill>
          <a:blip r:embed="rId2">
            <a:alphaModFix/>
          </a:blip>
          <a:stretch>
            <a:fillRect/>
          </a:stretch>
        </p:blipFill>
        <p:spPr>
          <a:xfrm>
            <a:off x="-228600" y="3981025"/>
            <a:ext cx="9404873" cy="1854425"/>
          </a:xfrm>
          <a:prstGeom prst="rect">
            <a:avLst/>
          </a:prstGeom>
          <a:noFill/>
          <a:ln>
            <a:noFill/>
          </a:ln>
        </p:spPr>
      </p:pic>
      <p:pic>
        <p:nvPicPr>
          <p:cNvPr id="140" name="Google Shape;140;p17"/>
          <p:cNvPicPr preferRelativeResize="0"/>
          <p:nvPr/>
        </p:nvPicPr>
        <p:blipFill>
          <a:blip r:embed="rId3">
            <a:alphaModFix/>
          </a:blip>
          <a:stretch>
            <a:fillRect/>
          </a:stretch>
        </p:blipFill>
        <p:spPr>
          <a:xfrm>
            <a:off x="7398925" y="233437"/>
            <a:ext cx="1571751" cy="846325"/>
          </a:xfrm>
          <a:prstGeom prst="rect">
            <a:avLst/>
          </a:prstGeom>
          <a:noFill/>
          <a:ln>
            <a:noFill/>
          </a:ln>
        </p:spPr>
      </p:pic>
      <p:sp>
        <p:nvSpPr>
          <p:cNvPr id="141" name="Google Shape;141;p17"/>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p:nvPr/>
        </p:nvSpPr>
        <p:spPr>
          <a:xfrm>
            <a:off x="247250" y="1362550"/>
            <a:ext cx="2731800" cy="3467100"/>
          </a:xfrm>
          <a:prstGeom prst="roundRect">
            <a:avLst>
              <a:gd fmla="val 4025"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 name="Google Shape;143;p17"/>
          <p:cNvSpPr/>
          <p:nvPr/>
        </p:nvSpPr>
        <p:spPr>
          <a:xfrm>
            <a:off x="3213125" y="1362550"/>
            <a:ext cx="27318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4" name="Google Shape;144;p17"/>
          <p:cNvSpPr/>
          <p:nvPr/>
        </p:nvSpPr>
        <p:spPr>
          <a:xfrm>
            <a:off x="6179000" y="1362550"/>
            <a:ext cx="2731800" cy="3467100"/>
          </a:xfrm>
          <a:prstGeom prst="roundRect">
            <a:avLst>
              <a:gd fmla="val 4064"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5" name="Google Shape;14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17"/>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3000"/>
              <a:buFont typeface="Overpass"/>
              <a:buNone/>
              <a:defRPr b="1" sz="3000">
                <a:solidFill>
                  <a:schemeClr val="lt1"/>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subTitle"/>
          </p:nvPr>
        </p:nvSpPr>
        <p:spPr>
          <a:xfrm>
            <a:off x="3262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48" name="Google Shape;148;p17"/>
          <p:cNvSpPr txBox="1"/>
          <p:nvPr>
            <p:ph idx="2" type="subTitle"/>
          </p:nvPr>
        </p:nvSpPr>
        <p:spPr>
          <a:xfrm>
            <a:off x="32980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49" name="Google Shape;149;p17"/>
          <p:cNvSpPr txBox="1"/>
          <p:nvPr>
            <p:ph idx="3" type="subTitle"/>
          </p:nvPr>
        </p:nvSpPr>
        <p:spPr>
          <a:xfrm>
            <a:off x="62698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wo Speakers Slide">
  <p:cSld name="CUSTOM_3_1_2_1">
    <p:spTree>
      <p:nvGrpSpPr>
        <p:cNvPr id="150" name="Shape 150"/>
        <p:cNvGrpSpPr/>
        <p:nvPr/>
      </p:nvGrpSpPr>
      <p:grpSpPr>
        <a:xfrm>
          <a:off x="0" y="0"/>
          <a:ext cx="0" cy="0"/>
          <a:chOff x="0" y="0"/>
          <a:chExt cx="0" cy="0"/>
        </a:xfrm>
      </p:grpSpPr>
      <p:sp>
        <p:nvSpPr>
          <p:cNvPr id="151" name="Google Shape;151;p18"/>
          <p:cNvSpPr txBox="1"/>
          <p:nvPr>
            <p:ph type="title"/>
          </p:nvPr>
        </p:nvSpPr>
        <p:spPr>
          <a:xfrm>
            <a:off x="432169" y="543131"/>
            <a:ext cx="3758100" cy="12345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152" name="Google Shape;152;p18"/>
          <p:cNvSpPr txBox="1"/>
          <p:nvPr>
            <p:ph idx="1" type="subTitle"/>
          </p:nvPr>
        </p:nvSpPr>
        <p:spPr>
          <a:xfrm>
            <a:off x="432169" y="1825574"/>
            <a:ext cx="4733100" cy="624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Clr>
                <a:srgbClr val="4A0A77"/>
              </a:buClr>
              <a:buSzPts val="1400"/>
              <a:buFont typeface="Open Sans"/>
              <a:buNone/>
              <a:defRPr sz="1400">
                <a:solidFill>
                  <a:srgbClr val="4A0A77"/>
                </a:solidFill>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53" name="Google Shape;153;p18"/>
          <p:cNvSpPr txBox="1"/>
          <p:nvPr>
            <p:ph idx="2" type="title"/>
          </p:nvPr>
        </p:nvSpPr>
        <p:spPr>
          <a:xfrm>
            <a:off x="1053312" y="2711513"/>
            <a:ext cx="3758100" cy="12345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154" name="Google Shape;154;p18"/>
          <p:cNvSpPr txBox="1"/>
          <p:nvPr>
            <p:ph idx="3" type="subTitle"/>
          </p:nvPr>
        </p:nvSpPr>
        <p:spPr>
          <a:xfrm>
            <a:off x="973450" y="3993950"/>
            <a:ext cx="4812900" cy="624300"/>
          </a:xfrm>
          <a:prstGeom prst="rect">
            <a:avLst/>
          </a:prstGeom>
        </p:spPr>
        <p:txBody>
          <a:bodyPr anchorCtr="0" anchor="t" bIns="91425" lIns="91425" spcFirstLastPara="1" rIns="91425" wrap="square" tIns="91425">
            <a:normAutofit/>
          </a:bodyPr>
          <a:lstStyle>
            <a:lvl1pPr lvl="0" rtl="0">
              <a:lnSpc>
                <a:spcPct val="103000"/>
              </a:lnSpc>
              <a:spcBef>
                <a:spcPts val="400"/>
              </a:spcBef>
              <a:spcAft>
                <a:spcPts val="0"/>
              </a:spcAft>
              <a:buClr>
                <a:srgbClr val="4A0A77"/>
              </a:buClr>
              <a:buSzPts val="1400"/>
              <a:buFont typeface="Open Sans"/>
              <a:buNone/>
              <a:defRPr sz="1400">
                <a:solidFill>
                  <a:srgbClr val="4A0A77"/>
                </a:solidFill>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55" name="Google Shape;155;p18"/>
          <p:cNvSpPr/>
          <p:nvPr/>
        </p:nvSpPr>
        <p:spPr>
          <a:xfrm>
            <a:off x="4702700" y="-338"/>
            <a:ext cx="4445740" cy="4473030"/>
          </a:xfrm>
          <a:custGeom>
            <a:rect b="b" l="l" r="r" t="t"/>
            <a:pathLst>
              <a:path extrusionOk="0" h="41849" w="41582">
                <a:moveTo>
                  <a:pt x="0" y="0"/>
                </a:moveTo>
                <a:cubicBezTo>
                  <a:pt x="3997" y="21081"/>
                  <a:pt x="20546" y="37727"/>
                  <a:pt x="41581" y="41849"/>
                </a:cubicBezTo>
                <a:lnTo>
                  <a:pt x="41581" y="0"/>
                </a:lnTo>
                <a:close/>
              </a:path>
            </a:pathLst>
          </a:custGeom>
          <a:solidFill>
            <a:srgbClr val="4A0A7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156" name="Google Shape;156;p18"/>
          <p:cNvSpPr/>
          <p:nvPr>
            <p:ph idx="4" type="pic"/>
          </p:nvPr>
        </p:nvSpPr>
        <p:spPr>
          <a:xfrm>
            <a:off x="4592979" y="615181"/>
            <a:ext cx="2096400" cy="2096400"/>
          </a:xfrm>
          <a:prstGeom prst="ellipse">
            <a:avLst/>
          </a:prstGeom>
          <a:noFill/>
          <a:ln>
            <a:noFill/>
          </a:ln>
        </p:spPr>
      </p:sp>
      <p:pic>
        <p:nvPicPr>
          <p:cNvPr id="157" name="Google Shape;157;p18"/>
          <p:cNvPicPr preferRelativeResize="0"/>
          <p:nvPr/>
        </p:nvPicPr>
        <p:blipFill rotWithShape="1">
          <a:blip r:embed="rId2">
            <a:alphaModFix/>
          </a:blip>
          <a:srcRect b="48657" l="0" r="0" t="0"/>
          <a:stretch/>
        </p:blipFill>
        <p:spPr>
          <a:xfrm>
            <a:off x="-76200" y="4209625"/>
            <a:ext cx="9224648" cy="933875"/>
          </a:xfrm>
          <a:prstGeom prst="rect">
            <a:avLst/>
          </a:prstGeom>
          <a:noFill/>
          <a:ln>
            <a:noFill/>
          </a:ln>
        </p:spPr>
      </p:pic>
      <p:sp>
        <p:nvSpPr>
          <p:cNvPr id="158" name="Google Shape;158;p18"/>
          <p:cNvSpPr/>
          <p:nvPr>
            <p:ph idx="5" type="pic"/>
          </p:nvPr>
        </p:nvSpPr>
        <p:spPr>
          <a:xfrm>
            <a:off x="6486941" y="2376406"/>
            <a:ext cx="2096400" cy="2096400"/>
          </a:xfrm>
          <a:prstGeom prst="ellipse">
            <a:avLst/>
          </a:prstGeom>
          <a:noFill/>
          <a:ln>
            <a:noFill/>
          </a:ln>
        </p:spPr>
      </p:sp>
      <p:sp>
        <p:nvSpPr>
          <p:cNvPr id="159" name="Google Shape;15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0" name="Google Shape;160;p18"/>
          <p:cNvPicPr preferRelativeResize="0"/>
          <p:nvPr/>
        </p:nvPicPr>
        <p:blipFill>
          <a:blip r:embed="rId3">
            <a:alphaModFix/>
          </a:blip>
          <a:stretch>
            <a:fillRect/>
          </a:stretch>
        </p:blipFill>
        <p:spPr>
          <a:xfrm>
            <a:off x="7398925" y="233437"/>
            <a:ext cx="1571751" cy="8463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and body" type="tx">
  <p:cSld name="TITLE_AND_BODY">
    <p:spTree>
      <p:nvGrpSpPr>
        <p:cNvPr id="161" name="Shape 161"/>
        <p:cNvGrpSpPr/>
        <p:nvPr/>
      </p:nvGrpSpPr>
      <p:grpSpPr>
        <a:xfrm>
          <a:off x="0" y="0"/>
          <a:ext cx="0" cy="0"/>
          <a:chOff x="0" y="0"/>
          <a:chExt cx="0" cy="0"/>
        </a:xfrm>
      </p:grpSpPr>
      <p:sp>
        <p:nvSpPr>
          <p:cNvPr id="162" name="Google Shape;16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63" name="Google Shape;16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4" name="Google Shape;164;p19"/>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 name="Google Shape;165;p19"/>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66" name="Google Shape;166;p19"/>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Body, and Image">
  <p:cSld name="TITLE_AND_BODY_1">
    <p:spTree>
      <p:nvGrpSpPr>
        <p:cNvPr id="167" name="Shape 167"/>
        <p:cNvGrpSpPr/>
        <p:nvPr/>
      </p:nvGrpSpPr>
      <p:grpSpPr>
        <a:xfrm>
          <a:off x="0" y="0"/>
          <a:ext cx="0" cy="0"/>
          <a:chOff x="0" y="0"/>
          <a:chExt cx="0" cy="0"/>
        </a:xfrm>
      </p:grpSpPr>
      <p:sp>
        <p:nvSpPr>
          <p:cNvPr id="168" name="Google Shape;168;p20"/>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69" name="Google Shape;16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0" name="Google Shape;170;p20"/>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20"/>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72" name="Google Shape;172;p20"/>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p20"/>
          <p:cNvSpPr/>
          <p:nvPr>
            <p:ph idx="2" type="pic"/>
          </p:nvPr>
        </p:nvSpPr>
        <p:spPr>
          <a:xfrm>
            <a:off x="5775150" y="1145325"/>
            <a:ext cx="3005700" cy="37761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ackground">
  <p:cSld name="TITLE_3">
    <p:spTree>
      <p:nvGrpSpPr>
        <p:cNvPr id="14"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ide By Side Comparison">
  <p:cSld name="TITLE_AND_BODY_1_1">
    <p:spTree>
      <p:nvGrpSpPr>
        <p:cNvPr id="174" name="Shape 174"/>
        <p:cNvGrpSpPr/>
        <p:nvPr/>
      </p:nvGrpSpPr>
      <p:grpSpPr>
        <a:xfrm>
          <a:off x="0" y="0"/>
          <a:ext cx="0" cy="0"/>
          <a:chOff x="0" y="0"/>
          <a:chExt cx="0" cy="0"/>
        </a:xfrm>
      </p:grpSpPr>
      <p:sp>
        <p:nvSpPr>
          <p:cNvPr id="175" name="Google Shape;175;p21"/>
          <p:cNvSpPr txBox="1"/>
          <p:nvPr>
            <p:ph idx="1" type="body"/>
          </p:nvPr>
        </p:nvSpPr>
        <p:spPr>
          <a:xfrm>
            <a:off x="311700" y="1152475"/>
            <a:ext cx="40266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76" name="Google Shape;17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7" name="Google Shape;177;p21"/>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21"/>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79" name="Google Shape;179;p21"/>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p21"/>
          <p:cNvSpPr txBox="1"/>
          <p:nvPr>
            <p:ph idx="2" type="body"/>
          </p:nvPr>
        </p:nvSpPr>
        <p:spPr>
          <a:xfrm>
            <a:off x="4655100" y="1152475"/>
            <a:ext cx="40266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Divided Title and List (Gray)">
  <p:cSld name="SECTION_TITLE_AND_DESCRIPTION">
    <p:spTree>
      <p:nvGrpSpPr>
        <p:cNvPr id="181" name="Shape 181"/>
        <p:cNvGrpSpPr/>
        <p:nvPr/>
      </p:nvGrpSpPr>
      <p:grpSpPr>
        <a:xfrm>
          <a:off x="0" y="0"/>
          <a:ext cx="0" cy="0"/>
          <a:chOff x="0" y="0"/>
          <a:chExt cx="0" cy="0"/>
        </a:xfrm>
      </p:grpSpPr>
      <p:sp>
        <p:nvSpPr>
          <p:cNvPr id="182" name="Google Shape;182;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3000"/>
              <a:buFont typeface="Overpass"/>
              <a:buChar char="●"/>
              <a:defRPr b="1" sz="3000">
                <a:latin typeface="Overpass"/>
                <a:ea typeface="Overpass"/>
                <a:cs typeface="Overpass"/>
                <a:sym typeface="Overpass"/>
              </a:defRPr>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184" name="Google Shape;184;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Font typeface="Open Sans"/>
              <a:buNone/>
              <a:defRPr>
                <a:latin typeface="Open Sans"/>
                <a:ea typeface="Open Sans"/>
                <a:cs typeface="Open Sans"/>
                <a:sym typeface="Open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5" name="Google Shape;185;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Font typeface="Open Sans"/>
              <a:buChar char="●"/>
              <a:defRPr sz="1400">
                <a:latin typeface="Open Sans"/>
                <a:ea typeface="Open Sans"/>
                <a:cs typeface="Open Sans"/>
                <a:sym typeface="Open Sans"/>
              </a:defRPr>
            </a:lvl1pPr>
            <a:lvl2pPr indent="-317500" lvl="1" marL="914400">
              <a:spcBef>
                <a:spcPts val="0"/>
              </a:spcBef>
              <a:spcAft>
                <a:spcPts val="0"/>
              </a:spcAft>
              <a:buSzPts val="1400"/>
              <a:buFont typeface="Open Sans"/>
              <a:buChar char="○"/>
              <a:defRPr>
                <a:latin typeface="Open Sans"/>
                <a:ea typeface="Open Sans"/>
                <a:cs typeface="Open Sans"/>
                <a:sym typeface="Open Sans"/>
              </a:defRPr>
            </a:lvl2pPr>
            <a:lvl3pPr indent="-317500" lvl="2" marL="1371600">
              <a:spcBef>
                <a:spcPts val="0"/>
              </a:spcBef>
              <a:spcAft>
                <a:spcPts val="0"/>
              </a:spcAft>
              <a:buSzPts val="1400"/>
              <a:buFont typeface="Open Sans"/>
              <a:buChar char="■"/>
              <a:defRPr>
                <a:latin typeface="Open Sans"/>
                <a:ea typeface="Open Sans"/>
                <a:cs typeface="Open Sans"/>
                <a:sym typeface="Open Sans"/>
              </a:defRPr>
            </a:lvl3pPr>
            <a:lvl4pPr indent="-317500" lvl="3" marL="1828800">
              <a:spcBef>
                <a:spcPts val="0"/>
              </a:spcBef>
              <a:spcAft>
                <a:spcPts val="0"/>
              </a:spcAft>
              <a:buSzPts val="1400"/>
              <a:buFont typeface="Open Sans"/>
              <a:buChar char="●"/>
              <a:defRPr>
                <a:latin typeface="Open Sans"/>
                <a:ea typeface="Open Sans"/>
                <a:cs typeface="Open Sans"/>
                <a:sym typeface="Open Sans"/>
              </a:defRPr>
            </a:lvl4pPr>
            <a:lvl5pPr indent="-317500" lvl="4" marL="2286000">
              <a:spcBef>
                <a:spcPts val="0"/>
              </a:spcBef>
              <a:spcAft>
                <a:spcPts val="0"/>
              </a:spcAft>
              <a:buSzPts val="1400"/>
              <a:buFont typeface="Open Sans"/>
              <a:buChar char="○"/>
              <a:defRPr>
                <a:latin typeface="Open Sans"/>
                <a:ea typeface="Open Sans"/>
                <a:cs typeface="Open Sans"/>
                <a:sym typeface="Open Sans"/>
              </a:defRPr>
            </a:lvl5pPr>
            <a:lvl6pPr indent="-317500" lvl="5" marL="2743200">
              <a:spcBef>
                <a:spcPts val="0"/>
              </a:spcBef>
              <a:spcAft>
                <a:spcPts val="0"/>
              </a:spcAft>
              <a:buSzPts val="1400"/>
              <a:buFont typeface="Open Sans"/>
              <a:buChar char="■"/>
              <a:defRPr>
                <a:latin typeface="Open Sans"/>
                <a:ea typeface="Open Sans"/>
                <a:cs typeface="Open Sans"/>
                <a:sym typeface="Open Sans"/>
              </a:defRPr>
            </a:lvl6pPr>
            <a:lvl7pPr indent="-317500" lvl="6" marL="3200400">
              <a:spcBef>
                <a:spcPts val="0"/>
              </a:spcBef>
              <a:spcAft>
                <a:spcPts val="0"/>
              </a:spcAft>
              <a:buSzPts val="1400"/>
              <a:buFont typeface="Open Sans"/>
              <a:buChar char="●"/>
              <a:defRPr>
                <a:latin typeface="Open Sans"/>
                <a:ea typeface="Open Sans"/>
                <a:cs typeface="Open Sans"/>
                <a:sym typeface="Open Sans"/>
              </a:defRPr>
            </a:lvl7pPr>
            <a:lvl8pPr indent="-317500" lvl="7" marL="3657600">
              <a:spcBef>
                <a:spcPts val="0"/>
              </a:spcBef>
              <a:spcAft>
                <a:spcPts val="0"/>
              </a:spcAft>
              <a:buSzPts val="1400"/>
              <a:buFont typeface="Open Sans"/>
              <a:buChar char="○"/>
              <a:defRPr>
                <a:latin typeface="Open Sans"/>
                <a:ea typeface="Open Sans"/>
                <a:cs typeface="Open Sans"/>
                <a:sym typeface="Open Sans"/>
              </a:defRPr>
            </a:lvl8pPr>
            <a:lvl9pPr indent="-317500" lvl="8" marL="411480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86" name="Google Shape;18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Divided Title and List (Purple)">
  <p:cSld name="SECTION_TITLE_AND_DESCRIPTION_1">
    <p:spTree>
      <p:nvGrpSpPr>
        <p:cNvPr id="187" name="Shape 187"/>
        <p:cNvGrpSpPr/>
        <p:nvPr/>
      </p:nvGrpSpPr>
      <p:grpSpPr>
        <a:xfrm>
          <a:off x="0" y="0"/>
          <a:ext cx="0" cy="0"/>
          <a:chOff x="0" y="0"/>
          <a:chExt cx="0" cy="0"/>
        </a:xfrm>
      </p:grpSpPr>
      <p:sp>
        <p:nvSpPr>
          <p:cNvPr id="188" name="Google Shape;188;p23"/>
          <p:cNvSpPr/>
          <p:nvPr/>
        </p:nvSpPr>
        <p:spPr>
          <a:xfrm>
            <a:off x="4572000" y="-125"/>
            <a:ext cx="4572000" cy="5143500"/>
          </a:xfrm>
          <a:prstGeom prst="rect">
            <a:avLst/>
          </a:prstGeom>
          <a:solidFill>
            <a:srgbClr val="7A2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3000"/>
              <a:buFont typeface="Overpass"/>
              <a:buChar char="●"/>
              <a:defRPr b="1" sz="3000">
                <a:latin typeface="Overpass"/>
                <a:ea typeface="Overpass"/>
                <a:cs typeface="Overpass"/>
                <a:sym typeface="Overpass"/>
              </a:defRPr>
            </a:lvl1pPr>
            <a:lvl2pPr lvl="1" rtl="0" algn="ctr">
              <a:spcBef>
                <a:spcPts val="0"/>
              </a:spcBef>
              <a:spcAft>
                <a:spcPts val="0"/>
              </a:spcAft>
              <a:buSzPts val="4200"/>
              <a:buChar char="○"/>
              <a:defRPr sz="4200"/>
            </a:lvl2pPr>
            <a:lvl3pPr lvl="2" rtl="0" algn="ctr">
              <a:spcBef>
                <a:spcPts val="0"/>
              </a:spcBef>
              <a:spcAft>
                <a:spcPts val="0"/>
              </a:spcAft>
              <a:buSzPts val="4200"/>
              <a:buChar char="■"/>
              <a:defRPr sz="4200"/>
            </a:lvl3pPr>
            <a:lvl4pPr lvl="3" rtl="0" algn="ctr">
              <a:spcBef>
                <a:spcPts val="0"/>
              </a:spcBef>
              <a:spcAft>
                <a:spcPts val="0"/>
              </a:spcAft>
              <a:buSzPts val="4200"/>
              <a:buChar char="●"/>
              <a:defRPr sz="4200"/>
            </a:lvl4pPr>
            <a:lvl5pPr lvl="4" rtl="0" algn="ctr">
              <a:spcBef>
                <a:spcPts val="0"/>
              </a:spcBef>
              <a:spcAft>
                <a:spcPts val="0"/>
              </a:spcAft>
              <a:buSzPts val="4200"/>
              <a:buChar char="○"/>
              <a:defRPr sz="4200"/>
            </a:lvl5pPr>
            <a:lvl6pPr lvl="5" rtl="0" algn="ctr">
              <a:spcBef>
                <a:spcPts val="0"/>
              </a:spcBef>
              <a:spcAft>
                <a:spcPts val="0"/>
              </a:spcAft>
              <a:buSzPts val="4200"/>
              <a:buChar char="■"/>
              <a:defRPr sz="4200"/>
            </a:lvl6pPr>
            <a:lvl7pPr lvl="6" rtl="0" algn="ctr">
              <a:spcBef>
                <a:spcPts val="0"/>
              </a:spcBef>
              <a:spcAft>
                <a:spcPts val="0"/>
              </a:spcAft>
              <a:buSzPts val="4200"/>
              <a:buChar char="●"/>
              <a:defRPr sz="4200"/>
            </a:lvl7pPr>
            <a:lvl8pPr lvl="7" rtl="0" algn="ctr">
              <a:spcBef>
                <a:spcPts val="0"/>
              </a:spcBef>
              <a:spcAft>
                <a:spcPts val="0"/>
              </a:spcAft>
              <a:buSzPts val="4200"/>
              <a:buChar char="○"/>
              <a:defRPr sz="4200"/>
            </a:lvl8pPr>
            <a:lvl9pPr lvl="8" rtl="0" algn="ctr">
              <a:spcBef>
                <a:spcPts val="0"/>
              </a:spcBef>
              <a:spcAft>
                <a:spcPts val="0"/>
              </a:spcAft>
              <a:buSzPts val="4200"/>
              <a:buChar char="■"/>
              <a:defRPr sz="4200"/>
            </a:lvl9pPr>
          </a:lstStyle>
          <a:p/>
        </p:txBody>
      </p:sp>
      <p:sp>
        <p:nvSpPr>
          <p:cNvPr id="190" name="Google Shape;190;p2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Font typeface="Open Sans"/>
              <a:buNone/>
              <a:defRPr>
                <a:latin typeface="Open Sans"/>
                <a:ea typeface="Open Sans"/>
                <a:cs typeface="Open Sans"/>
                <a:sym typeface="Open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1" name="Google Shape;191;p2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1pPr>
            <a:lvl2pPr indent="-317500" lvl="1" marL="9144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indent="-317500" lvl="2" marL="13716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3pPr>
            <a:lvl4pPr indent="-317500" lvl="3" marL="18288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4pPr>
            <a:lvl5pPr indent="-317500" lvl="4" marL="22860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5pPr>
            <a:lvl6pPr indent="-317500" lvl="5" marL="27432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6pPr>
            <a:lvl7pPr indent="-317500" lvl="6" marL="32004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7pPr>
            <a:lvl8pPr indent="-317500" lvl="7" marL="36576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8pPr>
            <a:lvl9pPr indent="-317500" lvl="8" marL="41148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9pPr>
          </a:lstStyle>
          <a:p/>
        </p:txBody>
      </p:sp>
      <p:sp>
        <p:nvSpPr>
          <p:cNvPr id="192" name="Google Shape;1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and Content">
  <p:cSld name="Body Slide 2_1">
    <p:spTree>
      <p:nvGrpSpPr>
        <p:cNvPr id="193" name="Shape 193"/>
        <p:cNvGrpSpPr/>
        <p:nvPr/>
      </p:nvGrpSpPr>
      <p:grpSpPr>
        <a:xfrm>
          <a:off x="0" y="0"/>
          <a:ext cx="0" cy="0"/>
          <a:chOff x="0" y="0"/>
          <a:chExt cx="0" cy="0"/>
        </a:xfrm>
      </p:grpSpPr>
      <p:sp>
        <p:nvSpPr>
          <p:cNvPr id="194" name="Google Shape;194;p24"/>
          <p:cNvSpPr txBox="1"/>
          <p:nvPr>
            <p:ph type="title"/>
          </p:nvPr>
        </p:nvSpPr>
        <p:spPr>
          <a:xfrm>
            <a:off x="427200" y="259975"/>
            <a:ext cx="8289600" cy="5625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1400"/>
              <a:buNone/>
              <a:defRPr i="0" u="none" cap="none" strike="noStrike">
                <a:solidFill>
                  <a:schemeClr val="dk1"/>
                </a:solidFill>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95" name="Google Shape;195;p24"/>
          <p:cNvSpPr txBox="1"/>
          <p:nvPr>
            <p:ph idx="1" type="body"/>
          </p:nvPr>
        </p:nvSpPr>
        <p:spPr>
          <a:xfrm>
            <a:off x="427200" y="974875"/>
            <a:ext cx="8289600" cy="37206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115000"/>
              </a:lnSpc>
              <a:spcBef>
                <a:spcPts val="800"/>
              </a:spcBef>
              <a:spcAft>
                <a:spcPts val="0"/>
              </a:spcAft>
              <a:buClr>
                <a:schemeClr val="lt2"/>
              </a:buClr>
              <a:buSzPts val="1500"/>
              <a:buChar char="•"/>
              <a:defRPr i="0" sz="1500" cap="none" strike="noStrike">
                <a:solidFill>
                  <a:schemeClr val="lt2"/>
                </a:solidFill>
              </a:defRPr>
            </a:lvl1pPr>
            <a:lvl2pPr indent="-323850" lvl="1" marL="914400" marR="0" rtl="0" algn="l">
              <a:lnSpc>
                <a:spcPct val="115000"/>
              </a:lnSpc>
              <a:spcBef>
                <a:spcPts val="1600"/>
              </a:spcBef>
              <a:spcAft>
                <a:spcPts val="0"/>
              </a:spcAft>
              <a:buClr>
                <a:schemeClr val="lt2"/>
              </a:buClr>
              <a:buSzPts val="1500"/>
              <a:buChar char="•"/>
              <a:defRPr i="0" sz="1500" cap="none" strike="noStrike">
                <a:solidFill>
                  <a:schemeClr val="lt2"/>
                </a:solidFill>
              </a:defRPr>
            </a:lvl2pPr>
            <a:lvl3pPr indent="-317500" lvl="2" marL="1371600" marR="0" rtl="0" algn="l">
              <a:lnSpc>
                <a:spcPct val="115000"/>
              </a:lnSpc>
              <a:spcBef>
                <a:spcPts val="1600"/>
              </a:spcBef>
              <a:spcAft>
                <a:spcPts val="0"/>
              </a:spcAft>
              <a:buClr>
                <a:schemeClr val="lt2"/>
              </a:buClr>
              <a:buSzPts val="1400"/>
              <a:buChar char="•"/>
              <a:defRPr i="0" cap="none" strike="noStrike">
                <a:solidFill>
                  <a:schemeClr val="lt2"/>
                </a:solidFill>
              </a:defRPr>
            </a:lvl3pPr>
            <a:lvl4pPr indent="-323850" lvl="3" marL="1828800" marR="0" rtl="0" algn="l">
              <a:lnSpc>
                <a:spcPct val="115000"/>
              </a:lnSpc>
              <a:spcBef>
                <a:spcPts val="1600"/>
              </a:spcBef>
              <a:spcAft>
                <a:spcPts val="0"/>
              </a:spcAft>
              <a:buClr>
                <a:schemeClr val="lt2"/>
              </a:buClr>
              <a:buSzPts val="1500"/>
              <a:buChar char="•"/>
              <a:defRPr i="0" sz="1500" cap="none" strike="noStrike">
                <a:solidFill>
                  <a:schemeClr val="lt2"/>
                </a:solidFill>
              </a:defRPr>
            </a:lvl4pPr>
            <a:lvl5pPr indent="-323850" lvl="4" marL="2286000" marR="0" rtl="0" algn="l">
              <a:lnSpc>
                <a:spcPct val="115000"/>
              </a:lnSpc>
              <a:spcBef>
                <a:spcPts val="1600"/>
              </a:spcBef>
              <a:spcAft>
                <a:spcPts val="0"/>
              </a:spcAft>
              <a:buClr>
                <a:schemeClr val="lt2"/>
              </a:buClr>
              <a:buSzPts val="1500"/>
              <a:buChar char="•"/>
              <a:defRPr i="0" sz="1500" cap="none" strike="noStrike">
                <a:solidFill>
                  <a:schemeClr val="lt2"/>
                </a:solidFill>
              </a:defRPr>
            </a:lvl5pPr>
            <a:lvl6pPr indent="-323850" lvl="5" marL="2743200" marR="0" rtl="0" algn="l">
              <a:lnSpc>
                <a:spcPct val="115000"/>
              </a:lnSpc>
              <a:spcBef>
                <a:spcPts val="1600"/>
              </a:spcBef>
              <a:spcAft>
                <a:spcPts val="0"/>
              </a:spcAft>
              <a:buClr>
                <a:schemeClr val="lt2"/>
              </a:buClr>
              <a:buSzPts val="1500"/>
              <a:buChar char="•"/>
              <a:defRPr i="0" sz="1500" cap="none" strike="noStrike">
                <a:solidFill>
                  <a:schemeClr val="lt2"/>
                </a:solidFill>
              </a:defRPr>
            </a:lvl6pPr>
            <a:lvl7pPr indent="-323850" lvl="6" marL="3200400" marR="0" rtl="0" algn="l">
              <a:lnSpc>
                <a:spcPct val="115000"/>
              </a:lnSpc>
              <a:spcBef>
                <a:spcPts val="1600"/>
              </a:spcBef>
              <a:spcAft>
                <a:spcPts val="0"/>
              </a:spcAft>
              <a:buClr>
                <a:schemeClr val="lt2"/>
              </a:buClr>
              <a:buSzPts val="1500"/>
              <a:buChar char="•"/>
              <a:defRPr i="0" sz="1500" cap="none" strike="noStrike">
                <a:solidFill>
                  <a:schemeClr val="lt2"/>
                </a:solidFill>
              </a:defRPr>
            </a:lvl7pPr>
            <a:lvl8pPr indent="-323850" lvl="7" marL="3657600" marR="0" rtl="0" algn="l">
              <a:lnSpc>
                <a:spcPct val="115000"/>
              </a:lnSpc>
              <a:spcBef>
                <a:spcPts val="1600"/>
              </a:spcBef>
              <a:spcAft>
                <a:spcPts val="0"/>
              </a:spcAft>
              <a:buClr>
                <a:schemeClr val="lt2"/>
              </a:buClr>
              <a:buSzPts val="1500"/>
              <a:buChar char="•"/>
              <a:defRPr i="0" sz="1500" cap="none" strike="noStrike">
                <a:solidFill>
                  <a:schemeClr val="lt2"/>
                </a:solidFill>
              </a:defRPr>
            </a:lvl8pPr>
            <a:lvl9pPr indent="-323850" lvl="8" marL="4114800" marR="0" rtl="0" algn="l">
              <a:lnSpc>
                <a:spcPct val="115000"/>
              </a:lnSpc>
              <a:spcBef>
                <a:spcPts val="1600"/>
              </a:spcBef>
              <a:spcAft>
                <a:spcPts val="1600"/>
              </a:spcAft>
              <a:buClr>
                <a:schemeClr val="lt2"/>
              </a:buClr>
              <a:buSzPts val="1500"/>
              <a:buChar char="•"/>
              <a:defRPr i="0" sz="1500" cap="none" strike="noStrike">
                <a:solidFill>
                  <a:schemeClr val="lt2"/>
                </a:solidFill>
              </a:defRPr>
            </a:lvl9pPr>
          </a:lstStyle>
          <a:p/>
        </p:txBody>
      </p:sp>
      <p:sp>
        <p:nvSpPr>
          <p:cNvPr id="196" name="Google Shape;196;p24"/>
          <p:cNvSpPr txBox="1"/>
          <p:nvPr>
            <p:ph idx="12" type="sldNum"/>
          </p:nvPr>
        </p:nvSpPr>
        <p:spPr>
          <a:xfrm>
            <a:off x="6659400" y="4695600"/>
            <a:ext cx="1466100" cy="2739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sz="900">
                <a:latin typeface="Arial"/>
                <a:ea typeface="Arial"/>
                <a:cs typeface="Arial"/>
                <a:sym typeface="Arial"/>
              </a:defRPr>
            </a:lvl1pPr>
            <a:lvl2pPr indent="0" lvl="1" marL="0" marR="0" rtl="0" algn="r">
              <a:spcBef>
                <a:spcPts val="0"/>
              </a:spcBef>
              <a:buNone/>
              <a:defRPr sz="900">
                <a:latin typeface="Arial"/>
                <a:ea typeface="Arial"/>
                <a:cs typeface="Arial"/>
                <a:sym typeface="Arial"/>
              </a:defRPr>
            </a:lvl2pPr>
            <a:lvl3pPr indent="0" lvl="2" marL="0" marR="0" rtl="0" algn="r">
              <a:spcBef>
                <a:spcPts val="0"/>
              </a:spcBef>
              <a:buNone/>
              <a:defRPr sz="900">
                <a:latin typeface="Arial"/>
                <a:ea typeface="Arial"/>
                <a:cs typeface="Arial"/>
                <a:sym typeface="Arial"/>
              </a:defRPr>
            </a:lvl3pPr>
            <a:lvl4pPr indent="0" lvl="3" marL="0" marR="0" rtl="0" algn="r">
              <a:spcBef>
                <a:spcPts val="0"/>
              </a:spcBef>
              <a:buNone/>
              <a:defRPr sz="900">
                <a:latin typeface="Arial"/>
                <a:ea typeface="Arial"/>
                <a:cs typeface="Arial"/>
                <a:sym typeface="Arial"/>
              </a:defRPr>
            </a:lvl4pPr>
            <a:lvl5pPr indent="0" lvl="4" marL="0" marR="0" rtl="0" algn="r">
              <a:spcBef>
                <a:spcPts val="0"/>
              </a:spcBef>
              <a:buNone/>
              <a:defRPr sz="900">
                <a:latin typeface="Arial"/>
                <a:ea typeface="Arial"/>
                <a:cs typeface="Arial"/>
                <a:sym typeface="Arial"/>
              </a:defRPr>
            </a:lvl5pPr>
            <a:lvl6pPr indent="0" lvl="5" marL="0" marR="0" rtl="0" algn="r">
              <a:spcBef>
                <a:spcPts val="0"/>
              </a:spcBef>
              <a:buNone/>
              <a:defRPr sz="900">
                <a:latin typeface="Arial"/>
                <a:ea typeface="Arial"/>
                <a:cs typeface="Arial"/>
                <a:sym typeface="Arial"/>
              </a:defRPr>
            </a:lvl6pPr>
            <a:lvl7pPr indent="0" lvl="6" marL="0" marR="0" rtl="0" algn="r">
              <a:spcBef>
                <a:spcPts val="0"/>
              </a:spcBef>
              <a:buNone/>
              <a:defRPr sz="900">
                <a:latin typeface="Arial"/>
                <a:ea typeface="Arial"/>
                <a:cs typeface="Arial"/>
                <a:sym typeface="Arial"/>
              </a:defRPr>
            </a:lvl7pPr>
            <a:lvl8pPr indent="0" lvl="7" marL="0" marR="0" rtl="0" algn="r">
              <a:spcBef>
                <a:spcPts val="0"/>
              </a:spcBef>
              <a:buNone/>
              <a:defRPr sz="900">
                <a:latin typeface="Arial"/>
                <a:ea typeface="Arial"/>
                <a:cs typeface="Arial"/>
                <a:sym typeface="Arial"/>
              </a:defRPr>
            </a:lvl8pPr>
            <a:lvl9pPr indent="0" lvl="8" marL="0" marR="0" rtl="0" algn="r">
              <a:spcBef>
                <a:spcPts val="0"/>
              </a:spcBef>
              <a:buNone/>
              <a:defRPr sz="9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97" name="Google Shape;197;p24"/>
          <p:cNvPicPr preferRelativeResize="0"/>
          <p:nvPr/>
        </p:nvPicPr>
        <p:blipFill>
          <a:blip r:embed="rId2">
            <a:alphaModFix/>
          </a:blip>
          <a:stretch>
            <a:fillRect/>
          </a:stretch>
        </p:blipFill>
        <p:spPr>
          <a:xfrm>
            <a:off x="8125375" y="4733475"/>
            <a:ext cx="591425" cy="1981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2" name="Shape 202"/>
        <p:cNvGrpSpPr/>
        <p:nvPr/>
      </p:nvGrpSpPr>
      <p:grpSpPr>
        <a:xfrm>
          <a:off x="0" y="0"/>
          <a:ext cx="0" cy="0"/>
          <a:chOff x="0" y="0"/>
          <a:chExt cx="0" cy="0"/>
        </a:xfrm>
      </p:grpSpPr>
      <p:sp>
        <p:nvSpPr>
          <p:cNvPr id="203" name="Google Shape;203;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4" name="Google Shape;204;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5" name="Google Shape;205;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6" name="Shape 206"/>
        <p:cNvGrpSpPr/>
        <p:nvPr/>
      </p:nvGrpSpPr>
      <p:grpSpPr>
        <a:xfrm>
          <a:off x="0" y="0"/>
          <a:ext cx="0" cy="0"/>
          <a:chOff x="0" y="0"/>
          <a:chExt cx="0" cy="0"/>
        </a:xfrm>
      </p:grpSpPr>
      <p:sp>
        <p:nvSpPr>
          <p:cNvPr id="207" name="Google Shape;207;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8" name="Google Shape;20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9" name="Shape 209"/>
        <p:cNvGrpSpPr/>
        <p:nvPr/>
      </p:nvGrpSpPr>
      <p:grpSpPr>
        <a:xfrm>
          <a:off x="0" y="0"/>
          <a:ext cx="0" cy="0"/>
          <a:chOff x="0" y="0"/>
          <a:chExt cx="0" cy="0"/>
        </a:xfrm>
      </p:grpSpPr>
      <p:sp>
        <p:nvSpPr>
          <p:cNvPr id="210" name="Google Shape;210;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1" name="Google Shape;211;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2" name="Google Shape;21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3" name="Shape 213"/>
        <p:cNvGrpSpPr/>
        <p:nvPr/>
      </p:nvGrpSpPr>
      <p:grpSpPr>
        <a:xfrm>
          <a:off x="0" y="0"/>
          <a:ext cx="0" cy="0"/>
          <a:chOff x="0" y="0"/>
          <a:chExt cx="0" cy="0"/>
        </a:xfrm>
      </p:grpSpPr>
      <p:sp>
        <p:nvSpPr>
          <p:cNvPr id="214" name="Google Shape;214;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5" name="Google Shape;215;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16" name="Google Shape;216;p2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17" name="Google Shape;21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8" name="Shape 218"/>
        <p:cNvGrpSpPr/>
        <p:nvPr/>
      </p:nvGrpSpPr>
      <p:grpSpPr>
        <a:xfrm>
          <a:off x="0" y="0"/>
          <a:ext cx="0" cy="0"/>
          <a:chOff x="0" y="0"/>
          <a:chExt cx="0" cy="0"/>
        </a:xfrm>
      </p:grpSpPr>
      <p:sp>
        <p:nvSpPr>
          <p:cNvPr id="219" name="Google Shape;219;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0" name="Google Shape;22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1" name="Shape 221"/>
        <p:cNvGrpSpPr/>
        <p:nvPr/>
      </p:nvGrpSpPr>
      <p:grpSpPr>
        <a:xfrm>
          <a:off x="0" y="0"/>
          <a:ext cx="0" cy="0"/>
          <a:chOff x="0" y="0"/>
          <a:chExt cx="0" cy="0"/>
        </a:xfrm>
      </p:grpSpPr>
      <p:sp>
        <p:nvSpPr>
          <p:cNvPr id="222" name="Google Shape;222;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23" name="Google Shape;223;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4" name="Google Shape;22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ank You Slide">
  <p:cSld name="TITLE_3_1">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4"/>
          <p:cNvPicPr preferRelativeResize="0"/>
          <p:nvPr/>
        </p:nvPicPr>
        <p:blipFill>
          <a:blip r:embed="rId2">
            <a:alphaModFix/>
          </a:blip>
          <a:stretch>
            <a:fillRect/>
          </a:stretch>
        </p:blipFill>
        <p:spPr>
          <a:xfrm>
            <a:off x="2" y="-3"/>
            <a:ext cx="9144000" cy="5143511"/>
          </a:xfrm>
          <a:prstGeom prst="rect">
            <a:avLst/>
          </a:prstGeom>
          <a:noFill/>
          <a:ln>
            <a:noFill/>
          </a:ln>
        </p:spPr>
      </p:pic>
      <p:sp>
        <p:nvSpPr>
          <p:cNvPr id="21" name="Google Shape;21;p4"/>
          <p:cNvSpPr txBox="1"/>
          <p:nvPr/>
        </p:nvSpPr>
        <p:spPr>
          <a:xfrm>
            <a:off x="342375" y="1890450"/>
            <a:ext cx="8598900" cy="539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5000">
                <a:solidFill>
                  <a:srgbClr val="12191B"/>
                </a:solidFill>
                <a:latin typeface="Overpass"/>
                <a:ea typeface="Overpass"/>
                <a:cs typeface="Overpass"/>
                <a:sym typeface="Overpass"/>
              </a:rPr>
              <a:t>Thank you!</a:t>
            </a:r>
            <a:endParaRPr b="1" sz="5000">
              <a:solidFill>
                <a:srgbClr val="12191B"/>
              </a:solidFill>
              <a:latin typeface="Overpass"/>
              <a:ea typeface="Overpass"/>
              <a:cs typeface="Overpass"/>
              <a:sym typeface="Overpass"/>
            </a:endParaRPr>
          </a:p>
        </p:txBody>
      </p:sp>
      <p:sp>
        <p:nvSpPr>
          <p:cNvPr id="22" name="Google Shape;22;p4"/>
          <p:cNvSpPr txBox="1"/>
          <p:nvPr/>
        </p:nvSpPr>
        <p:spPr>
          <a:xfrm>
            <a:off x="342375" y="2429850"/>
            <a:ext cx="5681700" cy="78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a:solidFill>
                  <a:srgbClr val="12191B"/>
                </a:solidFill>
                <a:latin typeface="Overpass"/>
                <a:ea typeface="Overpass"/>
                <a:cs typeface="Overpass"/>
                <a:sym typeface="Overpass"/>
              </a:rPr>
              <a:t>We appreciate your attendance at this session. If you have any questions please reach out to us via Goldcast or use the information below. We hope you enjoy the rest of the conference!</a:t>
            </a:r>
            <a:br>
              <a:rPr lang="en">
                <a:solidFill>
                  <a:srgbClr val="12191B"/>
                </a:solidFill>
                <a:latin typeface="Overpass"/>
                <a:ea typeface="Overpass"/>
                <a:cs typeface="Overpass"/>
                <a:sym typeface="Overpass"/>
              </a:rPr>
            </a:br>
            <a:br>
              <a:rPr lang="en">
                <a:solidFill>
                  <a:srgbClr val="12191B"/>
                </a:solidFill>
                <a:latin typeface="Overpass"/>
                <a:ea typeface="Overpass"/>
                <a:cs typeface="Overpass"/>
                <a:sym typeface="Overpass"/>
              </a:rPr>
            </a:br>
            <a:endParaRPr>
              <a:solidFill>
                <a:srgbClr val="12191B"/>
              </a:solidFill>
              <a:latin typeface="Overpass"/>
              <a:ea typeface="Overpass"/>
              <a:cs typeface="Overpass"/>
              <a:sym typeface="Overpass"/>
            </a:endParaRPr>
          </a:p>
        </p:txBody>
      </p:sp>
      <p:pic>
        <p:nvPicPr>
          <p:cNvPr id="23" name="Google Shape;23;p4"/>
          <p:cNvPicPr preferRelativeResize="0"/>
          <p:nvPr/>
        </p:nvPicPr>
        <p:blipFill>
          <a:blip r:embed="rId3">
            <a:alphaModFix/>
          </a:blip>
          <a:stretch>
            <a:fillRect/>
          </a:stretch>
        </p:blipFill>
        <p:spPr>
          <a:xfrm>
            <a:off x="36675" y="114251"/>
            <a:ext cx="2852675" cy="1536075"/>
          </a:xfrm>
          <a:prstGeom prst="rect">
            <a:avLst/>
          </a:prstGeom>
          <a:noFill/>
          <a:ln>
            <a:noFill/>
          </a:ln>
        </p:spPr>
      </p:pic>
      <p:sp>
        <p:nvSpPr>
          <p:cNvPr id="24" name="Google Shape;24;p4"/>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5" name="Shape 225"/>
        <p:cNvGrpSpPr/>
        <p:nvPr/>
      </p:nvGrpSpPr>
      <p:grpSpPr>
        <a:xfrm>
          <a:off x="0" y="0"/>
          <a:ext cx="0" cy="0"/>
          <a:chOff x="0" y="0"/>
          <a:chExt cx="0" cy="0"/>
        </a:xfrm>
      </p:grpSpPr>
      <p:sp>
        <p:nvSpPr>
          <p:cNvPr id="226" name="Google Shape;226;p3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27" name="Google Shape;22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8" name="Shape 228"/>
        <p:cNvGrpSpPr/>
        <p:nvPr/>
      </p:nvGrpSpPr>
      <p:grpSpPr>
        <a:xfrm>
          <a:off x="0" y="0"/>
          <a:ext cx="0" cy="0"/>
          <a:chOff x="0" y="0"/>
          <a:chExt cx="0" cy="0"/>
        </a:xfrm>
      </p:grpSpPr>
      <p:sp>
        <p:nvSpPr>
          <p:cNvPr id="229" name="Google Shape;229;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31" name="Google Shape;231;p3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32" name="Google Shape;232;p3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3" name="Google Shape;233;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4" name="Shape 234"/>
        <p:cNvGrpSpPr/>
        <p:nvPr/>
      </p:nvGrpSpPr>
      <p:grpSpPr>
        <a:xfrm>
          <a:off x="0" y="0"/>
          <a:ext cx="0" cy="0"/>
          <a:chOff x="0" y="0"/>
          <a:chExt cx="0" cy="0"/>
        </a:xfrm>
      </p:grpSpPr>
      <p:sp>
        <p:nvSpPr>
          <p:cNvPr id="235" name="Google Shape;235;p3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36" name="Google Shape;23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7" name="Shape 237"/>
        <p:cNvGrpSpPr/>
        <p:nvPr/>
      </p:nvGrpSpPr>
      <p:grpSpPr>
        <a:xfrm>
          <a:off x="0" y="0"/>
          <a:ext cx="0" cy="0"/>
          <a:chOff x="0" y="0"/>
          <a:chExt cx="0" cy="0"/>
        </a:xfrm>
      </p:grpSpPr>
      <p:sp>
        <p:nvSpPr>
          <p:cNvPr id="238" name="Google Shape;238;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39" name="Google Shape;239;p3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40" name="Google Shape;240;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1" name="Shape 241"/>
        <p:cNvGrpSpPr/>
        <p:nvPr/>
      </p:nvGrpSpPr>
      <p:grpSpPr>
        <a:xfrm>
          <a:off x="0" y="0"/>
          <a:ext cx="0" cy="0"/>
          <a:chOff x="0" y="0"/>
          <a:chExt cx="0" cy="0"/>
        </a:xfrm>
      </p:grpSpPr>
      <p:sp>
        <p:nvSpPr>
          <p:cNvPr id="242" name="Google Shape;24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peaker Goal">
  <p:cSld name="TITLE_2">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5"/>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29" name="Google Shape;29;p5"/>
          <p:cNvSpPr/>
          <p:nvPr/>
        </p:nvSpPr>
        <p:spPr>
          <a:xfrm>
            <a:off x="378200" y="510650"/>
            <a:ext cx="6618600" cy="3944700"/>
          </a:xfrm>
          <a:prstGeom prst="roundRect">
            <a:avLst>
              <a:gd fmla="val 3384" name="adj"/>
            </a:avLst>
          </a:prstGeom>
          <a:solidFill>
            <a:srgbClr val="FFFFFF"/>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FFFFFF"/>
              </a:solidFill>
              <a:latin typeface="Salesforce Sans"/>
              <a:ea typeface="Salesforce Sans"/>
              <a:cs typeface="Salesforce Sans"/>
              <a:sym typeface="Salesforce Sans"/>
            </a:endParaRPr>
          </a:p>
        </p:txBody>
      </p:sp>
      <p:sp>
        <p:nvSpPr>
          <p:cNvPr id="30" name="Google Shape;30;p5"/>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5"/>
          <p:cNvSpPr txBox="1"/>
          <p:nvPr>
            <p:ph type="title"/>
          </p:nvPr>
        </p:nvSpPr>
        <p:spPr>
          <a:xfrm>
            <a:off x="584575" y="694125"/>
            <a:ext cx="6155400" cy="855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32" name="Google Shape;32;p5"/>
          <p:cNvSpPr txBox="1"/>
          <p:nvPr>
            <p:ph idx="1" type="subTitle"/>
          </p:nvPr>
        </p:nvSpPr>
        <p:spPr>
          <a:xfrm>
            <a:off x="584575" y="1596975"/>
            <a:ext cx="6238800" cy="26580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pic>
        <p:nvPicPr>
          <p:cNvPr id="33" name="Google Shape;33;p5"/>
          <p:cNvPicPr preferRelativeResize="0"/>
          <p:nvPr/>
        </p:nvPicPr>
        <p:blipFill>
          <a:blip r:embed="rId3">
            <a:alphaModFix/>
          </a:blip>
          <a:stretch>
            <a:fillRect/>
          </a:stretch>
        </p:blipFill>
        <p:spPr>
          <a:xfrm>
            <a:off x="7398925" y="233437"/>
            <a:ext cx="1571751" cy="846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Presentation (Singular)">
  <p:cSld name="TITLE_1">
    <p:spTree>
      <p:nvGrpSpPr>
        <p:cNvPr id="34"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6"/>
          <p:cNvPicPr preferRelativeResize="0"/>
          <p:nvPr/>
        </p:nvPicPr>
        <p:blipFill>
          <a:blip r:embed="rId3">
            <a:alphaModFix/>
          </a:blip>
          <a:stretch>
            <a:fillRect/>
          </a:stretch>
        </p:blipFill>
        <p:spPr>
          <a:xfrm>
            <a:off x="0" y="88850"/>
            <a:ext cx="2768876" cy="1490925"/>
          </a:xfrm>
          <a:prstGeom prst="rect">
            <a:avLst/>
          </a:prstGeom>
          <a:noFill/>
          <a:ln>
            <a:noFill/>
          </a:ln>
        </p:spPr>
      </p:pic>
      <p:sp>
        <p:nvSpPr>
          <p:cNvPr id="38" name="Google Shape;38;p6"/>
          <p:cNvSpPr/>
          <p:nvPr>
            <p:ph idx="2" type="pic"/>
          </p:nvPr>
        </p:nvSpPr>
        <p:spPr>
          <a:xfrm>
            <a:off x="6345579" y="538981"/>
            <a:ext cx="2096400" cy="2096400"/>
          </a:xfrm>
          <a:prstGeom prst="ellipse">
            <a:avLst/>
          </a:prstGeom>
          <a:noFill/>
          <a:ln>
            <a:noFill/>
          </a:ln>
        </p:spPr>
      </p:sp>
      <p:sp>
        <p:nvSpPr>
          <p:cNvPr id="39" name="Google Shape;39;p6"/>
          <p:cNvSpPr txBox="1"/>
          <p:nvPr/>
        </p:nvSpPr>
        <p:spPr>
          <a:xfrm>
            <a:off x="342375" y="1724700"/>
            <a:ext cx="8598900" cy="70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a:solidFill>
                  <a:srgbClr val="4A0A77"/>
                </a:solidFill>
                <a:latin typeface="Open Sans"/>
                <a:ea typeface="Open Sans"/>
                <a:cs typeface="Open Sans"/>
                <a:sym typeface="Open Sans"/>
              </a:rPr>
              <a:t>Learn. Network. Grow.</a:t>
            </a:r>
            <a:endParaRPr>
              <a:solidFill>
                <a:srgbClr val="4A0A77"/>
              </a:solidFill>
              <a:latin typeface="Open Sans"/>
              <a:ea typeface="Open Sans"/>
              <a:cs typeface="Open Sans"/>
              <a:sym typeface="Open Sans"/>
            </a:endParaRPr>
          </a:p>
          <a:p>
            <a:pPr indent="0" lvl="0" marL="0" rtl="0" algn="l">
              <a:lnSpc>
                <a:spcPct val="90000"/>
              </a:lnSpc>
              <a:spcBef>
                <a:spcPts val="0"/>
              </a:spcBef>
              <a:spcAft>
                <a:spcPts val="0"/>
              </a:spcAft>
              <a:buNone/>
            </a:pPr>
            <a:r>
              <a:rPr b="1" lang="en" sz="2200">
                <a:solidFill>
                  <a:srgbClr val="12191B"/>
                </a:solidFill>
                <a:latin typeface="Caveat"/>
                <a:ea typeface="Caveat"/>
                <a:cs typeface="Caveat"/>
                <a:sym typeface="Caveat"/>
              </a:rPr>
              <a:t>M </a:t>
            </a:r>
            <a:r>
              <a:rPr b="1" lang="en" sz="2200" strike="sngStrike">
                <a:solidFill>
                  <a:srgbClr val="12191B"/>
                </a:solidFill>
                <a:latin typeface="Overpass"/>
                <a:ea typeface="Overpass"/>
                <a:cs typeface="Overpass"/>
                <a:sym typeface="Overpass"/>
              </a:rPr>
              <a:t>P</a:t>
            </a:r>
            <a:r>
              <a:rPr b="1" lang="en" sz="2200">
                <a:solidFill>
                  <a:srgbClr val="12191B"/>
                </a:solidFill>
                <a:latin typeface="Overpass"/>
                <a:ea typeface="Overpass"/>
                <a:cs typeface="Overpass"/>
                <a:sym typeface="Overpass"/>
              </a:rPr>
              <a:t>arDreamin’ 2022</a:t>
            </a:r>
            <a:endParaRPr b="1" sz="4200">
              <a:solidFill>
                <a:srgbClr val="12191B"/>
              </a:solidFill>
              <a:latin typeface="Overpass"/>
              <a:ea typeface="Overpass"/>
              <a:cs typeface="Overpass"/>
              <a:sym typeface="Overpas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Presentation (Multiple)">
  <p:cSld name="TITLE_1_2">
    <p:spTree>
      <p:nvGrpSpPr>
        <p:cNvPr id="40" name="Shape 40"/>
        <p:cNvGrpSpPr/>
        <p:nvPr/>
      </p:nvGrpSpPr>
      <p:grpSpPr>
        <a:xfrm>
          <a:off x="0" y="0"/>
          <a:ext cx="0" cy="0"/>
          <a:chOff x="0" y="0"/>
          <a:chExt cx="0" cy="0"/>
        </a:xfrm>
      </p:grpSpPr>
      <p:pic>
        <p:nvPicPr>
          <p:cNvPr id="41" name="Google Shape;41;p7"/>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7"/>
          <p:cNvSpPr txBox="1"/>
          <p:nvPr/>
        </p:nvSpPr>
        <p:spPr>
          <a:xfrm>
            <a:off x="342375" y="1724700"/>
            <a:ext cx="8598900" cy="70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a:solidFill>
                  <a:srgbClr val="4A0A77"/>
                </a:solidFill>
                <a:latin typeface="Open Sans"/>
                <a:ea typeface="Open Sans"/>
                <a:cs typeface="Open Sans"/>
                <a:sym typeface="Open Sans"/>
              </a:rPr>
              <a:t>Learn. Network. Grow.</a:t>
            </a:r>
            <a:endParaRPr>
              <a:solidFill>
                <a:srgbClr val="4A0A77"/>
              </a:solidFill>
              <a:latin typeface="Open Sans"/>
              <a:ea typeface="Open Sans"/>
              <a:cs typeface="Open Sans"/>
              <a:sym typeface="Open Sans"/>
            </a:endParaRPr>
          </a:p>
          <a:p>
            <a:pPr indent="0" lvl="0" marL="0" rtl="0" algn="l">
              <a:lnSpc>
                <a:spcPct val="90000"/>
              </a:lnSpc>
              <a:spcBef>
                <a:spcPts val="0"/>
              </a:spcBef>
              <a:spcAft>
                <a:spcPts val="0"/>
              </a:spcAft>
              <a:buNone/>
            </a:pPr>
            <a:r>
              <a:rPr b="1" lang="en" sz="2200">
                <a:solidFill>
                  <a:srgbClr val="12191B"/>
                </a:solidFill>
                <a:latin typeface="Caveat"/>
                <a:ea typeface="Caveat"/>
                <a:cs typeface="Caveat"/>
                <a:sym typeface="Caveat"/>
              </a:rPr>
              <a:t>M </a:t>
            </a:r>
            <a:r>
              <a:rPr b="1" lang="en" sz="2200" strike="sngStrike">
                <a:solidFill>
                  <a:srgbClr val="12191B"/>
                </a:solidFill>
                <a:latin typeface="Overpass"/>
                <a:ea typeface="Overpass"/>
                <a:cs typeface="Overpass"/>
                <a:sym typeface="Overpass"/>
              </a:rPr>
              <a:t>P</a:t>
            </a:r>
            <a:r>
              <a:rPr b="1" lang="en" sz="2200">
                <a:solidFill>
                  <a:srgbClr val="12191B"/>
                </a:solidFill>
                <a:latin typeface="Overpass"/>
                <a:ea typeface="Overpass"/>
                <a:cs typeface="Overpass"/>
                <a:sym typeface="Overpass"/>
              </a:rPr>
              <a:t>arDreamin’ 2022</a:t>
            </a:r>
            <a:endParaRPr b="1" sz="4200">
              <a:solidFill>
                <a:srgbClr val="12191B"/>
              </a:solidFill>
              <a:latin typeface="Overpass"/>
              <a:ea typeface="Overpass"/>
              <a:cs typeface="Overpass"/>
              <a:sym typeface="Overpass"/>
            </a:endParaRPr>
          </a:p>
        </p:txBody>
      </p:sp>
      <p:pic>
        <p:nvPicPr>
          <p:cNvPr id="44" name="Google Shape;44;p7"/>
          <p:cNvPicPr preferRelativeResize="0"/>
          <p:nvPr/>
        </p:nvPicPr>
        <p:blipFill>
          <a:blip r:embed="rId3">
            <a:alphaModFix/>
          </a:blip>
          <a:stretch>
            <a:fillRect/>
          </a:stretch>
        </p:blipFill>
        <p:spPr>
          <a:xfrm>
            <a:off x="0" y="88850"/>
            <a:ext cx="2768876" cy="14909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randing">
  <p:cSld name="TITLE_1_1">
    <p:bg>
      <p:bgPr>
        <a:solidFill>
          <a:srgbClr val="4A0A77"/>
        </a:solidFill>
      </p:bgPr>
    </p:bg>
    <p:spTree>
      <p:nvGrpSpPr>
        <p:cNvPr id="45" name="Shape 45"/>
        <p:cNvGrpSpPr/>
        <p:nvPr/>
      </p:nvGrpSpPr>
      <p:grpSpPr>
        <a:xfrm>
          <a:off x="0" y="0"/>
          <a:ext cx="0" cy="0"/>
          <a:chOff x="0" y="0"/>
          <a:chExt cx="0" cy="0"/>
        </a:xfrm>
      </p:grpSpPr>
      <p:sp>
        <p:nvSpPr>
          <p:cNvPr id="46" name="Google Shape;4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8"/>
          <p:cNvSpPr txBox="1"/>
          <p:nvPr/>
        </p:nvSpPr>
        <p:spPr>
          <a:xfrm>
            <a:off x="304800" y="422300"/>
            <a:ext cx="56958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Branding</a:t>
            </a:r>
            <a:endParaRPr b="1" sz="3000">
              <a:solidFill>
                <a:schemeClr val="lt1"/>
              </a:solidFill>
              <a:latin typeface="Overpass"/>
              <a:ea typeface="Overpass"/>
              <a:cs typeface="Overpass"/>
              <a:sym typeface="Overpass"/>
            </a:endParaRPr>
          </a:p>
        </p:txBody>
      </p:sp>
      <p:pic>
        <p:nvPicPr>
          <p:cNvPr id="48" name="Google Shape;48;p8"/>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49" name="Google Shape;49;p8"/>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txBox="1"/>
          <p:nvPr/>
        </p:nvSpPr>
        <p:spPr>
          <a:xfrm>
            <a:off x="446825" y="1180900"/>
            <a:ext cx="42177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FEFEFD"/>
                </a:solidFill>
              </a:rPr>
              <a:t>FONTS</a:t>
            </a:r>
            <a:br>
              <a:rPr lang="en" sz="1200">
                <a:solidFill>
                  <a:srgbClr val="FEFEFD"/>
                </a:solidFill>
              </a:rPr>
            </a:br>
            <a:r>
              <a:rPr lang="en" sz="1200">
                <a:solidFill>
                  <a:srgbClr val="FEFEFD"/>
                </a:solidFill>
              </a:rPr>
              <a:t>Please stick to the following fonts when designing your presentation</a:t>
            </a:r>
            <a:br>
              <a:rPr lang="en" sz="1200">
                <a:solidFill>
                  <a:srgbClr val="FEFEFD"/>
                </a:solidFill>
              </a:rPr>
            </a:br>
            <a:br>
              <a:rPr lang="en" sz="1200">
                <a:solidFill>
                  <a:srgbClr val="FEFEFD"/>
                </a:solidFill>
              </a:rPr>
            </a:br>
            <a:r>
              <a:rPr b="1" lang="en" sz="1200">
                <a:solidFill>
                  <a:srgbClr val="FEFEFD"/>
                </a:solidFill>
              </a:rPr>
              <a:t>Open Sans</a:t>
            </a:r>
            <a:br>
              <a:rPr lang="en" sz="1200">
                <a:solidFill>
                  <a:srgbClr val="FEFEFD"/>
                </a:solidFill>
              </a:rPr>
            </a:br>
            <a:r>
              <a:rPr lang="en" sz="1200">
                <a:solidFill>
                  <a:srgbClr val="FEFEFD"/>
                </a:solidFill>
              </a:rPr>
              <a:t>This font is used in the body and subtitles. For body text select 14px (or as close as possible - adjust as needed); for subtitles select 18px; normal font-weight</a:t>
            </a:r>
            <a:br>
              <a:rPr lang="en" sz="1200">
                <a:solidFill>
                  <a:srgbClr val="FEFEFD"/>
                </a:solidFill>
              </a:rPr>
            </a:br>
            <a:br>
              <a:rPr lang="en" sz="1200">
                <a:solidFill>
                  <a:srgbClr val="FEFEFD"/>
                </a:solidFill>
              </a:rPr>
            </a:br>
            <a:r>
              <a:rPr b="1" lang="en" sz="1200">
                <a:solidFill>
                  <a:srgbClr val="FEFEFD"/>
                </a:solidFill>
              </a:rPr>
              <a:t>Overpass</a:t>
            </a:r>
            <a:br>
              <a:rPr lang="en" sz="1200">
                <a:solidFill>
                  <a:srgbClr val="FEFEFD"/>
                </a:solidFill>
              </a:rPr>
            </a:br>
            <a:r>
              <a:rPr lang="en" sz="1200">
                <a:solidFill>
                  <a:srgbClr val="FEFEFD"/>
                </a:solidFill>
              </a:rPr>
              <a:t>This font is used for headers. For slide headers select 30px; bold font-weight</a:t>
            </a:r>
            <a:br>
              <a:rPr lang="en" sz="1200">
                <a:solidFill>
                  <a:srgbClr val="FEFEFD"/>
                </a:solidFill>
              </a:rPr>
            </a:br>
            <a:br>
              <a:rPr lang="en" sz="1200">
                <a:solidFill>
                  <a:srgbClr val="FEFEFD"/>
                </a:solidFill>
              </a:rPr>
            </a:br>
            <a:r>
              <a:rPr b="1" lang="en" sz="1200">
                <a:solidFill>
                  <a:srgbClr val="FEFEFD"/>
                </a:solidFill>
              </a:rPr>
              <a:t>Arial</a:t>
            </a:r>
            <a:br>
              <a:rPr lang="en" sz="1200">
                <a:solidFill>
                  <a:srgbClr val="FEFEFD"/>
                </a:solidFill>
              </a:rPr>
            </a:br>
            <a:r>
              <a:rPr lang="en" sz="1200">
                <a:solidFill>
                  <a:srgbClr val="FEFEFD"/>
                </a:solidFill>
              </a:rPr>
              <a:t>This font can be used to substitute either font should they not be </a:t>
            </a:r>
            <a:r>
              <a:rPr lang="en" sz="1200">
                <a:solidFill>
                  <a:srgbClr val="FEFEFD"/>
                </a:solidFill>
              </a:rPr>
              <a:t>available</a:t>
            </a:r>
            <a:r>
              <a:rPr lang="en" sz="1200">
                <a:solidFill>
                  <a:srgbClr val="FEFEFD"/>
                </a:solidFill>
              </a:rPr>
              <a:t> to the presenter(s)</a:t>
            </a:r>
            <a:br>
              <a:rPr lang="en" sz="1200">
                <a:solidFill>
                  <a:srgbClr val="FEFEFD"/>
                </a:solidFill>
              </a:rPr>
            </a:br>
            <a:r>
              <a:rPr lang="en" sz="1200">
                <a:solidFill>
                  <a:srgbClr val="FEFEFD"/>
                </a:solidFill>
              </a:rPr>
              <a:t>Please follow attributes listed above</a:t>
            </a:r>
            <a:endParaRPr sz="1200">
              <a:solidFill>
                <a:srgbClr val="FEFEFD"/>
              </a:solidFill>
            </a:endParaRPr>
          </a:p>
        </p:txBody>
      </p:sp>
      <p:sp>
        <p:nvSpPr>
          <p:cNvPr id="51" name="Google Shape;51;p8"/>
          <p:cNvSpPr txBox="1"/>
          <p:nvPr/>
        </p:nvSpPr>
        <p:spPr>
          <a:xfrm>
            <a:off x="4714025" y="1180900"/>
            <a:ext cx="42177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FEFEFD"/>
                </a:solidFill>
              </a:rPr>
              <a:t>COLORS</a:t>
            </a:r>
            <a:br>
              <a:rPr lang="en" sz="1200">
                <a:solidFill>
                  <a:srgbClr val="FEFEFD"/>
                </a:solidFill>
              </a:rPr>
            </a:br>
            <a:r>
              <a:rPr lang="en" sz="1200">
                <a:solidFill>
                  <a:srgbClr val="FEFEFD"/>
                </a:solidFill>
              </a:rPr>
              <a:t>Please stick to the following colors when designing your presentation</a:t>
            </a:r>
            <a:br>
              <a:rPr lang="en" sz="1200">
                <a:solidFill>
                  <a:srgbClr val="FEFEFD"/>
                </a:solidFill>
              </a:rPr>
            </a:br>
            <a:br>
              <a:rPr lang="en" sz="1200">
                <a:solidFill>
                  <a:srgbClr val="FEFEFD"/>
                </a:solidFill>
              </a:rPr>
            </a:br>
            <a:r>
              <a:rPr lang="en" sz="1200">
                <a:solidFill>
                  <a:srgbClr val="FEFEFD"/>
                </a:solidFill>
              </a:rPr>
              <a:t>HEX Color Codes (</a:t>
            </a:r>
            <a:r>
              <a:rPr i="1" lang="en" sz="1200">
                <a:solidFill>
                  <a:srgbClr val="FEFEFD"/>
                </a:solidFill>
              </a:rPr>
              <a:t>As Displayed in Google Sheets</a:t>
            </a:r>
            <a:r>
              <a:rPr lang="en" sz="1200">
                <a:solidFill>
                  <a:srgbClr val="FEFEFD"/>
                </a:solidFill>
              </a:rPr>
              <a:t>)</a:t>
            </a:r>
            <a:br>
              <a:rPr b="1" lang="en" sz="1200">
                <a:solidFill>
                  <a:srgbClr val="FEFEFD"/>
                </a:solidFill>
              </a:rPr>
            </a:br>
            <a:br>
              <a:rPr b="1" lang="en" sz="1200">
                <a:solidFill>
                  <a:srgbClr val="FEFEFD"/>
                </a:solidFill>
              </a:rPr>
            </a:br>
            <a:r>
              <a:rPr b="1" lang="en" sz="1200">
                <a:solidFill>
                  <a:srgbClr val="FEFEFD"/>
                </a:solidFill>
              </a:rPr>
              <a:t>Dark Purple </a:t>
            </a:r>
            <a:r>
              <a:rPr lang="en" sz="1200">
                <a:solidFill>
                  <a:srgbClr val="FEFEFD"/>
                </a:solidFill>
              </a:rPr>
              <a:t>- #4AOA77FF</a:t>
            </a:r>
            <a:br>
              <a:rPr b="1" lang="en" sz="1200">
                <a:solidFill>
                  <a:srgbClr val="FEFEFD"/>
                </a:solidFill>
              </a:rPr>
            </a:br>
            <a:br>
              <a:rPr b="1" lang="en" sz="1200">
                <a:solidFill>
                  <a:srgbClr val="FEFEFD"/>
                </a:solidFill>
              </a:rPr>
            </a:br>
            <a:r>
              <a:rPr b="1" lang="en" sz="1200">
                <a:solidFill>
                  <a:srgbClr val="FEFEFD"/>
                </a:solidFill>
              </a:rPr>
              <a:t>Violet Purple </a:t>
            </a:r>
            <a:r>
              <a:rPr lang="en" sz="1200">
                <a:solidFill>
                  <a:srgbClr val="FEFEFD"/>
                </a:solidFill>
              </a:rPr>
              <a:t>- #7A27B7FF</a:t>
            </a:r>
            <a:br>
              <a:rPr b="1" lang="en" sz="1200">
                <a:solidFill>
                  <a:srgbClr val="FEFEFD"/>
                </a:solidFill>
              </a:rPr>
            </a:br>
            <a:br>
              <a:rPr b="1" lang="en" sz="1200">
                <a:solidFill>
                  <a:srgbClr val="FEFEFD"/>
                </a:solidFill>
              </a:rPr>
            </a:br>
            <a:r>
              <a:rPr b="1" lang="en" sz="1200">
                <a:solidFill>
                  <a:srgbClr val="FEFEFD"/>
                </a:solidFill>
              </a:rPr>
              <a:t>Teal</a:t>
            </a:r>
            <a:r>
              <a:rPr lang="en" sz="1200">
                <a:solidFill>
                  <a:srgbClr val="FEFEFD"/>
                </a:solidFill>
              </a:rPr>
              <a:t> - #5AC8CFFF</a:t>
            </a:r>
            <a:br>
              <a:rPr b="1" lang="en" sz="1200">
                <a:solidFill>
                  <a:srgbClr val="FEFEFD"/>
                </a:solidFill>
              </a:rPr>
            </a:br>
            <a:br>
              <a:rPr b="1" lang="en" sz="1200">
                <a:solidFill>
                  <a:srgbClr val="FEFEFD"/>
                </a:solidFill>
              </a:rPr>
            </a:br>
            <a:r>
              <a:rPr b="1" lang="en" sz="1200">
                <a:solidFill>
                  <a:srgbClr val="FEFEFD"/>
                </a:solidFill>
              </a:rPr>
              <a:t>Black </a:t>
            </a:r>
            <a:r>
              <a:rPr lang="en" sz="1200">
                <a:solidFill>
                  <a:srgbClr val="FEFEFD"/>
                </a:solidFill>
              </a:rPr>
              <a:t>- #000000</a:t>
            </a:r>
            <a:br>
              <a:rPr b="1" lang="en" sz="1200">
                <a:solidFill>
                  <a:srgbClr val="FEFEFD"/>
                </a:solidFill>
              </a:rPr>
            </a:br>
            <a:br>
              <a:rPr b="1" lang="en" sz="1200">
                <a:solidFill>
                  <a:srgbClr val="FEFEFD"/>
                </a:solidFill>
              </a:rPr>
            </a:br>
            <a:r>
              <a:rPr b="1" lang="en" sz="1200">
                <a:solidFill>
                  <a:srgbClr val="FEFEFD"/>
                </a:solidFill>
              </a:rPr>
              <a:t>Charcoal </a:t>
            </a:r>
            <a:r>
              <a:rPr lang="en" sz="1200">
                <a:solidFill>
                  <a:srgbClr val="FEFEFD"/>
                </a:solidFill>
              </a:rPr>
              <a:t>- #12171A</a:t>
            </a:r>
            <a:br>
              <a:rPr b="1" lang="en" sz="1200">
                <a:solidFill>
                  <a:srgbClr val="FEFEFD"/>
                </a:solidFill>
              </a:rPr>
            </a:br>
            <a:br>
              <a:rPr b="1" lang="en" sz="1200">
                <a:solidFill>
                  <a:srgbClr val="FEFEFD"/>
                </a:solidFill>
              </a:rPr>
            </a:br>
            <a:r>
              <a:rPr b="1" lang="en" sz="1200">
                <a:solidFill>
                  <a:srgbClr val="FEFEFD"/>
                </a:solidFill>
              </a:rPr>
              <a:t>White</a:t>
            </a:r>
            <a:r>
              <a:rPr lang="en" sz="1200">
                <a:solidFill>
                  <a:srgbClr val="FEFEFD"/>
                </a:solidFill>
              </a:rPr>
              <a:t> - #FFFFFF</a:t>
            </a:r>
            <a:endParaRPr sz="1200">
              <a:solidFill>
                <a:srgbClr val="FEFEF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tandard Slide (Purple)">
  <p:cSld name="TITLE_1_1_7">
    <p:bg>
      <p:bgPr>
        <a:solidFill>
          <a:srgbClr val="4A0A77"/>
        </a:solidFill>
      </p:bgPr>
    </p:bg>
    <p:spTree>
      <p:nvGrpSpPr>
        <p:cNvPr id="52" name="Shape 52"/>
        <p:cNvGrpSpPr/>
        <p:nvPr/>
      </p:nvGrpSpPr>
      <p:grpSpPr>
        <a:xfrm>
          <a:off x="0" y="0"/>
          <a:ext cx="0" cy="0"/>
          <a:chOff x="0" y="0"/>
          <a:chExt cx="0" cy="0"/>
        </a:xfrm>
      </p:grpSpPr>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9"/>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55" name="Google Shape;55;p9"/>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 name="Google Shape;57;p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FEFEFD"/>
              </a:buClr>
              <a:buSzPts val="1400"/>
              <a:buFont typeface="Open Sans"/>
              <a:buChar char="●"/>
              <a:defRPr sz="1400">
                <a:solidFill>
                  <a:srgbClr val="FEFEFD"/>
                </a:solidFill>
                <a:latin typeface="Open Sans"/>
                <a:ea typeface="Open Sans"/>
                <a:cs typeface="Open Sans"/>
                <a:sym typeface="Open Sans"/>
              </a:defRPr>
            </a:lvl1pPr>
            <a:lvl2pPr indent="-317500" lvl="1" marL="9144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2pPr>
            <a:lvl3pPr indent="-317500" lvl="2" marL="13716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3pPr>
            <a:lvl4pPr indent="-317500" lvl="3" marL="18288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4pPr>
            <a:lvl5pPr indent="-317500" lvl="4" marL="22860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5pPr>
            <a:lvl6pPr indent="-317500" lvl="5" marL="27432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6pPr>
            <a:lvl7pPr indent="-317500" lvl="6" marL="32004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7pPr>
            <a:lvl8pPr indent="-317500" lvl="7" marL="36576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8pPr>
            <a:lvl9pPr indent="-317500" lvl="8" marL="41148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tandard Title (Purple)">
  <p:cSld name="TITLE_1_1_6">
    <p:bg>
      <p:bgPr>
        <a:solidFill>
          <a:srgbClr val="4A0A77"/>
        </a:solidFill>
      </p:bgPr>
    </p:bg>
    <p:spTree>
      <p:nvGrpSpPr>
        <p:cNvPr id="58" name="Shape 58"/>
        <p:cNvGrpSpPr/>
        <p:nvPr/>
      </p:nvGrpSpPr>
      <p:grpSpPr>
        <a:xfrm>
          <a:off x="0" y="0"/>
          <a:ext cx="0" cy="0"/>
          <a:chOff x="0" y="0"/>
          <a:chExt cx="0" cy="0"/>
        </a:xfrm>
      </p:grpSpPr>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0"/>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 name="Google Shape;61;p10"/>
          <p:cNvPicPr preferRelativeResize="0"/>
          <p:nvPr/>
        </p:nvPicPr>
        <p:blipFill>
          <a:blip r:embed="rId2">
            <a:alphaModFix/>
          </a:blip>
          <a:stretch>
            <a:fillRect/>
          </a:stretch>
        </p:blipFill>
        <p:spPr>
          <a:xfrm>
            <a:off x="152400" y="901600"/>
            <a:ext cx="2180027" cy="1173850"/>
          </a:xfrm>
          <a:prstGeom prst="rect">
            <a:avLst/>
          </a:prstGeom>
          <a:noFill/>
          <a:ln>
            <a:noFill/>
          </a:ln>
        </p:spPr>
      </p:pic>
      <p:sp>
        <p:nvSpPr>
          <p:cNvPr id="62" name="Google Shape;62;p10"/>
          <p:cNvSpPr txBox="1"/>
          <p:nvPr>
            <p:ph type="title"/>
          </p:nvPr>
        </p:nvSpPr>
        <p:spPr>
          <a:xfrm>
            <a:off x="298475" y="2138375"/>
            <a:ext cx="7864500" cy="181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6000"/>
              <a:buFont typeface="Overpass"/>
              <a:buNone/>
              <a:defRPr b="1" sz="6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3.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1.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7" name="Google Shape;7;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8" name="Shape 198"/>
        <p:cNvGrpSpPr/>
        <p:nvPr/>
      </p:nvGrpSpPr>
      <p:grpSpPr>
        <a:xfrm>
          <a:off x="0" y="0"/>
          <a:ext cx="0" cy="0"/>
          <a:chOff x="0" y="0"/>
          <a:chExt cx="0" cy="0"/>
        </a:xfrm>
      </p:grpSpPr>
      <p:sp>
        <p:nvSpPr>
          <p:cNvPr id="199" name="Google Shape;199;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00" name="Google Shape;200;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201" name="Google Shape;20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hyperlink" Target="https://www.w3.org/WAI/standards-guidelines/wcag/" TargetMode="External"/><Relationship Id="rId4" Type="http://schemas.openxmlformats.org/officeDocument/2006/relationships/hyperlink" Target="https://learn.essentialaccessibility.com/wcag-2.1-checklist?utm_term=wcag&amp;utm_source=adwords&amp;utm_medium=ppc&amp;utm_campaign=N+%7C+WCAG+%7C+EM+%7C+SEM+%7CPipeline&amp;hsa_net=adwords&amp;hsa_grp=124027281741&amp;hsa_mt=e&amp;hsa_tgt=kwd-305642505119&amp;hsa_kw=wcag&amp;hsa_src=g&amp;hsa_acc=4319570901&amp;hsa_cam=12737829113&amp;hsa_ver=3&amp;hsa_ad=545652406713&amp;gclid=CjwKCAjw9-KTBhBcEiwAr19ig7YSRpjyjPuQUVqhkdVNK2NT8bdK5AngVNyD9oIdDkl9apfDEu_ITRoCR-YQAvD_Bw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6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55.jpg"/><Relationship Id="rId4" Type="http://schemas.openxmlformats.org/officeDocument/2006/relationships/image" Target="../media/image39.png"/><Relationship Id="rId5" Type="http://schemas.openxmlformats.org/officeDocument/2006/relationships/image" Target="../media/image10.png"/><Relationship Id="rId6"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5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5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hyperlink" Target="https://darkreader.org" TargetMode="External"/><Relationship Id="rId4" Type="http://schemas.openxmlformats.org/officeDocument/2006/relationships/image" Target="../media/image6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hyperlink" Target="https://go.thespotforpardot.com/l/544772/2022-08-11/321xwpr" TargetMode="External"/><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6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59.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hyperlink" Target="https://app.emailonacid.com/app/acidtest/t4PHVif4Q47dNFwxdQzTFb4Lx5MJ0XB0ndY0MFxLlrtH3/lis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6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hyperlink" Target="https://accessibe.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hyperlink" Target="https://accessibe.com/"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https://www.litmus.com/blog/the-ultimate-guide-to-dark-mode-for-email-marketers/" TargetMode="External"/><Relationship Id="rId10" Type="http://schemas.openxmlformats.org/officeDocument/2006/relationships/hyperlink" Target="https://www.litmus.com/blog/why-is-email-rendering-so-complex/" TargetMode="External"/><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www.w3.org/TR/WCAG20-TECHS/ARIA14.html" TargetMode="External"/><Relationship Id="rId4" Type="http://schemas.openxmlformats.org/officeDocument/2006/relationships/hyperlink" Target="https://www.emailonacid.com/blog/article/email-development/how-to-code-accessible-emails/" TargetMode="External"/><Relationship Id="rId9" Type="http://schemas.openxmlformats.org/officeDocument/2006/relationships/hyperlink" Target="https://digitalaccess.ucsf.edu" TargetMode="External"/><Relationship Id="rId5" Type="http://schemas.openxmlformats.org/officeDocument/2006/relationships/hyperlink" Target="https://www.w3.org/TR/wai-aria-1.1/" TargetMode="External"/><Relationship Id="rId6" Type="http://schemas.openxmlformats.org/officeDocument/2006/relationships/hyperlink" Target="https://www.powermapper.com/" TargetMode="External"/><Relationship Id="rId7" Type="http://schemas.openxmlformats.org/officeDocument/2006/relationships/hyperlink" Target="https://www.litmus.com/blog/ultimate-guide-accessible-emails" TargetMode="External"/><Relationship Id="rId8" Type="http://schemas.openxmlformats.org/officeDocument/2006/relationships/hyperlink" Target="https://www.accessibe.com" TargetMode="External"/></Relationships>
</file>

<file path=ppt/slides/_rels/slide4.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6.png"/><Relationship Id="rId13" Type="http://schemas.openxmlformats.org/officeDocument/2006/relationships/image" Target="../media/image42.png"/><Relationship Id="rId12" Type="http://schemas.openxmlformats.org/officeDocument/2006/relationships/image" Target="../media/image40.png"/><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0.png"/><Relationship Id="rId9" Type="http://schemas.openxmlformats.org/officeDocument/2006/relationships/image" Target="../media/image37.png"/><Relationship Id="rId15" Type="http://schemas.openxmlformats.org/officeDocument/2006/relationships/image" Target="../media/image43.png"/><Relationship Id="rId14" Type="http://schemas.openxmlformats.org/officeDocument/2006/relationships/image" Target="../media/image36.png"/><Relationship Id="rId17" Type="http://schemas.openxmlformats.org/officeDocument/2006/relationships/image" Target="../media/image38.png"/><Relationship Id="rId16" Type="http://schemas.openxmlformats.org/officeDocument/2006/relationships/image" Target="../media/image35.png"/><Relationship Id="rId5" Type="http://schemas.openxmlformats.org/officeDocument/2006/relationships/image" Target="../media/image44.png"/><Relationship Id="rId6" Type="http://schemas.openxmlformats.org/officeDocument/2006/relationships/image" Target="../media/image41.png"/><Relationship Id="rId7" Type="http://schemas.openxmlformats.org/officeDocument/2006/relationships/image" Target="../media/image1.png"/><Relationship Id="rId8"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txBox="1"/>
          <p:nvPr/>
        </p:nvSpPr>
        <p:spPr>
          <a:xfrm>
            <a:off x="342375" y="4177325"/>
            <a:ext cx="4301400" cy="707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en" sz="1800">
                <a:solidFill>
                  <a:srgbClr val="12191B"/>
                </a:solidFill>
                <a:latin typeface="Open Sans"/>
                <a:ea typeface="Open Sans"/>
                <a:cs typeface="Open Sans"/>
                <a:sym typeface="Open Sans"/>
              </a:rPr>
              <a:t>Cara Weese</a:t>
            </a:r>
            <a:br>
              <a:rPr lang="en">
                <a:solidFill>
                  <a:srgbClr val="12191B"/>
                </a:solidFill>
                <a:latin typeface="Open Sans"/>
                <a:ea typeface="Open Sans"/>
                <a:cs typeface="Open Sans"/>
                <a:sym typeface="Open Sans"/>
              </a:rPr>
            </a:br>
            <a:r>
              <a:rPr lang="en">
                <a:solidFill>
                  <a:srgbClr val="12191B"/>
                </a:solidFill>
                <a:latin typeface="Open Sans"/>
                <a:ea typeface="Open Sans"/>
                <a:cs typeface="Open Sans"/>
                <a:sym typeface="Open Sans"/>
              </a:rPr>
              <a:t>CRM &amp; Marketing Automation Strategist, Sercante</a:t>
            </a:r>
            <a:endParaRPr>
              <a:solidFill>
                <a:srgbClr val="12191B"/>
              </a:solidFill>
              <a:latin typeface="Open Sans"/>
              <a:ea typeface="Open Sans"/>
              <a:cs typeface="Open Sans"/>
              <a:sym typeface="Open Sans"/>
            </a:endParaRPr>
          </a:p>
        </p:txBody>
      </p:sp>
      <p:sp>
        <p:nvSpPr>
          <p:cNvPr id="248" name="Google Shape;248;p37"/>
          <p:cNvSpPr txBox="1"/>
          <p:nvPr/>
        </p:nvSpPr>
        <p:spPr>
          <a:xfrm>
            <a:off x="342375" y="2704775"/>
            <a:ext cx="4693500" cy="441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Email for Everyone: Creating Accessible Digital Marketing Assets</a:t>
            </a:r>
            <a:endParaRPr b="1" sz="3000">
              <a:solidFill>
                <a:schemeClr val="lt1"/>
              </a:solidFill>
              <a:latin typeface="Overpass"/>
              <a:ea typeface="Overpass"/>
              <a:cs typeface="Overpass"/>
              <a:sym typeface="Overpass"/>
            </a:endParaRPr>
          </a:p>
        </p:txBody>
      </p:sp>
      <p:sp>
        <p:nvSpPr>
          <p:cNvPr id="249" name="Google Shape;249;p37"/>
          <p:cNvSpPr txBox="1"/>
          <p:nvPr/>
        </p:nvSpPr>
        <p:spPr>
          <a:xfrm>
            <a:off x="4770350" y="4177325"/>
            <a:ext cx="3926400" cy="707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en" sz="1800">
                <a:solidFill>
                  <a:srgbClr val="12191B"/>
                </a:solidFill>
                <a:latin typeface="Open Sans"/>
                <a:ea typeface="Open Sans"/>
                <a:cs typeface="Open Sans"/>
                <a:sym typeface="Open Sans"/>
              </a:rPr>
              <a:t>Katy Hege</a:t>
            </a:r>
            <a:br>
              <a:rPr lang="en">
                <a:solidFill>
                  <a:srgbClr val="12191B"/>
                </a:solidFill>
                <a:latin typeface="Open Sans"/>
                <a:ea typeface="Open Sans"/>
                <a:cs typeface="Open Sans"/>
                <a:sym typeface="Open Sans"/>
              </a:rPr>
            </a:br>
            <a:r>
              <a:rPr lang="en">
                <a:solidFill>
                  <a:srgbClr val="12191B"/>
                </a:solidFill>
                <a:latin typeface="Open Sans"/>
                <a:ea typeface="Open Sans"/>
                <a:cs typeface="Open Sans"/>
                <a:sym typeface="Open Sans"/>
              </a:rPr>
              <a:t>Front-end Developer, Sercante</a:t>
            </a:r>
            <a:endParaRPr>
              <a:solidFill>
                <a:srgbClr val="12191B"/>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6"/>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sz="2400">
                <a:solidFill>
                  <a:srgbClr val="7A27B7"/>
                </a:solidFill>
              </a:rPr>
              <a:t>“Discrimination against individuals with disabilities persists in such critical areas as employment, housing, public accommodations, education, transportation, communication, recreation, institutionalization, health services, voting, and access to public services.”</a:t>
            </a:r>
            <a:endParaRPr sz="2400">
              <a:solidFill>
                <a:srgbClr val="7A27B7"/>
              </a:solidFill>
            </a:endParaRPr>
          </a:p>
        </p:txBody>
      </p:sp>
      <p:sp>
        <p:nvSpPr>
          <p:cNvPr id="331" name="Google Shape;331;p46"/>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Americans with Disabilities Act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7"/>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770"/>
              <a:buNone/>
            </a:pPr>
            <a:r>
              <a:rPr lang="en">
                <a:solidFill>
                  <a:schemeClr val="dk1"/>
                </a:solidFill>
              </a:rPr>
              <a:t>The </a:t>
            </a:r>
            <a:r>
              <a:rPr lang="en" u="sng">
                <a:solidFill>
                  <a:schemeClr val="hlink"/>
                </a:solidFill>
                <a:hlinkClick r:id="rId3"/>
              </a:rPr>
              <a:t>Web Content Accessibility Guidelines or WCAG</a:t>
            </a:r>
            <a:r>
              <a:rPr lang="en">
                <a:solidFill>
                  <a:schemeClr val="dk1"/>
                </a:solidFill>
              </a:rPr>
              <a:t> is a worldwide organization that sets the gold standard in providing technical specifications to improve the accessibility of web content, websites and web applications on desktop computers, laptops, tablets and mobile devices for people with a wide range of disabilities, including auditory, cognitive, neurological, physical, speech and visual disabilities.</a:t>
            </a:r>
            <a:endParaRPr>
              <a:solidFill>
                <a:schemeClr val="dk1"/>
              </a:solidFill>
            </a:endParaRPr>
          </a:p>
          <a:p>
            <a:pPr indent="0" lvl="0" marL="0" rtl="0" algn="l">
              <a:spcBef>
                <a:spcPts val="1200"/>
              </a:spcBef>
              <a:spcAft>
                <a:spcPts val="0"/>
              </a:spcAft>
              <a:buSzPts val="770"/>
              <a:buNone/>
            </a:pPr>
            <a:r>
              <a:rPr lang="en" u="sng">
                <a:solidFill>
                  <a:schemeClr val="hlink"/>
                </a:solidFill>
                <a:hlinkClick r:id="rId4"/>
              </a:rPr>
              <a:t>Web Accessibility Initiative</a:t>
            </a:r>
            <a:r>
              <a:rPr lang="en">
                <a:solidFill>
                  <a:schemeClr val="dk1"/>
                </a:solidFill>
              </a:rPr>
              <a:t> Standards:</a:t>
            </a:r>
            <a:endParaRPr>
              <a:solidFill>
                <a:schemeClr val="dk1"/>
              </a:solidFill>
            </a:endParaRPr>
          </a:p>
          <a:p>
            <a:pPr indent="-317500" lvl="0" marL="457200" rtl="0" algn="l">
              <a:spcBef>
                <a:spcPts val="1200"/>
              </a:spcBef>
              <a:spcAft>
                <a:spcPts val="0"/>
              </a:spcAft>
              <a:buClr>
                <a:schemeClr val="dk1"/>
              </a:buClr>
              <a:buSzPts val="1400"/>
              <a:buChar char="●"/>
            </a:pPr>
            <a:r>
              <a:rPr lang="en">
                <a:solidFill>
                  <a:schemeClr val="dk1"/>
                </a:solidFill>
              </a:rPr>
              <a:t>Perceivable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“Should” List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“May Want To” List</a:t>
            </a:r>
            <a:endParaRPr>
              <a:solidFill>
                <a:schemeClr val="dk1"/>
              </a:solidFill>
            </a:endParaRPr>
          </a:p>
        </p:txBody>
      </p:sp>
      <p:sp>
        <p:nvSpPr>
          <p:cNvPr id="337" name="Google Shape;337;p47"/>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Americans with Disabilities Act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8"/>
          <p:cNvSpPr txBox="1"/>
          <p:nvPr>
            <p:ph type="title"/>
          </p:nvPr>
        </p:nvSpPr>
        <p:spPr>
          <a:xfrm>
            <a:off x="298475" y="2138375"/>
            <a:ext cx="8344800" cy="181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Accessibility in Digital Marketing Applied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9"/>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Color Contrast</a:t>
            </a:r>
            <a:endParaRPr/>
          </a:p>
        </p:txBody>
      </p:sp>
      <p:pic>
        <p:nvPicPr>
          <p:cNvPr id="348" name="Google Shape;348;p49"/>
          <p:cNvPicPr preferRelativeResize="0"/>
          <p:nvPr/>
        </p:nvPicPr>
        <p:blipFill>
          <a:blip r:embed="rId3">
            <a:alphaModFix/>
          </a:blip>
          <a:stretch>
            <a:fillRect/>
          </a:stretch>
        </p:blipFill>
        <p:spPr>
          <a:xfrm>
            <a:off x="0" y="1101576"/>
            <a:ext cx="9143998" cy="35499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0"/>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Large Font Sizes</a:t>
            </a:r>
            <a:endParaRPr/>
          </a:p>
        </p:txBody>
      </p:sp>
      <p:pic>
        <p:nvPicPr>
          <p:cNvPr id="354" name="Google Shape;354;p50"/>
          <p:cNvPicPr preferRelativeResize="0"/>
          <p:nvPr/>
        </p:nvPicPr>
        <p:blipFill rotWithShape="1">
          <a:blip r:embed="rId3">
            <a:alphaModFix/>
          </a:blip>
          <a:srcRect b="5728" l="0" r="0" t="5728"/>
          <a:stretch/>
        </p:blipFill>
        <p:spPr>
          <a:xfrm>
            <a:off x="0" y="949176"/>
            <a:ext cx="9143998" cy="35499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1"/>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Text &amp; Imagery</a:t>
            </a:r>
            <a:endParaRPr/>
          </a:p>
        </p:txBody>
      </p:sp>
      <p:pic>
        <p:nvPicPr>
          <p:cNvPr id="360" name="Google Shape;360;p51"/>
          <p:cNvPicPr preferRelativeResize="0"/>
          <p:nvPr/>
        </p:nvPicPr>
        <p:blipFill rotWithShape="1">
          <a:blip r:embed="rId3">
            <a:alphaModFix/>
          </a:blip>
          <a:srcRect b="6777" l="0" r="0" t="6777"/>
          <a:stretch/>
        </p:blipFill>
        <p:spPr>
          <a:xfrm>
            <a:off x="0" y="949176"/>
            <a:ext cx="9143998" cy="3549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2"/>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Populate the alt text to provide context to what the viewer should expect to see.</a:t>
            </a:r>
            <a:endParaRPr/>
          </a:p>
          <a:p>
            <a:pPr indent="-317500" lvl="0" marL="457200" rtl="0" algn="l">
              <a:spcBef>
                <a:spcPts val="1200"/>
              </a:spcBef>
              <a:spcAft>
                <a:spcPts val="0"/>
              </a:spcAft>
              <a:buSzPts val="1400"/>
              <a:buChar char="●"/>
            </a:pPr>
            <a:r>
              <a:rPr lang="en"/>
              <a:t>Not having alt text could result in your email being caught in a spam filter</a:t>
            </a:r>
            <a:endParaRPr/>
          </a:p>
          <a:p>
            <a:pPr indent="-317500" lvl="0" marL="457200" rtl="0" algn="l">
              <a:spcBef>
                <a:spcPts val="0"/>
              </a:spcBef>
              <a:spcAft>
                <a:spcPts val="0"/>
              </a:spcAft>
              <a:buSzPts val="1400"/>
              <a:buChar char="●"/>
            </a:pPr>
            <a:r>
              <a:rPr lang="en"/>
              <a:t>Email clients may not have images turned on</a:t>
            </a:r>
            <a:endParaRPr/>
          </a:p>
          <a:p>
            <a:pPr indent="-317500" lvl="0" marL="457200" rtl="0" algn="l">
              <a:spcBef>
                <a:spcPts val="0"/>
              </a:spcBef>
              <a:spcAft>
                <a:spcPts val="0"/>
              </a:spcAft>
              <a:buSzPts val="1400"/>
              <a:buChar char="●"/>
            </a:pPr>
            <a:r>
              <a:rPr lang="en"/>
              <a:t>It’s a MUST-DO</a:t>
            </a:r>
            <a:endParaRPr/>
          </a:p>
        </p:txBody>
      </p:sp>
      <p:sp>
        <p:nvSpPr>
          <p:cNvPr id="366" name="Google Shape;366;p52"/>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Alternative Text</a:t>
            </a:r>
            <a:endParaRPr/>
          </a:p>
        </p:txBody>
      </p:sp>
      <p:pic>
        <p:nvPicPr>
          <p:cNvPr id="367" name="Google Shape;367;p52"/>
          <p:cNvPicPr preferRelativeResize="0"/>
          <p:nvPr/>
        </p:nvPicPr>
        <p:blipFill rotWithShape="1">
          <a:blip r:embed="rId3">
            <a:alphaModFix/>
          </a:blip>
          <a:srcRect b="0" l="10122" r="24235" t="0"/>
          <a:stretch/>
        </p:blipFill>
        <p:spPr>
          <a:xfrm>
            <a:off x="6220400" y="1080600"/>
            <a:ext cx="2604225" cy="184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3"/>
          <p:cNvSpPr txBox="1"/>
          <p:nvPr>
            <p:ph idx="1" type="body"/>
          </p:nvPr>
        </p:nvSpPr>
        <p:spPr>
          <a:xfrm>
            <a:off x="298475" y="1459125"/>
            <a:ext cx="3555000" cy="344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Per Litmus: https://www.litmus.com/blog/why-is-email-rendering-so-complex/</a:t>
            </a:r>
            <a:endParaRPr/>
          </a:p>
          <a:p>
            <a:pPr indent="-317500" lvl="0" marL="457200" rtl="0" algn="l">
              <a:spcBef>
                <a:spcPts val="1200"/>
              </a:spcBef>
              <a:spcAft>
                <a:spcPts val="0"/>
              </a:spcAft>
              <a:buSzPts val="1400"/>
              <a:buChar char="●"/>
            </a:pPr>
            <a:r>
              <a:rPr lang="en"/>
              <a:t>1,000 webmail clients around the world</a:t>
            </a:r>
            <a:endParaRPr/>
          </a:p>
          <a:p>
            <a:pPr indent="-317500" lvl="0" marL="457200" rtl="0" algn="l">
              <a:spcBef>
                <a:spcPts val="0"/>
              </a:spcBef>
              <a:spcAft>
                <a:spcPts val="0"/>
              </a:spcAft>
              <a:buSzPts val="1400"/>
              <a:buChar char="●"/>
            </a:pPr>
            <a:r>
              <a:rPr lang="en"/>
              <a:t>250 mobile email apps </a:t>
            </a:r>
            <a:endParaRPr/>
          </a:p>
          <a:p>
            <a:pPr indent="0" lvl="0" marL="0" marR="0" rtl="0" algn="l">
              <a:lnSpc>
                <a:spcPct val="115000"/>
              </a:lnSpc>
              <a:spcBef>
                <a:spcPts val="1200"/>
              </a:spcBef>
              <a:spcAft>
                <a:spcPts val="1200"/>
              </a:spcAft>
              <a:buNone/>
            </a:pPr>
            <a:r>
              <a:t/>
            </a:r>
            <a:endParaRPr/>
          </a:p>
        </p:txBody>
      </p:sp>
      <p:sp>
        <p:nvSpPr>
          <p:cNvPr id="373" name="Google Shape;373;p53"/>
          <p:cNvSpPr txBox="1"/>
          <p:nvPr>
            <p:ph type="title"/>
          </p:nvPr>
        </p:nvSpPr>
        <p:spPr>
          <a:xfrm>
            <a:off x="298475" y="160725"/>
            <a:ext cx="7134900" cy="114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Email Operating Systems</a:t>
            </a:r>
            <a:endParaRPr/>
          </a:p>
        </p:txBody>
      </p:sp>
      <p:pic>
        <p:nvPicPr>
          <p:cNvPr id="374" name="Google Shape;374;p53"/>
          <p:cNvPicPr preferRelativeResize="0"/>
          <p:nvPr/>
        </p:nvPicPr>
        <p:blipFill>
          <a:blip r:embed="rId3">
            <a:alphaModFix/>
          </a:blip>
          <a:stretch>
            <a:fillRect/>
          </a:stretch>
        </p:blipFill>
        <p:spPr>
          <a:xfrm>
            <a:off x="4190775" y="1511100"/>
            <a:ext cx="4429975" cy="2487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4"/>
          <p:cNvSpPr txBox="1"/>
          <p:nvPr>
            <p:ph idx="1" type="body"/>
          </p:nvPr>
        </p:nvSpPr>
        <p:spPr>
          <a:xfrm>
            <a:off x="298475" y="1459125"/>
            <a:ext cx="3186900" cy="3441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&lt;!DOCTYPE html&gt;</a:t>
            </a:r>
            <a:endParaRPr/>
          </a:p>
          <a:p>
            <a:pPr indent="-317500" lvl="0" marL="457200" rtl="0" algn="l">
              <a:spcBef>
                <a:spcPts val="0"/>
              </a:spcBef>
              <a:spcAft>
                <a:spcPts val="0"/>
              </a:spcAft>
              <a:buSzPts val="1400"/>
              <a:buChar char="●"/>
            </a:pPr>
            <a:r>
              <a:rPr lang="en"/>
              <a:t>lang=”und”</a:t>
            </a:r>
            <a:endParaRPr/>
          </a:p>
          <a:p>
            <a:pPr indent="-317500" lvl="0" marL="457200" rtl="0" algn="l">
              <a:spcBef>
                <a:spcPts val="0"/>
              </a:spcBef>
              <a:spcAft>
                <a:spcPts val="0"/>
              </a:spcAft>
              <a:buSzPts val="1400"/>
              <a:buChar char="●"/>
            </a:pPr>
            <a:r>
              <a:rPr lang="en"/>
              <a:t>dir=”auto” or set explicitly “ltr”</a:t>
            </a:r>
            <a:endParaRPr/>
          </a:p>
          <a:p>
            <a:pPr indent="-317500" lvl="0" marL="457200" rtl="0" algn="l">
              <a:spcBef>
                <a:spcPts val="0"/>
              </a:spcBef>
              <a:spcAft>
                <a:spcPts val="0"/>
              </a:spcAft>
              <a:buSzPts val="1400"/>
              <a:buChar char="●"/>
            </a:pPr>
            <a:r>
              <a:rPr lang="en"/>
              <a:t>charset - utf-8 covers the most</a:t>
            </a:r>
            <a:endParaRPr/>
          </a:p>
          <a:p>
            <a:pPr indent="-317500" lvl="0" marL="457200" rtl="0" algn="l">
              <a:spcBef>
                <a:spcPts val="0"/>
              </a:spcBef>
              <a:spcAft>
                <a:spcPts val="0"/>
              </a:spcAft>
              <a:buSzPts val="1400"/>
              <a:buChar char="●"/>
            </a:pPr>
            <a:r>
              <a:rPr lang="en"/>
              <a:t>viewport (pinch and zoom)</a:t>
            </a:r>
            <a:endParaRPr/>
          </a:p>
          <a:p>
            <a:pPr indent="-317500" lvl="0" marL="457200" rtl="0" algn="l">
              <a:spcBef>
                <a:spcPts val="0"/>
              </a:spcBef>
              <a:spcAft>
                <a:spcPts val="0"/>
              </a:spcAft>
              <a:buSzPts val="1400"/>
              <a:buChar char="●"/>
            </a:pPr>
            <a:r>
              <a:rPr lang="en"/>
              <a:t>format-detection</a:t>
            </a:r>
            <a:endParaRPr/>
          </a:p>
          <a:p>
            <a:pPr indent="-317500" lvl="0" marL="457200" rtl="0" algn="l">
              <a:spcBef>
                <a:spcPts val="0"/>
              </a:spcBef>
              <a:spcAft>
                <a:spcPts val="0"/>
              </a:spcAft>
              <a:buSzPts val="1400"/>
              <a:buChar char="●"/>
            </a:pPr>
            <a:r>
              <a:rPr lang="en"/>
              <a:t>apple reformatting - fixes the half width email problem</a:t>
            </a:r>
            <a:endParaRPr/>
          </a:p>
          <a:p>
            <a:pPr indent="-317500" lvl="0" marL="457200" rtl="0" algn="l">
              <a:spcBef>
                <a:spcPts val="0"/>
              </a:spcBef>
              <a:spcAft>
                <a:spcPts val="0"/>
              </a:spcAft>
              <a:buSzPts val="1400"/>
              <a:buChar char="●"/>
            </a:pPr>
            <a:r>
              <a:rPr lang="en"/>
              <a:t>color-scheme</a:t>
            </a:r>
            <a:endParaRPr/>
          </a:p>
          <a:p>
            <a:pPr indent="-317500" lvl="0" marL="457200" rtl="0" algn="l">
              <a:spcBef>
                <a:spcPts val="0"/>
              </a:spcBef>
              <a:spcAft>
                <a:spcPts val="0"/>
              </a:spcAft>
              <a:buSzPts val="1400"/>
              <a:buChar char="●"/>
            </a:pPr>
            <a:r>
              <a:rPr lang="en"/>
              <a:t>title</a:t>
            </a:r>
            <a:endParaRPr/>
          </a:p>
          <a:p>
            <a:pPr indent="0" lvl="0" marL="457200" rtl="0" algn="l">
              <a:spcBef>
                <a:spcPts val="1200"/>
              </a:spcBef>
              <a:spcAft>
                <a:spcPts val="0"/>
              </a:spcAft>
              <a:buNone/>
            </a:pPr>
            <a:r>
              <a:t/>
            </a:r>
            <a:endParaRPr/>
          </a:p>
          <a:p>
            <a:pPr indent="0" lvl="0" marL="457200" rtl="0" algn="l">
              <a:spcBef>
                <a:spcPts val="1200"/>
              </a:spcBef>
              <a:spcAft>
                <a:spcPts val="1200"/>
              </a:spcAft>
              <a:buNone/>
            </a:pPr>
            <a:r>
              <a:t/>
            </a:r>
            <a:endParaRPr/>
          </a:p>
        </p:txBody>
      </p:sp>
      <p:sp>
        <p:nvSpPr>
          <p:cNvPr id="380" name="Google Shape;380;p54"/>
          <p:cNvSpPr txBox="1"/>
          <p:nvPr>
            <p:ph type="title"/>
          </p:nvPr>
        </p:nvSpPr>
        <p:spPr>
          <a:xfrm>
            <a:off x="298475" y="160725"/>
            <a:ext cx="7134900" cy="114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Setting the basics</a:t>
            </a:r>
            <a:endParaRPr/>
          </a:p>
        </p:txBody>
      </p:sp>
      <p:pic>
        <p:nvPicPr>
          <p:cNvPr id="381" name="Google Shape;381;p54"/>
          <p:cNvPicPr preferRelativeResize="0"/>
          <p:nvPr/>
        </p:nvPicPr>
        <p:blipFill rotWithShape="1">
          <a:blip r:embed="rId3">
            <a:alphaModFix/>
          </a:blip>
          <a:srcRect b="20631" l="0" r="0" t="770"/>
          <a:stretch/>
        </p:blipFill>
        <p:spPr>
          <a:xfrm>
            <a:off x="4055150" y="1139000"/>
            <a:ext cx="5005199" cy="30693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5"/>
          <p:cNvSpPr txBox="1"/>
          <p:nvPr>
            <p:ph idx="1" type="body"/>
          </p:nvPr>
        </p:nvSpPr>
        <p:spPr>
          <a:xfrm>
            <a:off x="298475" y="1459125"/>
            <a:ext cx="3186900" cy="3441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xml</a:t>
            </a:r>
            <a:endParaRPr/>
          </a:p>
          <a:p>
            <a:pPr indent="-317500" lvl="0" marL="457200" rtl="0" algn="l">
              <a:spcBef>
                <a:spcPts val="0"/>
              </a:spcBef>
              <a:spcAft>
                <a:spcPts val="0"/>
              </a:spcAft>
              <a:buSzPts val="1400"/>
              <a:buChar char="●"/>
            </a:pPr>
            <a:r>
              <a:rPr lang="en"/>
              <a:t>style </a:t>
            </a:r>
            <a:endParaRPr/>
          </a:p>
          <a:p>
            <a:pPr indent="0" lvl="0" marL="457200" rtl="0" algn="l">
              <a:spcBef>
                <a:spcPts val="1200"/>
              </a:spcBef>
              <a:spcAft>
                <a:spcPts val="0"/>
              </a:spcAft>
              <a:buNone/>
            </a:pPr>
            <a:r>
              <a:t/>
            </a:r>
            <a:endParaRPr/>
          </a:p>
          <a:p>
            <a:pPr indent="0" lvl="0" marL="457200" rtl="0" algn="l">
              <a:spcBef>
                <a:spcPts val="1200"/>
              </a:spcBef>
              <a:spcAft>
                <a:spcPts val="1200"/>
              </a:spcAft>
              <a:buNone/>
            </a:pPr>
            <a:r>
              <a:t/>
            </a:r>
            <a:endParaRPr/>
          </a:p>
        </p:txBody>
      </p:sp>
      <p:sp>
        <p:nvSpPr>
          <p:cNvPr id="387" name="Google Shape;387;p55"/>
          <p:cNvSpPr txBox="1"/>
          <p:nvPr>
            <p:ph type="title"/>
          </p:nvPr>
        </p:nvSpPr>
        <p:spPr>
          <a:xfrm>
            <a:off x="298475" y="160725"/>
            <a:ext cx="7134900" cy="114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Setting the basics</a:t>
            </a:r>
            <a:endParaRPr/>
          </a:p>
        </p:txBody>
      </p:sp>
      <p:pic>
        <p:nvPicPr>
          <p:cNvPr id="388" name="Google Shape;388;p55"/>
          <p:cNvPicPr preferRelativeResize="0"/>
          <p:nvPr/>
        </p:nvPicPr>
        <p:blipFill>
          <a:blip r:embed="rId3">
            <a:alphaModFix/>
          </a:blip>
          <a:stretch>
            <a:fillRect/>
          </a:stretch>
        </p:blipFill>
        <p:spPr>
          <a:xfrm>
            <a:off x="3823200" y="1245050"/>
            <a:ext cx="4928180" cy="3528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8"/>
          <p:cNvSpPr txBox="1"/>
          <p:nvPr>
            <p:ph type="title"/>
          </p:nvPr>
        </p:nvSpPr>
        <p:spPr>
          <a:xfrm>
            <a:off x="432169" y="543131"/>
            <a:ext cx="3758100" cy="1234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Cara Weese</a:t>
            </a:r>
            <a:endParaRPr/>
          </a:p>
        </p:txBody>
      </p:sp>
      <p:sp>
        <p:nvSpPr>
          <p:cNvPr id="255" name="Google Shape;255;p38"/>
          <p:cNvSpPr txBox="1"/>
          <p:nvPr>
            <p:ph idx="1" type="subTitle"/>
          </p:nvPr>
        </p:nvSpPr>
        <p:spPr>
          <a:xfrm>
            <a:off x="432169" y="1825574"/>
            <a:ext cx="4733100" cy="624300"/>
          </a:xfrm>
          <a:prstGeom prst="rect">
            <a:avLst/>
          </a:prstGeom>
        </p:spPr>
        <p:txBody>
          <a:bodyPr anchorCtr="0" anchor="t" bIns="0" lIns="0" spcFirstLastPara="1" rIns="0" wrap="square" tIns="0">
            <a:normAutofit/>
          </a:bodyPr>
          <a:lstStyle/>
          <a:p>
            <a:pPr indent="0" lvl="0" marL="0" rtl="0" algn="l">
              <a:spcBef>
                <a:spcPts val="400"/>
              </a:spcBef>
              <a:spcAft>
                <a:spcPts val="400"/>
              </a:spcAft>
              <a:buNone/>
            </a:pPr>
            <a:r>
              <a:rPr lang="en"/>
              <a:t>CRM &amp; Marketing Automation Strategist, Sercante</a:t>
            </a:r>
            <a:endParaRPr/>
          </a:p>
        </p:txBody>
      </p:sp>
      <p:sp>
        <p:nvSpPr>
          <p:cNvPr id="256" name="Google Shape;256;p38"/>
          <p:cNvSpPr txBox="1"/>
          <p:nvPr>
            <p:ph idx="2" type="title"/>
          </p:nvPr>
        </p:nvSpPr>
        <p:spPr>
          <a:xfrm>
            <a:off x="1053312" y="2711513"/>
            <a:ext cx="3758100" cy="1234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Katy Hege</a:t>
            </a:r>
            <a:endParaRPr/>
          </a:p>
        </p:txBody>
      </p:sp>
      <p:sp>
        <p:nvSpPr>
          <p:cNvPr id="257" name="Google Shape;257;p38"/>
          <p:cNvSpPr txBox="1"/>
          <p:nvPr>
            <p:ph idx="3" type="subTitle"/>
          </p:nvPr>
        </p:nvSpPr>
        <p:spPr>
          <a:xfrm>
            <a:off x="973450" y="3993950"/>
            <a:ext cx="4812900" cy="624300"/>
          </a:xfrm>
          <a:prstGeom prst="rect">
            <a:avLst/>
          </a:prstGeom>
        </p:spPr>
        <p:txBody>
          <a:bodyPr anchorCtr="0" anchor="t" bIns="91425" lIns="91425" spcFirstLastPara="1" rIns="91425" wrap="square" tIns="91425">
            <a:normAutofit/>
          </a:bodyPr>
          <a:lstStyle/>
          <a:p>
            <a:pPr indent="0" lvl="0" marL="0" rtl="0" algn="l">
              <a:spcBef>
                <a:spcPts val="400"/>
              </a:spcBef>
              <a:spcAft>
                <a:spcPts val="400"/>
              </a:spcAft>
              <a:buNone/>
            </a:pPr>
            <a:r>
              <a:rPr lang="en"/>
              <a:t>Front-end Developer, Sercante</a:t>
            </a:r>
            <a:endParaRPr/>
          </a:p>
        </p:txBody>
      </p:sp>
      <p:pic>
        <p:nvPicPr>
          <p:cNvPr id="258" name="Google Shape;258;p38"/>
          <p:cNvPicPr preferRelativeResize="0"/>
          <p:nvPr>
            <p:ph idx="4" type="pic"/>
          </p:nvPr>
        </p:nvPicPr>
        <p:blipFill rotWithShape="1">
          <a:blip r:embed="rId3">
            <a:alphaModFix/>
          </a:blip>
          <a:srcRect b="23933" l="0" r="0" t="9417"/>
          <a:stretch/>
        </p:blipFill>
        <p:spPr>
          <a:xfrm>
            <a:off x="4592979" y="615181"/>
            <a:ext cx="2096400" cy="2096400"/>
          </a:xfrm>
          <a:prstGeom prst="ellipse">
            <a:avLst/>
          </a:prstGeom>
        </p:spPr>
      </p:pic>
      <p:pic>
        <p:nvPicPr>
          <p:cNvPr id="259" name="Google Shape;259;p38"/>
          <p:cNvPicPr preferRelativeResize="0"/>
          <p:nvPr>
            <p:ph idx="5" type="pic"/>
          </p:nvPr>
        </p:nvPicPr>
        <p:blipFill rotWithShape="1">
          <a:blip r:embed="rId4">
            <a:alphaModFix/>
          </a:blip>
          <a:srcRect b="0" l="0" r="0" t="0"/>
          <a:stretch/>
        </p:blipFill>
        <p:spPr>
          <a:xfrm>
            <a:off x="6486941" y="2376406"/>
            <a:ext cx="2096400" cy="2096400"/>
          </a:xfrm>
          <a:prstGeom prst="ellipse">
            <a:avLst/>
          </a:prstGeom>
        </p:spPr>
      </p:pic>
      <p:sp>
        <p:nvSpPr>
          <p:cNvPr id="260" name="Google Shape;260;p38"/>
          <p:cNvSpPr/>
          <p:nvPr/>
        </p:nvSpPr>
        <p:spPr>
          <a:xfrm>
            <a:off x="4625550" y="658950"/>
            <a:ext cx="549000" cy="549000"/>
          </a:xfrm>
          <a:prstGeom prst="ellipse">
            <a:avLst/>
          </a:prstGeom>
          <a:solidFill>
            <a:srgbClr val="4A0A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38"/>
          <p:cNvPicPr preferRelativeResize="0"/>
          <p:nvPr/>
        </p:nvPicPr>
        <p:blipFill>
          <a:blip r:embed="rId5">
            <a:alphaModFix/>
          </a:blip>
          <a:stretch>
            <a:fillRect/>
          </a:stretch>
        </p:blipFill>
        <p:spPr>
          <a:xfrm>
            <a:off x="4674600" y="708000"/>
            <a:ext cx="450900" cy="450900"/>
          </a:xfrm>
          <a:prstGeom prst="rect">
            <a:avLst/>
          </a:prstGeom>
          <a:noFill/>
          <a:ln>
            <a:noFill/>
          </a:ln>
        </p:spPr>
      </p:pic>
      <p:sp>
        <p:nvSpPr>
          <p:cNvPr id="262" name="Google Shape;262;p38"/>
          <p:cNvSpPr/>
          <p:nvPr/>
        </p:nvSpPr>
        <p:spPr>
          <a:xfrm>
            <a:off x="8034350" y="2297250"/>
            <a:ext cx="549000" cy="549000"/>
          </a:xfrm>
          <a:prstGeom prst="ellipse">
            <a:avLst/>
          </a:prstGeom>
          <a:solidFill>
            <a:srgbClr val="4A0A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38"/>
          <p:cNvPicPr preferRelativeResize="0"/>
          <p:nvPr/>
        </p:nvPicPr>
        <p:blipFill>
          <a:blip r:embed="rId6">
            <a:alphaModFix/>
          </a:blip>
          <a:stretch>
            <a:fillRect/>
          </a:stretch>
        </p:blipFill>
        <p:spPr>
          <a:xfrm>
            <a:off x="8083400" y="2344043"/>
            <a:ext cx="450900" cy="45540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6"/>
          <p:cNvSpPr txBox="1"/>
          <p:nvPr>
            <p:ph idx="1" type="body"/>
          </p:nvPr>
        </p:nvSpPr>
        <p:spPr>
          <a:xfrm>
            <a:off x="298475" y="1459125"/>
            <a:ext cx="3186900" cy="344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happens?</a:t>
            </a:r>
            <a:endParaRPr/>
          </a:p>
          <a:p>
            <a:pPr indent="-317500" lvl="0" marL="457200" rtl="0" algn="l">
              <a:spcBef>
                <a:spcPts val="1200"/>
              </a:spcBef>
              <a:spcAft>
                <a:spcPts val="0"/>
              </a:spcAft>
              <a:buSzPts val="1400"/>
              <a:buChar char="●"/>
            </a:pPr>
            <a:r>
              <a:rPr lang="en"/>
              <a:t>The screen reader reads each element as you progress</a:t>
            </a:r>
            <a:endParaRPr/>
          </a:p>
          <a:p>
            <a:pPr indent="-317500" lvl="0" marL="457200" rtl="0" algn="l">
              <a:spcBef>
                <a:spcPts val="0"/>
              </a:spcBef>
              <a:spcAft>
                <a:spcPts val="0"/>
              </a:spcAft>
              <a:buSzPts val="1400"/>
              <a:buChar char="●"/>
            </a:pPr>
            <a:r>
              <a:rPr lang="en"/>
              <a:t>It stops after each</a:t>
            </a:r>
            <a:endParaRPr/>
          </a:p>
          <a:p>
            <a:pPr indent="-317500" lvl="0" marL="457200" rtl="0" algn="l">
              <a:spcBef>
                <a:spcPts val="0"/>
              </a:spcBef>
              <a:spcAft>
                <a:spcPts val="0"/>
              </a:spcAft>
              <a:buSzPts val="1400"/>
              <a:buChar char="●"/>
            </a:pPr>
            <a:r>
              <a:rPr lang="en"/>
              <a:t>It allows the reader to forward to the next heading tag</a:t>
            </a:r>
            <a:endParaRPr/>
          </a:p>
          <a:p>
            <a:pPr indent="-317500" lvl="0" marL="457200" rtl="0" algn="l">
              <a:spcBef>
                <a:spcPts val="0"/>
              </a:spcBef>
              <a:spcAft>
                <a:spcPts val="0"/>
              </a:spcAft>
              <a:buSzPts val="1400"/>
              <a:buChar char="●"/>
            </a:pPr>
            <a:r>
              <a:rPr lang="en"/>
              <a:t>It can bring up a list of all headings as a handy table of contents.</a:t>
            </a:r>
            <a:endParaRPr/>
          </a:p>
        </p:txBody>
      </p:sp>
      <p:sp>
        <p:nvSpPr>
          <p:cNvPr id="394" name="Google Shape;394;p56"/>
          <p:cNvSpPr txBox="1"/>
          <p:nvPr>
            <p:ph type="title"/>
          </p:nvPr>
        </p:nvSpPr>
        <p:spPr>
          <a:xfrm>
            <a:off x="298475" y="160725"/>
            <a:ext cx="7134900" cy="114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Semantic HTML (Hypertext Markup Language)</a:t>
            </a:r>
            <a:endParaRPr/>
          </a:p>
        </p:txBody>
      </p:sp>
      <p:pic>
        <p:nvPicPr>
          <p:cNvPr id="395" name="Google Shape;395;p56"/>
          <p:cNvPicPr preferRelativeResize="0"/>
          <p:nvPr/>
        </p:nvPicPr>
        <p:blipFill>
          <a:blip r:embed="rId3">
            <a:alphaModFix/>
          </a:blip>
          <a:stretch>
            <a:fillRect/>
          </a:stretch>
        </p:blipFill>
        <p:spPr>
          <a:xfrm>
            <a:off x="3888900" y="1152475"/>
            <a:ext cx="4878750" cy="3747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7"/>
          <p:cNvSpPr txBox="1"/>
          <p:nvPr>
            <p:ph idx="1" type="body"/>
          </p:nvPr>
        </p:nvSpPr>
        <p:spPr>
          <a:xfrm>
            <a:off x="298475" y="1459125"/>
            <a:ext cx="3186900" cy="344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Not so great for the reader.</a:t>
            </a:r>
            <a:br>
              <a:rPr lang="en"/>
            </a:br>
            <a:r>
              <a:rPr lang="en"/>
              <a:t>What happens?</a:t>
            </a:r>
            <a:endParaRPr/>
          </a:p>
          <a:p>
            <a:pPr indent="-317500" lvl="0" marL="457200" rtl="0" algn="l">
              <a:spcBef>
                <a:spcPts val="1200"/>
              </a:spcBef>
              <a:spcAft>
                <a:spcPts val="0"/>
              </a:spcAft>
              <a:buSzPts val="1400"/>
              <a:buChar char="●"/>
            </a:pPr>
            <a:r>
              <a:rPr lang="en"/>
              <a:t>The screen reader reads this content in one go, all at once.</a:t>
            </a:r>
            <a:endParaRPr/>
          </a:p>
          <a:p>
            <a:pPr indent="0" lvl="0" marL="457200" rtl="0" algn="l">
              <a:spcBef>
                <a:spcPts val="1200"/>
              </a:spcBef>
              <a:spcAft>
                <a:spcPts val="1200"/>
              </a:spcAft>
              <a:buNone/>
            </a:pPr>
            <a:r>
              <a:t/>
            </a:r>
            <a:endParaRPr/>
          </a:p>
        </p:txBody>
      </p:sp>
      <p:sp>
        <p:nvSpPr>
          <p:cNvPr id="401" name="Google Shape;401;p57"/>
          <p:cNvSpPr txBox="1"/>
          <p:nvPr>
            <p:ph type="title"/>
          </p:nvPr>
        </p:nvSpPr>
        <p:spPr>
          <a:xfrm>
            <a:off x="298475" y="160725"/>
            <a:ext cx="7134900" cy="114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Semantic HTML (Hypertext Markup Language)</a:t>
            </a:r>
            <a:endParaRPr/>
          </a:p>
        </p:txBody>
      </p:sp>
      <p:pic>
        <p:nvPicPr>
          <p:cNvPr id="402" name="Google Shape;402;p57"/>
          <p:cNvPicPr preferRelativeResize="0"/>
          <p:nvPr/>
        </p:nvPicPr>
        <p:blipFill rotWithShape="1">
          <a:blip r:embed="rId3">
            <a:alphaModFix/>
          </a:blip>
          <a:srcRect b="0" l="2741" r="2731" t="0"/>
          <a:stretch/>
        </p:blipFill>
        <p:spPr>
          <a:xfrm>
            <a:off x="4181600" y="1236125"/>
            <a:ext cx="4878749" cy="3747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8"/>
          <p:cNvSpPr txBox="1"/>
          <p:nvPr>
            <p:ph idx="1" type="body"/>
          </p:nvPr>
        </p:nvSpPr>
        <p:spPr>
          <a:xfrm>
            <a:off x="298475" y="1459125"/>
            <a:ext cx="3186900" cy="34413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chemeClr val="dk1"/>
              </a:buClr>
              <a:buSzPct val="78571"/>
              <a:buFont typeface="Arial"/>
              <a:buNone/>
            </a:pPr>
            <a:r>
              <a:rPr lang="en"/>
              <a:t>ARIA</a:t>
            </a:r>
            <a:endParaRPr/>
          </a:p>
          <a:p>
            <a:pPr indent="-310832" lvl="0" marL="457200" rtl="0" algn="l">
              <a:spcBef>
                <a:spcPts val="1200"/>
              </a:spcBef>
              <a:spcAft>
                <a:spcPts val="0"/>
              </a:spcAft>
              <a:buSzPct val="100000"/>
              <a:buChar char="●"/>
            </a:pPr>
            <a:r>
              <a:rPr lang="en"/>
              <a:t>Not to be used in substitute of Semantics</a:t>
            </a:r>
            <a:endParaRPr/>
          </a:p>
          <a:p>
            <a:pPr indent="-310832" lvl="0" marL="457200" rtl="0" algn="l">
              <a:spcBef>
                <a:spcPts val="0"/>
              </a:spcBef>
              <a:spcAft>
                <a:spcPts val="0"/>
              </a:spcAft>
              <a:buSzPct val="100000"/>
              <a:buChar char="●"/>
            </a:pPr>
            <a:r>
              <a:rPr lang="en"/>
              <a:t>aria-hidden=“true” </a:t>
            </a:r>
            <a:endParaRPr/>
          </a:p>
          <a:p>
            <a:pPr indent="0" lvl="0" marL="0" rtl="0" algn="l">
              <a:spcBef>
                <a:spcPts val="1200"/>
              </a:spcBef>
              <a:spcAft>
                <a:spcPts val="0"/>
              </a:spcAft>
              <a:buNone/>
            </a:pPr>
            <a:r>
              <a:rPr lang="en"/>
              <a:t>ROLE</a:t>
            </a:r>
            <a:endParaRPr/>
          </a:p>
          <a:p>
            <a:pPr indent="-310832" lvl="0" marL="457200" rtl="0" algn="l">
              <a:spcBef>
                <a:spcPts val="1200"/>
              </a:spcBef>
              <a:spcAft>
                <a:spcPts val="0"/>
              </a:spcAft>
              <a:buSzPct val="100000"/>
              <a:buChar char="●"/>
            </a:pPr>
            <a:r>
              <a:rPr lang="en"/>
              <a:t>role=”presentation”</a:t>
            </a:r>
            <a:endParaRPr/>
          </a:p>
          <a:p>
            <a:pPr indent="-310832" lvl="0" marL="457200" rtl="0" algn="l">
              <a:spcBef>
                <a:spcPts val="0"/>
              </a:spcBef>
              <a:spcAft>
                <a:spcPts val="0"/>
              </a:spcAft>
              <a:buSzPct val="100000"/>
              <a:buChar char="●"/>
            </a:pPr>
            <a:r>
              <a:rPr lang="en"/>
              <a:t>role=”none”</a:t>
            </a:r>
            <a:endParaRPr/>
          </a:p>
          <a:p>
            <a:pPr indent="0" lvl="0" marL="457200" marR="0" rtl="0" algn="l">
              <a:lnSpc>
                <a:spcPct val="115000"/>
              </a:lnSpc>
              <a:spcBef>
                <a:spcPts val="1200"/>
              </a:spcBef>
              <a:spcAft>
                <a:spcPts val="0"/>
              </a:spcAft>
              <a:buNone/>
            </a:pPr>
            <a:r>
              <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t/>
            </a:r>
            <a:endParaRPr/>
          </a:p>
          <a:p>
            <a:pPr indent="0" lvl="0" marL="457200" rtl="0" algn="l">
              <a:spcBef>
                <a:spcPts val="1200"/>
              </a:spcBef>
              <a:spcAft>
                <a:spcPts val="1200"/>
              </a:spcAft>
              <a:buNone/>
            </a:pPr>
            <a:r>
              <a:t/>
            </a:r>
            <a:endParaRPr/>
          </a:p>
        </p:txBody>
      </p:sp>
      <p:sp>
        <p:nvSpPr>
          <p:cNvPr id="408" name="Google Shape;408;p58"/>
          <p:cNvSpPr txBox="1"/>
          <p:nvPr>
            <p:ph type="title"/>
          </p:nvPr>
        </p:nvSpPr>
        <p:spPr>
          <a:xfrm>
            <a:off x="298475" y="160725"/>
            <a:ext cx="7134900" cy="114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Tables</a:t>
            </a:r>
            <a:endParaRPr/>
          </a:p>
        </p:txBody>
      </p:sp>
      <p:pic>
        <p:nvPicPr>
          <p:cNvPr id="409" name="Google Shape;409;p58"/>
          <p:cNvPicPr preferRelativeResize="0"/>
          <p:nvPr/>
        </p:nvPicPr>
        <p:blipFill rotWithShape="1">
          <a:blip r:embed="rId3">
            <a:alphaModFix/>
          </a:blip>
          <a:srcRect b="553" l="0" r="0" t="553"/>
          <a:stretch/>
        </p:blipFill>
        <p:spPr>
          <a:xfrm>
            <a:off x="4181600" y="1236125"/>
            <a:ext cx="4878749" cy="3747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9"/>
          <p:cNvSpPr txBox="1"/>
          <p:nvPr>
            <p:ph idx="1" type="body"/>
          </p:nvPr>
        </p:nvSpPr>
        <p:spPr>
          <a:xfrm>
            <a:off x="298475" y="1222175"/>
            <a:ext cx="4398900" cy="2382600"/>
          </a:xfrm>
          <a:prstGeom prst="rect">
            <a:avLst/>
          </a:prstGeom>
        </p:spPr>
        <p:txBody>
          <a:bodyPr anchorCtr="0" anchor="t" bIns="91425" lIns="91425" spcFirstLastPara="1" rIns="91425" wrap="square" tIns="91425">
            <a:normAutofit/>
          </a:bodyPr>
          <a:lstStyle/>
          <a:p>
            <a:pPr indent="-317500" lvl="0" marL="457200" marR="0" rtl="0" algn="l">
              <a:lnSpc>
                <a:spcPct val="115000"/>
              </a:lnSpc>
              <a:spcBef>
                <a:spcPts val="0"/>
              </a:spcBef>
              <a:spcAft>
                <a:spcPts val="0"/>
              </a:spcAft>
              <a:buSzPts val="1400"/>
              <a:buChar char="●"/>
            </a:pPr>
            <a:r>
              <a:rPr lang="en"/>
              <a:t>Sans-Serif fonts are considered compliant:</a:t>
            </a:r>
            <a:endParaRPr/>
          </a:p>
          <a:p>
            <a:pPr indent="-317500" lvl="1" marL="914400" marR="0" rtl="0" algn="l">
              <a:lnSpc>
                <a:spcPct val="115000"/>
              </a:lnSpc>
              <a:spcBef>
                <a:spcPts val="0"/>
              </a:spcBef>
              <a:spcAft>
                <a:spcPts val="0"/>
              </a:spcAft>
              <a:buSzPts val="1400"/>
              <a:buChar char="○"/>
            </a:pPr>
            <a:r>
              <a:rPr lang="en"/>
              <a:t>Tahoma</a:t>
            </a:r>
            <a:endParaRPr/>
          </a:p>
          <a:p>
            <a:pPr indent="-317500" lvl="1" marL="914400" marR="0" rtl="0" algn="l">
              <a:lnSpc>
                <a:spcPct val="115000"/>
              </a:lnSpc>
              <a:spcBef>
                <a:spcPts val="0"/>
              </a:spcBef>
              <a:spcAft>
                <a:spcPts val="0"/>
              </a:spcAft>
              <a:buSzPts val="1400"/>
              <a:buChar char="○"/>
            </a:pPr>
            <a:r>
              <a:rPr lang="en"/>
              <a:t>Calibri</a:t>
            </a:r>
            <a:endParaRPr/>
          </a:p>
          <a:p>
            <a:pPr indent="-317500" lvl="1" marL="914400" marR="0" rtl="0" algn="l">
              <a:lnSpc>
                <a:spcPct val="115000"/>
              </a:lnSpc>
              <a:spcBef>
                <a:spcPts val="0"/>
              </a:spcBef>
              <a:spcAft>
                <a:spcPts val="0"/>
              </a:spcAft>
              <a:buSzPts val="1400"/>
              <a:buChar char="○"/>
            </a:pPr>
            <a:r>
              <a:rPr lang="en"/>
              <a:t>Helvetica</a:t>
            </a:r>
            <a:endParaRPr/>
          </a:p>
          <a:p>
            <a:pPr indent="-317500" lvl="1" marL="914400" marR="0" rtl="0" algn="l">
              <a:lnSpc>
                <a:spcPct val="115000"/>
              </a:lnSpc>
              <a:spcBef>
                <a:spcPts val="0"/>
              </a:spcBef>
              <a:spcAft>
                <a:spcPts val="0"/>
              </a:spcAft>
              <a:buSzPts val="1400"/>
              <a:buChar char="○"/>
            </a:pPr>
            <a:r>
              <a:rPr lang="en"/>
              <a:t>Arial</a:t>
            </a:r>
            <a:endParaRPr/>
          </a:p>
          <a:p>
            <a:pPr indent="-317500" lvl="1" marL="914400" marR="0" rtl="0" algn="l">
              <a:lnSpc>
                <a:spcPct val="115000"/>
              </a:lnSpc>
              <a:spcBef>
                <a:spcPts val="0"/>
              </a:spcBef>
              <a:spcAft>
                <a:spcPts val="0"/>
              </a:spcAft>
              <a:buSzPts val="1400"/>
              <a:buChar char="○"/>
            </a:pPr>
            <a:r>
              <a:rPr lang="en"/>
              <a:t>Verdana</a:t>
            </a:r>
            <a:endParaRPr/>
          </a:p>
          <a:p>
            <a:pPr indent="-317500" lvl="1" marL="914400" marR="0" rtl="0" algn="l">
              <a:lnSpc>
                <a:spcPct val="115000"/>
              </a:lnSpc>
              <a:spcBef>
                <a:spcPts val="0"/>
              </a:spcBef>
              <a:spcAft>
                <a:spcPts val="0"/>
              </a:spcAft>
              <a:buSzPts val="1400"/>
              <a:buChar char="○"/>
            </a:pPr>
            <a:r>
              <a:rPr lang="en"/>
              <a:t>Times New Roman </a:t>
            </a:r>
            <a:endParaRPr/>
          </a:p>
        </p:txBody>
      </p:sp>
      <p:sp>
        <p:nvSpPr>
          <p:cNvPr id="415" name="Google Shape;415;p59"/>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Use Legible Fonts</a:t>
            </a:r>
            <a:endParaRPr/>
          </a:p>
        </p:txBody>
      </p:sp>
      <p:sp>
        <p:nvSpPr>
          <p:cNvPr id="416" name="Google Shape;416;p59"/>
          <p:cNvSpPr txBox="1"/>
          <p:nvPr>
            <p:ph idx="1" type="body"/>
          </p:nvPr>
        </p:nvSpPr>
        <p:spPr>
          <a:xfrm>
            <a:off x="4938525" y="1222175"/>
            <a:ext cx="3186900" cy="2087400"/>
          </a:xfrm>
          <a:prstGeom prst="rect">
            <a:avLst/>
          </a:prstGeom>
        </p:spPr>
        <p:txBody>
          <a:bodyPr anchorCtr="0" anchor="t" bIns="91425" lIns="91425" spcFirstLastPara="1" rIns="91425" wrap="square" tIns="91425">
            <a:normAutofit/>
          </a:bodyPr>
          <a:lstStyle/>
          <a:p>
            <a:pPr indent="-317500" lvl="0" marL="457200" marR="0" rtl="0" algn="l">
              <a:lnSpc>
                <a:spcPct val="115000"/>
              </a:lnSpc>
              <a:spcBef>
                <a:spcPts val="0"/>
              </a:spcBef>
              <a:spcAft>
                <a:spcPts val="0"/>
              </a:spcAft>
              <a:buSzPts val="1400"/>
              <a:buChar char="●"/>
            </a:pPr>
            <a:r>
              <a:rPr lang="en"/>
              <a:t>Slab serif fonts can include</a:t>
            </a:r>
            <a:endParaRPr/>
          </a:p>
          <a:p>
            <a:pPr indent="-317500" lvl="1" marL="914400" marR="0" rtl="0" algn="l">
              <a:lnSpc>
                <a:spcPct val="115000"/>
              </a:lnSpc>
              <a:spcBef>
                <a:spcPts val="0"/>
              </a:spcBef>
              <a:spcAft>
                <a:spcPts val="0"/>
              </a:spcAft>
              <a:buSzPts val="1400"/>
              <a:buChar char="○"/>
            </a:pPr>
            <a:r>
              <a:rPr lang="en"/>
              <a:t>Arvo</a:t>
            </a:r>
            <a:endParaRPr/>
          </a:p>
          <a:p>
            <a:pPr indent="-317500" lvl="1" marL="914400" marR="0" rtl="0" algn="l">
              <a:lnSpc>
                <a:spcPct val="115000"/>
              </a:lnSpc>
              <a:spcBef>
                <a:spcPts val="0"/>
              </a:spcBef>
              <a:spcAft>
                <a:spcPts val="0"/>
              </a:spcAft>
              <a:buSzPts val="1400"/>
              <a:buChar char="○"/>
            </a:pPr>
            <a:r>
              <a:rPr lang="en"/>
              <a:t>Museo Slab</a:t>
            </a:r>
            <a:endParaRPr/>
          </a:p>
          <a:p>
            <a:pPr indent="-317500" lvl="1" marL="914400" marR="0" rtl="0" algn="l">
              <a:lnSpc>
                <a:spcPct val="115000"/>
              </a:lnSpc>
              <a:spcBef>
                <a:spcPts val="0"/>
              </a:spcBef>
              <a:spcAft>
                <a:spcPts val="0"/>
              </a:spcAft>
              <a:buSzPts val="1400"/>
              <a:buChar char="○"/>
            </a:pPr>
            <a:r>
              <a:rPr lang="en"/>
              <a:t>Rockwell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0"/>
          <p:cNvSpPr txBox="1"/>
          <p:nvPr>
            <p:ph idx="1" type="body"/>
          </p:nvPr>
        </p:nvSpPr>
        <p:spPr>
          <a:xfrm>
            <a:off x="311700" y="1152475"/>
            <a:ext cx="6408000" cy="3768900"/>
          </a:xfrm>
          <a:prstGeom prst="rect">
            <a:avLst/>
          </a:prstGeom>
        </p:spPr>
        <p:txBody>
          <a:bodyPr anchorCtr="0" anchor="t" bIns="91425" lIns="91425" spcFirstLastPara="1" rIns="91425" wrap="square" tIns="91425">
            <a:normAutofit/>
          </a:bodyPr>
          <a:lstStyle/>
          <a:p>
            <a:pPr indent="0" lvl="0" marL="0" marR="0" rtl="0" algn="l">
              <a:lnSpc>
                <a:spcPct val="115000"/>
              </a:lnSpc>
              <a:spcBef>
                <a:spcPts val="0"/>
              </a:spcBef>
              <a:spcAft>
                <a:spcPts val="0"/>
              </a:spcAft>
              <a:buNone/>
            </a:pPr>
            <a:r>
              <a:rPr lang="en"/>
              <a:t>Be very specific and avoid shorthand or abbreviations. For example:</a:t>
            </a:r>
            <a:endParaRPr/>
          </a:p>
          <a:p>
            <a:pPr indent="-317500" lvl="0" marL="457200" marR="0" rtl="0" algn="l">
              <a:lnSpc>
                <a:spcPct val="115000"/>
              </a:lnSpc>
              <a:spcBef>
                <a:spcPts val="1200"/>
              </a:spcBef>
              <a:spcAft>
                <a:spcPts val="0"/>
              </a:spcAft>
              <a:buSzPts val="1400"/>
              <a:buChar char="●"/>
            </a:pPr>
            <a:r>
              <a:rPr lang="en"/>
              <a:t>Instead of 1-2, write 1 to 2</a:t>
            </a:r>
            <a:endParaRPr/>
          </a:p>
          <a:p>
            <a:pPr indent="-317500" lvl="0" marL="457200" marR="0" rtl="0" algn="l">
              <a:lnSpc>
                <a:spcPct val="115000"/>
              </a:lnSpc>
              <a:spcBef>
                <a:spcPts val="0"/>
              </a:spcBef>
              <a:spcAft>
                <a:spcPts val="0"/>
              </a:spcAft>
              <a:buSzPts val="1400"/>
              <a:buChar char="●"/>
            </a:pPr>
            <a:r>
              <a:rPr lang="en"/>
              <a:t>Instead of Nov, write November</a:t>
            </a:r>
            <a:endParaRPr/>
          </a:p>
          <a:p>
            <a:pPr indent="-317500" lvl="0" marL="457200" marR="0" rtl="0" algn="l">
              <a:lnSpc>
                <a:spcPct val="115000"/>
              </a:lnSpc>
              <a:spcBef>
                <a:spcPts val="0"/>
              </a:spcBef>
              <a:spcAft>
                <a:spcPts val="0"/>
              </a:spcAft>
              <a:buSzPts val="1400"/>
              <a:buChar char="●"/>
            </a:pPr>
            <a:r>
              <a:rPr lang="en"/>
              <a:t>Expand acronyms, at least once, then use the &lt;abbr&gt; tag to describe them</a:t>
            </a:r>
            <a:endParaRPr/>
          </a:p>
          <a:p>
            <a:pPr indent="0" lvl="0" marL="0" marR="0" rtl="0" algn="l">
              <a:lnSpc>
                <a:spcPct val="115000"/>
              </a:lnSpc>
              <a:spcBef>
                <a:spcPts val="1200"/>
              </a:spcBef>
              <a:spcAft>
                <a:spcPts val="1200"/>
              </a:spcAft>
              <a:buNone/>
            </a:pPr>
            <a:r>
              <a:t/>
            </a:r>
            <a:endParaRPr/>
          </a:p>
        </p:txBody>
      </p:sp>
      <p:sp>
        <p:nvSpPr>
          <p:cNvPr id="422" name="Google Shape;422;p60"/>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Use Clear Language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1"/>
          <p:cNvSpPr txBox="1"/>
          <p:nvPr>
            <p:ph idx="1" type="body"/>
          </p:nvPr>
        </p:nvSpPr>
        <p:spPr>
          <a:xfrm>
            <a:off x="311700" y="1152475"/>
            <a:ext cx="7536000" cy="37689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Use sparingly - alt text descriptions are embedded</a:t>
            </a:r>
            <a:endParaRPr/>
          </a:p>
          <a:p>
            <a:pPr indent="-317500" lvl="1" marL="914400" rtl="0" algn="l">
              <a:spcBef>
                <a:spcPts val="0"/>
              </a:spcBef>
              <a:spcAft>
                <a:spcPts val="0"/>
              </a:spcAft>
              <a:buSzPts val="1400"/>
              <a:buChar char="○"/>
            </a:pPr>
            <a:r>
              <a:rPr lang="en"/>
              <a:t>Don’t do in a subject line: </a:t>
            </a:r>
            <a:br>
              <a:rPr lang="en"/>
            </a:br>
            <a:r>
              <a:rPr lang="en" sz="1200">
                <a:solidFill>
                  <a:schemeClr val="dk1"/>
                </a:solidFill>
                <a:latin typeface="Arial"/>
                <a:ea typeface="Arial"/>
                <a:cs typeface="Arial"/>
                <a:sym typeface="Arial"/>
              </a:rPr>
              <a:t>⏲️⏲️⏲️ </a:t>
            </a:r>
            <a:r>
              <a:rPr lang="en"/>
              <a:t>Event starts in 1 week</a:t>
            </a:r>
            <a:endParaRPr/>
          </a:p>
          <a:p>
            <a:pPr indent="-317500" lvl="0" marL="457200" rtl="0" algn="l">
              <a:spcBef>
                <a:spcPts val="0"/>
              </a:spcBef>
              <a:spcAft>
                <a:spcPts val="0"/>
              </a:spcAft>
              <a:buSzPts val="1400"/>
              <a:buChar char="●"/>
            </a:pPr>
            <a:r>
              <a:rPr lang="en"/>
              <a:t>Not a substitute for words</a:t>
            </a:r>
            <a:endParaRPr/>
          </a:p>
          <a:p>
            <a:pPr indent="-317500" lvl="1" marL="914400" rtl="0" algn="l">
              <a:spcBef>
                <a:spcPts val="0"/>
              </a:spcBef>
              <a:spcAft>
                <a:spcPts val="0"/>
              </a:spcAft>
              <a:buSzPts val="1400"/>
              <a:buChar char="○"/>
            </a:pPr>
            <a:r>
              <a:rPr lang="en"/>
              <a:t>Don’t do: </a:t>
            </a:r>
            <a:br>
              <a:rPr lang="en"/>
            </a:br>
            <a:r>
              <a:rPr lang="en"/>
              <a:t>Come out and </a:t>
            </a:r>
            <a:r>
              <a:rPr lang="en" sz="1200">
                <a:solidFill>
                  <a:schemeClr val="dk1"/>
                </a:solidFill>
                <a:latin typeface="Arial"/>
                <a:ea typeface="Arial"/>
                <a:cs typeface="Arial"/>
                <a:sym typeface="Arial"/>
              </a:rPr>
              <a:t>🎉 </a:t>
            </a:r>
            <a:r>
              <a:rPr lang="en"/>
              <a:t>with us.</a:t>
            </a:r>
            <a:endParaRPr/>
          </a:p>
          <a:p>
            <a:pPr indent="-317500" lvl="0" marL="457200" rtl="0" algn="l">
              <a:spcBef>
                <a:spcPts val="0"/>
              </a:spcBef>
              <a:spcAft>
                <a:spcPts val="0"/>
              </a:spcAft>
              <a:buSzPts val="1400"/>
              <a:buChar char="●"/>
            </a:pPr>
            <a:r>
              <a:rPr lang="en"/>
              <a:t>Use emoji after main</a:t>
            </a:r>
            <a:r>
              <a:rPr lang="en"/>
              <a:t> message or a CTA</a:t>
            </a:r>
            <a:endParaRPr/>
          </a:p>
          <a:p>
            <a:pPr indent="-317500" lvl="1" marL="914400" rtl="0" algn="l">
              <a:spcBef>
                <a:spcPts val="0"/>
              </a:spcBef>
              <a:spcAft>
                <a:spcPts val="0"/>
              </a:spcAft>
              <a:buSzPts val="1400"/>
              <a:buChar char="○"/>
            </a:pPr>
            <a:r>
              <a:rPr lang="en"/>
              <a:t>Do:</a:t>
            </a:r>
            <a:br>
              <a:rPr lang="en"/>
            </a:br>
            <a:r>
              <a:rPr lang="en"/>
              <a:t>Come out and celebrate with us! </a:t>
            </a:r>
            <a:r>
              <a:rPr lang="en"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indent="-317500" lvl="0" marL="457200" rtl="0" algn="l">
              <a:spcBef>
                <a:spcPts val="0"/>
              </a:spcBef>
              <a:spcAft>
                <a:spcPts val="0"/>
              </a:spcAft>
              <a:buSzPts val="1400"/>
              <a:buChar char="●"/>
            </a:pPr>
            <a:r>
              <a:rPr lang="en"/>
              <a:t>Avoid ambiguous emojis </a:t>
            </a:r>
            <a:r>
              <a:rPr lang="en" sz="1200">
                <a:solidFill>
                  <a:srgbClr val="202124"/>
                </a:solidFill>
                <a:highlight>
                  <a:srgbClr val="FFFFFF"/>
                </a:highlight>
                <a:latin typeface="Roboto"/>
                <a:ea typeface="Roboto"/>
                <a:cs typeface="Roboto"/>
                <a:sym typeface="Roboto"/>
              </a:rPr>
              <a:t>🙏 </a:t>
            </a:r>
            <a:endParaRPr/>
          </a:p>
          <a:p>
            <a:pPr indent="-317500" lvl="0" marL="457200" rtl="0" algn="l">
              <a:spcBef>
                <a:spcPts val="0"/>
              </a:spcBef>
              <a:spcAft>
                <a:spcPts val="0"/>
              </a:spcAft>
              <a:buSzPts val="1400"/>
              <a:buChar char="●"/>
            </a:pPr>
            <a:r>
              <a:rPr lang="en"/>
              <a:t>Do not use emoticons instead of emojis </a:t>
            </a:r>
            <a:endParaRPr/>
          </a:p>
          <a:p>
            <a:pPr indent="-317500" lvl="0" marL="457200" rtl="0" algn="l">
              <a:spcBef>
                <a:spcPts val="0"/>
              </a:spcBef>
              <a:spcAft>
                <a:spcPts val="0"/>
              </a:spcAft>
              <a:buSzPts val="1400"/>
              <a:buChar char="●"/>
            </a:pPr>
            <a:r>
              <a:rPr lang="en"/>
              <a:t>Use a neutral yellow skin tone as it has the best light/dark mode contrast</a:t>
            </a:r>
            <a:endParaRPr/>
          </a:p>
        </p:txBody>
      </p:sp>
      <p:sp>
        <p:nvSpPr>
          <p:cNvPr id="428" name="Google Shape;428;p61"/>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Emojis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2"/>
          <p:cNvSpPr txBox="1"/>
          <p:nvPr>
            <p:ph idx="1" type="body"/>
          </p:nvPr>
        </p:nvSpPr>
        <p:spPr>
          <a:xfrm>
            <a:off x="311700" y="1152475"/>
            <a:ext cx="4400400" cy="31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users prefer it?</a:t>
            </a:r>
            <a:endParaRPr/>
          </a:p>
          <a:p>
            <a:pPr indent="-317500" lvl="0" marL="457200" rtl="0" algn="l">
              <a:spcBef>
                <a:spcPts val="1200"/>
              </a:spcBef>
              <a:spcAft>
                <a:spcPts val="0"/>
              </a:spcAft>
              <a:buSzPts val="1400"/>
              <a:buChar char="●"/>
            </a:pPr>
            <a:r>
              <a:rPr lang="en"/>
              <a:t>Decrease eye strain</a:t>
            </a:r>
            <a:endParaRPr/>
          </a:p>
          <a:p>
            <a:pPr indent="-317500" lvl="0" marL="457200" rtl="0" algn="l">
              <a:spcBef>
                <a:spcPts val="0"/>
              </a:spcBef>
              <a:spcAft>
                <a:spcPts val="0"/>
              </a:spcAft>
              <a:buSzPts val="1400"/>
              <a:buChar char="●"/>
            </a:pPr>
            <a:r>
              <a:rPr lang="en"/>
              <a:t>Reduce flicker, glare, and blue light </a:t>
            </a:r>
            <a:endParaRPr/>
          </a:p>
          <a:p>
            <a:pPr indent="-317500" lvl="0" marL="457200" rtl="0" algn="l">
              <a:spcBef>
                <a:spcPts val="0"/>
              </a:spcBef>
              <a:spcAft>
                <a:spcPts val="0"/>
              </a:spcAft>
              <a:buSzPts val="1400"/>
              <a:buChar char="●"/>
            </a:pPr>
            <a:r>
              <a:rPr lang="en"/>
              <a:t>Color preference</a:t>
            </a:r>
            <a:endParaRPr/>
          </a:p>
          <a:p>
            <a:pPr indent="-317500" lvl="0" marL="457200" rtl="0" algn="l">
              <a:spcBef>
                <a:spcPts val="0"/>
              </a:spcBef>
              <a:spcAft>
                <a:spcPts val="0"/>
              </a:spcAft>
              <a:buSzPts val="1400"/>
              <a:buChar char="●"/>
            </a:pPr>
            <a:r>
              <a:rPr lang="en"/>
              <a:t>Readability? We’ll cover that shortly.</a:t>
            </a:r>
            <a:endParaRPr/>
          </a:p>
          <a:p>
            <a:pPr indent="0" lvl="0" marL="0" rtl="0" algn="l">
              <a:spcBef>
                <a:spcPts val="1200"/>
              </a:spcBef>
              <a:spcAft>
                <a:spcPts val="0"/>
              </a:spcAft>
              <a:buNone/>
            </a:pPr>
            <a:r>
              <a:rPr lang="en"/>
              <a:t>What quick wins can we code for:</a:t>
            </a:r>
            <a:endParaRPr/>
          </a:p>
          <a:p>
            <a:pPr indent="-317500" lvl="0" marL="457200" rtl="0" algn="l">
              <a:spcBef>
                <a:spcPts val="1200"/>
              </a:spcBef>
              <a:spcAft>
                <a:spcPts val="0"/>
              </a:spcAft>
              <a:buSzPts val="1400"/>
              <a:buChar char="●"/>
            </a:pPr>
            <a:r>
              <a:rPr lang="en"/>
              <a:t>Logo</a:t>
            </a:r>
            <a:endParaRPr/>
          </a:p>
          <a:p>
            <a:pPr indent="-317500" lvl="0" marL="457200" rtl="0" algn="l">
              <a:spcBef>
                <a:spcPts val="0"/>
              </a:spcBef>
              <a:spcAft>
                <a:spcPts val="0"/>
              </a:spcAft>
              <a:buSzPts val="1400"/>
              <a:buChar char="●"/>
            </a:pPr>
            <a:r>
              <a:rPr lang="en"/>
              <a:t>Fix unwanted color </a:t>
            </a:r>
            <a:r>
              <a:rPr lang="en"/>
              <a:t>changes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34" name="Google Shape;434;p62"/>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Coding for Dark Mode</a:t>
            </a:r>
            <a:endParaRPr/>
          </a:p>
        </p:txBody>
      </p:sp>
      <p:sp>
        <p:nvSpPr>
          <p:cNvPr id="435" name="Google Shape;435;p62"/>
          <p:cNvSpPr txBox="1"/>
          <p:nvPr>
            <p:ph type="title"/>
          </p:nvPr>
        </p:nvSpPr>
        <p:spPr>
          <a:xfrm>
            <a:off x="5342600" y="3100550"/>
            <a:ext cx="2887200" cy="85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Dark Mode</a:t>
            </a:r>
            <a:endParaRPr/>
          </a:p>
        </p:txBody>
      </p:sp>
      <p:pic>
        <p:nvPicPr>
          <p:cNvPr id="436" name="Google Shape;436;p62"/>
          <p:cNvPicPr preferRelativeResize="0"/>
          <p:nvPr/>
        </p:nvPicPr>
        <p:blipFill>
          <a:blip r:embed="rId3">
            <a:alphaModFix/>
          </a:blip>
          <a:stretch>
            <a:fillRect/>
          </a:stretch>
        </p:blipFill>
        <p:spPr>
          <a:xfrm>
            <a:off x="5411975" y="1656538"/>
            <a:ext cx="2668301" cy="1334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0" name="Shape 440"/>
        <p:cNvGrpSpPr/>
        <p:nvPr/>
      </p:nvGrpSpPr>
      <p:grpSpPr>
        <a:xfrm>
          <a:off x="0" y="0"/>
          <a:ext cx="0" cy="0"/>
          <a:chOff x="0" y="0"/>
          <a:chExt cx="0" cy="0"/>
        </a:xfrm>
      </p:grpSpPr>
      <p:sp>
        <p:nvSpPr>
          <p:cNvPr id="441" name="Google Shape;441;p63"/>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For those websites that don't have a native dark mode feature there are apps, such as Dark Reader which is available for Chrome and Firefox. Unlike most dark themed extensions that create a custom dark mode for individual websites, Dark Reader creates a dark theme for the sites you visit without having to install custom styles or themes. </a:t>
            </a:r>
            <a:endParaRPr/>
          </a:p>
          <a:p>
            <a:pPr indent="0" lvl="0" marL="0" rtl="0" algn="l">
              <a:spcBef>
                <a:spcPts val="1200"/>
              </a:spcBef>
              <a:spcAft>
                <a:spcPts val="0"/>
              </a:spcAft>
              <a:buNone/>
            </a:pPr>
            <a:r>
              <a:rPr i="1" lang="en"/>
              <a:t>Let’s see it in action!</a:t>
            </a:r>
            <a:endParaRPr i="1"/>
          </a:p>
          <a:p>
            <a:pPr indent="0" lvl="0" marL="0" rtl="0" algn="l">
              <a:spcBef>
                <a:spcPts val="1200"/>
              </a:spcBef>
              <a:spcAft>
                <a:spcPts val="1200"/>
              </a:spcAft>
              <a:buNone/>
            </a:pPr>
            <a:r>
              <a:rPr lang="en" u="sng">
                <a:solidFill>
                  <a:schemeClr val="hlink"/>
                </a:solidFill>
                <a:hlinkClick r:id="rId3"/>
              </a:rPr>
              <a:t>https://darkreader.org</a:t>
            </a:r>
            <a:endParaRPr/>
          </a:p>
        </p:txBody>
      </p:sp>
      <p:sp>
        <p:nvSpPr>
          <p:cNvPr id="442" name="Google Shape;442;p63"/>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Dark Reader</a:t>
            </a:r>
            <a:endParaRPr/>
          </a:p>
        </p:txBody>
      </p:sp>
      <p:pic>
        <p:nvPicPr>
          <p:cNvPr id="443" name="Google Shape;443;p63"/>
          <p:cNvPicPr preferRelativeResize="0"/>
          <p:nvPr/>
        </p:nvPicPr>
        <p:blipFill>
          <a:blip r:embed="rId4">
            <a:alphaModFix/>
          </a:blip>
          <a:stretch>
            <a:fillRect/>
          </a:stretch>
        </p:blipFill>
        <p:spPr>
          <a:xfrm>
            <a:off x="6164200" y="1152475"/>
            <a:ext cx="2113201" cy="3768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7" name="Shape 447"/>
        <p:cNvGrpSpPr/>
        <p:nvPr/>
      </p:nvGrpSpPr>
      <p:grpSpPr>
        <a:xfrm>
          <a:off x="0" y="0"/>
          <a:ext cx="0" cy="0"/>
          <a:chOff x="0" y="0"/>
          <a:chExt cx="0" cy="0"/>
        </a:xfrm>
      </p:grpSpPr>
      <p:sp>
        <p:nvSpPr>
          <p:cNvPr id="448" name="Google Shape;448;p64"/>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Coding your HTML layout template in Marketing Cloud Account Engagement to have a dark and light mode option is actually pretty simple when planning for it right from the beginning. This is controlled by a toggle button feature.</a:t>
            </a:r>
            <a:endParaRPr/>
          </a:p>
          <a:p>
            <a:pPr indent="0" lvl="0" marL="0" rtl="0" algn="l">
              <a:spcBef>
                <a:spcPts val="1200"/>
              </a:spcBef>
              <a:spcAft>
                <a:spcPts val="0"/>
              </a:spcAft>
              <a:buNone/>
            </a:pPr>
            <a:r>
              <a:rPr lang="en" u="sng">
                <a:solidFill>
                  <a:schemeClr val="hlink"/>
                </a:solidFill>
                <a:hlinkClick r:id="rId3"/>
              </a:rPr>
              <a:t>Let’s see it in action!</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49" name="Google Shape;449;p64"/>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Coding for Landing Pages in Dark Mode</a:t>
            </a:r>
            <a:endParaRPr/>
          </a:p>
        </p:txBody>
      </p:sp>
      <p:pic>
        <p:nvPicPr>
          <p:cNvPr id="450" name="Google Shape;450;p64"/>
          <p:cNvPicPr preferRelativeResize="0"/>
          <p:nvPr/>
        </p:nvPicPr>
        <p:blipFill>
          <a:blip r:embed="rId4">
            <a:alphaModFix/>
          </a:blip>
          <a:stretch>
            <a:fillRect/>
          </a:stretch>
        </p:blipFill>
        <p:spPr>
          <a:xfrm>
            <a:off x="4855100" y="2364888"/>
            <a:ext cx="3959875" cy="2227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4" name="Shape 454"/>
        <p:cNvGrpSpPr/>
        <p:nvPr/>
      </p:nvGrpSpPr>
      <p:grpSpPr>
        <a:xfrm>
          <a:off x="0" y="0"/>
          <a:ext cx="0" cy="0"/>
          <a:chOff x="0" y="0"/>
          <a:chExt cx="0" cy="0"/>
        </a:xfrm>
      </p:grpSpPr>
      <p:sp>
        <p:nvSpPr>
          <p:cNvPr id="455" name="Google Shape;455;p65"/>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Coding for HTML emails in dark mode can be its own challenge. </a:t>
            </a:r>
            <a:endParaRPr/>
          </a:p>
          <a:p>
            <a:pPr indent="-317500" lvl="0" marL="457200" rtl="0" algn="l">
              <a:spcBef>
                <a:spcPts val="1200"/>
              </a:spcBef>
              <a:spcAft>
                <a:spcPts val="0"/>
              </a:spcAft>
              <a:buSzPts val="1400"/>
              <a:buChar char="●"/>
            </a:pPr>
            <a:r>
              <a:rPr lang="en"/>
              <a:t>Email clients render it differently</a:t>
            </a:r>
            <a:endParaRPr/>
          </a:p>
          <a:p>
            <a:pPr indent="-317500" lvl="0" marL="457200" rtl="0" algn="l">
              <a:spcBef>
                <a:spcPts val="0"/>
              </a:spcBef>
              <a:spcAft>
                <a:spcPts val="0"/>
              </a:spcAft>
              <a:buSzPts val="1400"/>
              <a:buChar char="●"/>
            </a:pPr>
            <a:r>
              <a:rPr lang="en"/>
              <a:t>Some clients will force dark mode</a:t>
            </a:r>
            <a:endParaRPr/>
          </a:p>
          <a:p>
            <a:pPr indent="-317500" lvl="0" marL="457200" rtl="0" algn="l">
              <a:spcBef>
                <a:spcPts val="0"/>
              </a:spcBef>
              <a:spcAft>
                <a:spcPts val="0"/>
              </a:spcAft>
              <a:buSzPts val="1400"/>
              <a:buChar char="●"/>
            </a:pPr>
            <a:r>
              <a:rPr lang="en"/>
              <a:t>May not always work with brand styles</a:t>
            </a:r>
            <a:endParaRPr/>
          </a:p>
          <a:p>
            <a:pPr indent="-317500" lvl="0" marL="457200" rtl="0" algn="l">
              <a:spcBef>
                <a:spcPts val="0"/>
              </a:spcBef>
              <a:spcAft>
                <a:spcPts val="0"/>
              </a:spcAft>
              <a:buSzPts val="1400"/>
              <a:buChar char="●"/>
            </a:pPr>
            <a:r>
              <a:rPr lang="en"/>
              <a:t>Not always better for readability</a:t>
            </a:r>
            <a:endParaRPr/>
          </a:p>
          <a:p>
            <a:pPr indent="-317500" lvl="0" marL="457200" rtl="0" algn="l">
              <a:spcBef>
                <a:spcPts val="0"/>
              </a:spcBef>
              <a:spcAft>
                <a:spcPts val="0"/>
              </a:spcAft>
              <a:buSzPts val="1400"/>
              <a:buChar char="●"/>
            </a:pPr>
            <a:r>
              <a:rPr lang="en"/>
              <a:t>Color contrast raises </a:t>
            </a:r>
            <a:r>
              <a:rPr lang="en"/>
              <a:t>accessibility</a:t>
            </a:r>
            <a:r>
              <a:rPr lang="en"/>
              <a:t> issues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56" name="Google Shape;456;p65"/>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Coding Emails in Dark Mode</a:t>
            </a:r>
            <a:endParaRPr/>
          </a:p>
        </p:txBody>
      </p:sp>
      <p:pic>
        <p:nvPicPr>
          <p:cNvPr id="457" name="Google Shape;457;p65"/>
          <p:cNvPicPr preferRelativeResize="0"/>
          <p:nvPr/>
        </p:nvPicPr>
        <p:blipFill>
          <a:blip r:embed="rId3">
            <a:alphaModFix/>
          </a:blip>
          <a:stretch>
            <a:fillRect/>
          </a:stretch>
        </p:blipFill>
        <p:spPr>
          <a:xfrm>
            <a:off x="5945275" y="1770125"/>
            <a:ext cx="2853800" cy="1603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9"/>
          <p:cNvSpPr txBox="1"/>
          <p:nvPr>
            <p:ph type="title"/>
          </p:nvPr>
        </p:nvSpPr>
        <p:spPr>
          <a:xfrm>
            <a:off x="584575" y="694125"/>
            <a:ext cx="6155400" cy="855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Goal</a:t>
            </a:r>
            <a:endParaRPr/>
          </a:p>
        </p:txBody>
      </p:sp>
      <p:sp>
        <p:nvSpPr>
          <p:cNvPr id="269" name="Google Shape;269;p39"/>
          <p:cNvSpPr txBox="1"/>
          <p:nvPr>
            <p:ph idx="1" type="subTitle"/>
          </p:nvPr>
        </p:nvSpPr>
        <p:spPr>
          <a:xfrm>
            <a:off x="584575" y="1596975"/>
            <a:ext cx="6238800" cy="2658000"/>
          </a:xfrm>
          <a:prstGeom prst="rect">
            <a:avLst/>
          </a:prstGeom>
        </p:spPr>
        <p:txBody>
          <a:bodyPr anchorCtr="0" anchor="t" bIns="0" lIns="0" spcFirstLastPara="1" rIns="0" wrap="square" tIns="0">
            <a:normAutofit/>
          </a:bodyPr>
          <a:lstStyle/>
          <a:p>
            <a:pPr indent="0" lvl="0" marL="0" rtl="0" algn="l">
              <a:spcBef>
                <a:spcPts val="400"/>
              </a:spcBef>
              <a:spcAft>
                <a:spcPts val="0"/>
              </a:spcAft>
              <a:buNone/>
            </a:pPr>
            <a:r>
              <a:rPr lang="en"/>
              <a:t>In this session, I will share with you the top resources and items to check off your to-do list when enacting the ADA guidelines in your digital marketing to achieve email accessibility.</a:t>
            </a:r>
            <a:endParaRPr/>
          </a:p>
          <a:p>
            <a:pPr indent="0" lvl="0" marL="0" rtl="0" algn="l">
              <a:spcBef>
                <a:spcPts val="400"/>
              </a:spcBef>
              <a:spcAft>
                <a:spcPts val="0"/>
              </a:spcAft>
              <a:buNone/>
            </a:pPr>
            <a:r>
              <a:t/>
            </a:r>
            <a:endParaRPr/>
          </a:p>
          <a:p>
            <a:pPr indent="0" lvl="0" marL="0" rtl="0" algn="l">
              <a:spcBef>
                <a:spcPts val="400"/>
              </a:spcBef>
              <a:spcAft>
                <a:spcPts val="4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1" name="Shape 461"/>
        <p:cNvGrpSpPr/>
        <p:nvPr/>
      </p:nvGrpSpPr>
      <p:grpSpPr>
        <a:xfrm>
          <a:off x="0" y="0"/>
          <a:ext cx="0" cy="0"/>
          <a:chOff x="0" y="0"/>
          <a:chExt cx="0" cy="0"/>
        </a:xfrm>
      </p:grpSpPr>
      <p:sp>
        <p:nvSpPr>
          <p:cNvPr id="462" name="Google Shape;462;p66"/>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Recommendations for email code fixes:</a:t>
            </a:r>
            <a:endParaRPr/>
          </a:p>
          <a:p>
            <a:pPr indent="-317500" lvl="0" marL="457200" rtl="0" algn="l">
              <a:spcBef>
                <a:spcPts val="1200"/>
              </a:spcBef>
              <a:spcAft>
                <a:spcPts val="0"/>
              </a:spcAft>
              <a:buSzPts val="1400"/>
              <a:buChar char="●"/>
            </a:pPr>
            <a:r>
              <a:rPr lang="en"/>
              <a:t>Logo (or any image) dark and light mode options</a:t>
            </a:r>
            <a:endParaRPr/>
          </a:p>
          <a:p>
            <a:pPr indent="-317500" lvl="0" marL="457200" rtl="0" algn="l">
              <a:spcBef>
                <a:spcPts val="0"/>
              </a:spcBef>
              <a:spcAft>
                <a:spcPts val="0"/>
              </a:spcAft>
              <a:buSzPts val="1400"/>
              <a:buChar char="●"/>
            </a:pPr>
            <a:r>
              <a:rPr lang="en"/>
              <a:t>How to fix unwanted color changes to simple colored areas of your emails</a:t>
            </a:r>
            <a:endParaRPr/>
          </a:p>
          <a:p>
            <a:pPr indent="-317500" lvl="0" marL="457200" rtl="0" algn="l">
              <a:spcBef>
                <a:spcPts val="0"/>
              </a:spcBef>
              <a:spcAft>
                <a:spcPts val="0"/>
              </a:spcAft>
              <a:buSzPts val="1400"/>
              <a:buChar char="●"/>
            </a:pPr>
            <a:r>
              <a:rPr lang="en"/>
              <a:t>Text color changes in VML (Outlook) with background images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63" name="Google Shape;463;p66"/>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Coding Emails in Dark Mode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7" name="Shape 467"/>
        <p:cNvGrpSpPr/>
        <p:nvPr/>
      </p:nvGrpSpPr>
      <p:grpSpPr>
        <a:xfrm>
          <a:off x="0" y="0"/>
          <a:ext cx="0" cy="0"/>
          <a:chOff x="0" y="0"/>
          <a:chExt cx="0" cy="0"/>
        </a:xfrm>
      </p:grpSpPr>
      <p:sp>
        <p:nvSpPr>
          <p:cNvPr id="468" name="Google Shape;468;p67"/>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Logo Options</a:t>
            </a:r>
            <a:endParaRPr/>
          </a:p>
        </p:txBody>
      </p:sp>
      <p:pic>
        <p:nvPicPr>
          <p:cNvPr id="469" name="Google Shape;469;p67"/>
          <p:cNvPicPr preferRelativeResize="0"/>
          <p:nvPr/>
        </p:nvPicPr>
        <p:blipFill rotWithShape="1">
          <a:blip r:embed="rId3">
            <a:alphaModFix/>
          </a:blip>
          <a:srcRect b="0" l="3188" r="2480" t="0"/>
          <a:stretch/>
        </p:blipFill>
        <p:spPr>
          <a:xfrm>
            <a:off x="427200" y="1397925"/>
            <a:ext cx="5606950" cy="1762125"/>
          </a:xfrm>
          <a:prstGeom prst="rect">
            <a:avLst/>
          </a:prstGeom>
          <a:noFill/>
          <a:ln>
            <a:noFill/>
          </a:ln>
        </p:spPr>
      </p:pic>
      <p:sp>
        <p:nvSpPr>
          <p:cNvPr id="470" name="Google Shape;470;p67"/>
          <p:cNvSpPr txBox="1"/>
          <p:nvPr/>
        </p:nvSpPr>
        <p:spPr>
          <a:xfrm>
            <a:off x="633525" y="3367713"/>
            <a:ext cx="2205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Open Sans"/>
                <a:ea typeface="Open Sans"/>
                <a:cs typeface="Open Sans"/>
                <a:sym typeface="Open Sans"/>
              </a:rPr>
              <a:t>Apply your logo as a PNG</a:t>
            </a:r>
            <a:endParaRPr sz="2000">
              <a:latin typeface="Open Sans"/>
              <a:ea typeface="Open Sans"/>
              <a:cs typeface="Open Sans"/>
              <a:sym typeface="Open Sans"/>
            </a:endParaRPr>
          </a:p>
        </p:txBody>
      </p:sp>
      <p:sp>
        <p:nvSpPr>
          <p:cNvPr id="471" name="Google Shape;471;p67"/>
          <p:cNvSpPr txBox="1"/>
          <p:nvPr/>
        </p:nvSpPr>
        <p:spPr>
          <a:xfrm>
            <a:off x="3413838" y="3367713"/>
            <a:ext cx="2205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Open Sans"/>
                <a:ea typeface="Open Sans"/>
                <a:cs typeface="Open Sans"/>
                <a:sym typeface="Open Sans"/>
              </a:rPr>
              <a:t>Apply your logo with a border</a:t>
            </a:r>
            <a:endParaRPr sz="2000">
              <a:latin typeface="Open Sans"/>
              <a:ea typeface="Open Sans"/>
              <a:cs typeface="Open Sans"/>
              <a:sym typeface="Open Sans"/>
            </a:endParaRPr>
          </a:p>
        </p:txBody>
      </p:sp>
      <p:pic>
        <p:nvPicPr>
          <p:cNvPr id="472" name="Google Shape;472;p67"/>
          <p:cNvPicPr preferRelativeResize="0"/>
          <p:nvPr/>
        </p:nvPicPr>
        <p:blipFill rotWithShape="1">
          <a:blip r:embed="rId4">
            <a:alphaModFix/>
          </a:blip>
          <a:srcRect b="0" l="0" r="50005" t="0"/>
          <a:stretch/>
        </p:blipFill>
        <p:spPr>
          <a:xfrm>
            <a:off x="5745300" y="1397925"/>
            <a:ext cx="2971500" cy="1762125"/>
          </a:xfrm>
          <a:prstGeom prst="rect">
            <a:avLst/>
          </a:prstGeom>
          <a:noFill/>
          <a:ln>
            <a:noFill/>
          </a:ln>
        </p:spPr>
      </p:pic>
      <p:sp>
        <p:nvSpPr>
          <p:cNvPr id="473" name="Google Shape;473;p67"/>
          <p:cNvSpPr txBox="1"/>
          <p:nvPr/>
        </p:nvSpPr>
        <p:spPr>
          <a:xfrm>
            <a:off x="6128538" y="3367713"/>
            <a:ext cx="2205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Open Sans"/>
                <a:ea typeface="Open Sans"/>
                <a:cs typeface="Open Sans"/>
                <a:sym typeface="Open Sans"/>
              </a:rPr>
              <a:t>Add a stroke to your border</a:t>
            </a:r>
            <a:endParaRPr sz="2000">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7" name="Shape 477"/>
        <p:cNvGrpSpPr/>
        <p:nvPr/>
      </p:nvGrpSpPr>
      <p:grpSpPr>
        <a:xfrm>
          <a:off x="0" y="0"/>
          <a:ext cx="0" cy="0"/>
          <a:chOff x="0" y="0"/>
          <a:chExt cx="0" cy="0"/>
        </a:xfrm>
      </p:grpSpPr>
      <p:sp>
        <p:nvSpPr>
          <p:cNvPr id="478" name="Google Shape;478;p68"/>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Light &amp; Dark Logo Options</a:t>
            </a:r>
            <a:endParaRPr/>
          </a:p>
        </p:txBody>
      </p:sp>
      <p:pic>
        <p:nvPicPr>
          <p:cNvPr id="479" name="Google Shape;479;p68"/>
          <p:cNvPicPr preferRelativeResize="0"/>
          <p:nvPr/>
        </p:nvPicPr>
        <p:blipFill>
          <a:blip r:embed="rId3">
            <a:alphaModFix/>
          </a:blip>
          <a:stretch>
            <a:fillRect/>
          </a:stretch>
        </p:blipFill>
        <p:spPr>
          <a:xfrm>
            <a:off x="2886075" y="1505038"/>
            <a:ext cx="3371850" cy="1714500"/>
          </a:xfrm>
          <a:prstGeom prst="rect">
            <a:avLst/>
          </a:prstGeom>
          <a:noFill/>
          <a:ln>
            <a:noFill/>
          </a:ln>
        </p:spPr>
      </p:pic>
      <p:sp>
        <p:nvSpPr>
          <p:cNvPr id="480" name="Google Shape;480;p68"/>
          <p:cNvSpPr txBox="1"/>
          <p:nvPr/>
        </p:nvSpPr>
        <p:spPr>
          <a:xfrm>
            <a:off x="1716300" y="3627375"/>
            <a:ext cx="5711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7A27B7"/>
                </a:solidFill>
              </a:rPr>
              <a:t>#1 request is to have the logo in dark AND light mode</a:t>
            </a:r>
            <a:endParaRPr b="1" sz="1700">
              <a:solidFill>
                <a:srgbClr val="7A27B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9"/>
          <p:cNvSpPr txBox="1"/>
          <p:nvPr>
            <p:ph idx="1" type="body"/>
          </p:nvPr>
        </p:nvSpPr>
        <p:spPr>
          <a:xfrm>
            <a:off x="311700" y="1304875"/>
            <a:ext cx="8345700" cy="376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Enable dark mode for subscribers that have dark mode turned on:</a:t>
            </a:r>
            <a:endParaRPr/>
          </a:p>
          <a:p>
            <a:pPr indent="-317500" lvl="0" marL="457200" rtl="0" algn="l">
              <a:spcBef>
                <a:spcPts val="1200"/>
              </a:spcBef>
              <a:spcAft>
                <a:spcPts val="0"/>
              </a:spcAft>
              <a:buSzPts val="1400"/>
              <a:buChar char="●"/>
            </a:pPr>
            <a:r>
              <a:rPr lang="en"/>
              <a:t>Add Dark Mode styles for @media (prefers-color-scheme: dark)</a:t>
            </a:r>
            <a:endParaRPr/>
          </a:p>
          <a:p>
            <a:pPr indent="-317500" lvl="0" marL="457200" rtl="0" algn="l">
              <a:spcBef>
                <a:spcPts val="0"/>
              </a:spcBef>
              <a:spcAft>
                <a:spcPts val="0"/>
              </a:spcAft>
              <a:buSzPts val="1400"/>
              <a:buChar char="●"/>
            </a:pPr>
            <a:r>
              <a:rPr lang="en"/>
              <a:t>Support dark mode styles in Outlook app by adding [data-ogsc] prefix</a:t>
            </a:r>
            <a:endParaRPr/>
          </a:p>
          <a:p>
            <a:pPr indent="-317500" lvl="0" marL="457200" rtl="0" algn="l">
              <a:spcBef>
                <a:spcPts val="0"/>
              </a:spcBef>
              <a:spcAft>
                <a:spcPts val="0"/>
              </a:spcAft>
              <a:buSzPts val="1400"/>
              <a:buChar char="●"/>
            </a:pPr>
            <a:r>
              <a:rPr lang="en"/>
              <a:t>Added a class ‘darkmode’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Check out </a:t>
            </a:r>
            <a:r>
              <a:rPr lang="en" u="sng">
                <a:solidFill>
                  <a:schemeClr val="hlink"/>
                </a:solidFill>
                <a:hlinkClick r:id="rId3"/>
              </a:rPr>
              <a:t>our test</a:t>
            </a:r>
            <a:r>
              <a:rPr lang="en"/>
              <a:t> with the different logos and background colors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86" name="Google Shape;486;p69"/>
          <p:cNvSpPr txBox="1"/>
          <p:nvPr>
            <p:ph type="title"/>
          </p:nvPr>
        </p:nvSpPr>
        <p:spPr>
          <a:xfrm>
            <a:off x="298475" y="313125"/>
            <a:ext cx="8610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Adjust Colors for Your Brand’s </a:t>
            </a:r>
            <a:endParaRPr/>
          </a:p>
          <a:p>
            <a:pPr indent="0" lvl="0" marL="0" rtl="0" algn="l">
              <a:spcBef>
                <a:spcPts val="0"/>
              </a:spcBef>
              <a:spcAft>
                <a:spcPts val="0"/>
              </a:spcAft>
              <a:buNone/>
            </a:pPr>
            <a:r>
              <a:rPr lang="en"/>
              <a:t>Preferred Dark Mode Theme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0"/>
          <p:cNvSpPr txBox="1"/>
          <p:nvPr>
            <p:ph idx="1" type="body"/>
          </p:nvPr>
        </p:nvSpPr>
        <p:spPr>
          <a:xfrm>
            <a:off x="311700" y="920175"/>
            <a:ext cx="8346300" cy="376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Not all email clients support dark mode no matter how we try. https://www.litmus.com/blog/the-ultimate-guide-to-dark-mode-for-email-marketers/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92" name="Google Shape;492;p70"/>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Coding Emails in Dark Mode</a:t>
            </a:r>
            <a:endParaRPr/>
          </a:p>
        </p:txBody>
      </p:sp>
      <p:pic>
        <p:nvPicPr>
          <p:cNvPr id="493" name="Google Shape;493;p70"/>
          <p:cNvPicPr preferRelativeResize="0"/>
          <p:nvPr/>
        </p:nvPicPr>
        <p:blipFill>
          <a:blip r:embed="rId3">
            <a:alphaModFix/>
          </a:blip>
          <a:stretch>
            <a:fillRect/>
          </a:stretch>
        </p:blipFill>
        <p:spPr>
          <a:xfrm>
            <a:off x="378150" y="1593369"/>
            <a:ext cx="7055225" cy="335205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7" name="Shape 497"/>
        <p:cNvGrpSpPr/>
        <p:nvPr/>
      </p:nvGrpSpPr>
      <p:grpSpPr>
        <a:xfrm>
          <a:off x="0" y="0"/>
          <a:ext cx="0" cy="0"/>
          <a:chOff x="0" y="0"/>
          <a:chExt cx="0" cy="0"/>
        </a:xfrm>
      </p:grpSpPr>
      <p:sp>
        <p:nvSpPr>
          <p:cNvPr id="498" name="Google Shape;498;p71"/>
          <p:cNvSpPr txBox="1"/>
          <p:nvPr>
            <p:ph idx="1" type="body"/>
          </p:nvPr>
        </p:nvSpPr>
        <p:spPr>
          <a:xfrm>
            <a:off x="311700" y="1304875"/>
            <a:ext cx="4470600" cy="3768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Background images can be tricky but with some inline styles we can gain some control </a:t>
            </a:r>
            <a:endParaRPr/>
          </a:p>
          <a:p>
            <a:pPr indent="-317500" lvl="0" marL="457200" rtl="0" algn="l">
              <a:spcBef>
                <a:spcPts val="1200"/>
              </a:spcBef>
              <a:spcAft>
                <a:spcPts val="0"/>
              </a:spcAft>
              <a:buSzPts val="1400"/>
              <a:buChar char="●"/>
            </a:pPr>
            <a:r>
              <a:rPr lang="en"/>
              <a:t>If your background color on the body tag is set to a dark color and your VML fill color is lighter than #555555, your text color:auto will resolve to black in Dark mode</a:t>
            </a:r>
            <a:br>
              <a:rPr lang="en"/>
            </a:br>
            <a:endParaRPr/>
          </a:p>
          <a:p>
            <a:pPr indent="-317500" lvl="0" marL="457200" rtl="0" algn="l">
              <a:spcBef>
                <a:spcPts val="0"/>
              </a:spcBef>
              <a:spcAft>
                <a:spcPts val="0"/>
              </a:spcAft>
              <a:buSzPts val="1400"/>
              <a:buChar char="●"/>
            </a:pPr>
            <a:r>
              <a:rPr lang="en"/>
              <a:t>If your background color on the body tag is set to a light color and your VML fill color is darker than #333333, your text color:auto will resolve to white in Dark mode</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99" name="Google Shape;499;p71"/>
          <p:cNvSpPr txBox="1"/>
          <p:nvPr>
            <p:ph type="title"/>
          </p:nvPr>
        </p:nvSpPr>
        <p:spPr>
          <a:xfrm>
            <a:off x="298475" y="313125"/>
            <a:ext cx="8580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Adjust Colors for Your Brand’s </a:t>
            </a:r>
            <a:endParaRPr/>
          </a:p>
          <a:p>
            <a:pPr indent="0" lvl="0" marL="0" rtl="0" algn="l">
              <a:spcBef>
                <a:spcPts val="0"/>
              </a:spcBef>
              <a:spcAft>
                <a:spcPts val="0"/>
              </a:spcAft>
              <a:buNone/>
            </a:pPr>
            <a:r>
              <a:rPr lang="en"/>
              <a:t>Preferred Dark Mode Theme</a:t>
            </a:r>
            <a:endParaRPr/>
          </a:p>
        </p:txBody>
      </p:sp>
      <p:pic>
        <p:nvPicPr>
          <p:cNvPr id="500" name="Google Shape;500;p71"/>
          <p:cNvPicPr preferRelativeResize="0"/>
          <p:nvPr/>
        </p:nvPicPr>
        <p:blipFill>
          <a:blip r:embed="rId3">
            <a:alphaModFix/>
          </a:blip>
          <a:stretch>
            <a:fillRect/>
          </a:stretch>
        </p:blipFill>
        <p:spPr>
          <a:xfrm>
            <a:off x="4826125" y="1580538"/>
            <a:ext cx="4096125" cy="2287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2"/>
          <p:cNvSpPr txBox="1"/>
          <p:nvPr>
            <p:ph idx="1" type="body"/>
          </p:nvPr>
        </p:nvSpPr>
        <p:spPr>
          <a:xfrm>
            <a:off x="311700" y="1152475"/>
            <a:ext cx="5912100" cy="3768900"/>
          </a:xfrm>
          <a:prstGeom prst="rect">
            <a:avLst/>
          </a:prstGeom>
        </p:spPr>
        <p:txBody>
          <a:bodyPr anchorCtr="0" anchor="t" bIns="91425" lIns="91425" spcFirstLastPara="1" rIns="91425" wrap="square" tIns="91425">
            <a:normAutofit fontScale="92500" lnSpcReduction="20000"/>
          </a:bodyPr>
          <a:lstStyle/>
          <a:p>
            <a:pPr indent="-310832" lvl="0" marL="457200" rtl="0" algn="l">
              <a:spcBef>
                <a:spcPts val="0"/>
              </a:spcBef>
              <a:spcAft>
                <a:spcPts val="0"/>
              </a:spcAft>
              <a:buSzPct val="100000"/>
              <a:buChar char="●"/>
            </a:pPr>
            <a:r>
              <a:rPr lang="en"/>
              <a:t>Keep text at a reasonable size, 14px to 16px is typical</a:t>
            </a:r>
            <a:endParaRPr/>
          </a:p>
          <a:p>
            <a:pPr indent="-310832" lvl="1" marL="914400" rtl="0" algn="l">
              <a:spcBef>
                <a:spcPts val="0"/>
              </a:spcBef>
              <a:spcAft>
                <a:spcPts val="0"/>
              </a:spcAft>
              <a:buSzPct val="100000"/>
              <a:buChar char="○"/>
            </a:pPr>
            <a:r>
              <a:rPr lang="en"/>
              <a:t>Line-height is just as important and based on the font, you may need to adjust that.</a:t>
            </a:r>
            <a:endParaRPr/>
          </a:p>
          <a:p>
            <a:pPr indent="-310832" lvl="0" marL="457200" rtl="0" algn="l">
              <a:spcBef>
                <a:spcPts val="0"/>
              </a:spcBef>
              <a:spcAft>
                <a:spcPts val="0"/>
              </a:spcAft>
              <a:buSzPct val="100000"/>
              <a:buChar char="●"/>
            </a:pPr>
            <a:r>
              <a:rPr lang="en"/>
              <a:t>Clean typography</a:t>
            </a:r>
            <a:endParaRPr/>
          </a:p>
          <a:p>
            <a:pPr indent="-310832" lvl="1" marL="914400" rtl="0" algn="l">
              <a:spcBef>
                <a:spcPts val="0"/>
              </a:spcBef>
              <a:spcAft>
                <a:spcPts val="0"/>
              </a:spcAft>
              <a:buSzPct val="100000"/>
              <a:buChar char="○"/>
            </a:pPr>
            <a:r>
              <a:rPr lang="en"/>
              <a:t>Don’t keep switching it out</a:t>
            </a:r>
            <a:endParaRPr/>
          </a:p>
          <a:p>
            <a:pPr indent="-310832" lvl="0" marL="457200" rtl="0" algn="l">
              <a:spcBef>
                <a:spcPts val="0"/>
              </a:spcBef>
              <a:spcAft>
                <a:spcPts val="0"/>
              </a:spcAft>
              <a:buSzPct val="100000"/>
              <a:buChar char="●"/>
            </a:pPr>
            <a:r>
              <a:rPr lang="en"/>
              <a:t>Avoid using all caps</a:t>
            </a:r>
            <a:endParaRPr/>
          </a:p>
          <a:p>
            <a:pPr indent="-310832" lvl="0" marL="457200" rtl="0" algn="l">
              <a:spcBef>
                <a:spcPts val="0"/>
              </a:spcBef>
              <a:spcAft>
                <a:spcPts val="0"/>
              </a:spcAft>
              <a:buSzPct val="100000"/>
              <a:buChar char="●"/>
            </a:pPr>
            <a:r>
              <a:rPr lang="en"/>
              <a:t>Don’t underline text</a:t>
            </a:r>
            <a:endParaRPr/>
          </a:p>
          <a:p>
            <a:pPr indent="-310832" lvl="0" marL="457200" rtl="0" algn="l">
              <a:spcBef>
                <a:spcPts val="0"/>
              </a:spcBef>
              <a:spcAft>
                <a:spcPts val="0"/>
              </a:spcAft>
              <a:buSzPct val="100000"/>
              <a:buChar char="●"/>
            </a:pPr>
            <a:r>
              <a:rPr lang="en"/>
              <a:t>Use left-aligned text</a:t>
            </a:r>
            <a:endParaRPr/>
          </a:p>
          <a:p>
            <a:pPr indent="-310832" lvl="0" marL="457200" rtl="0" algn="l">
              <a:spcBef>
                <a:spcPts val="0"/>
              </a:spcBef>
              <a:spcAft>
                <a:spcPts val="0"/>
              </a:spcAft>
              <a:buSzPct val="100000"/>
              <a:buChar char="●"/>
            </a:pPr>
            <a:r>
              <a:rPr lang="en"/>
              <a:t>Write descriptive link text</a:t>
            </a:r>
            <a:endParaRPr/>
          </a:p>
          <a:p>
            <a:pPr indent="-310832" lvl="1" marL="914400" rtl="0" algn="l">
              <a:spcBef>
                <a:spcPts val="0"/>
              </a:spcBef>
              <a:spcAft>
                <a:spcPts val="0"/>
              </a:spcAft>
              <a:buSzPct val="100000"/>
              <a:buChar char="○"/>
            </a:pPr>
            <a:r>
              <a:rPr lang="en"/>
              <a:t>Bad example: I think you should read </a:t>
            </a:r>
            <a:r>
              <a:rPr lang="en" u="sng">
                <a:solidFill>
                  <a:schemeClr val="accent5"/>
                </a:solidFill>
              </a:rPr>
              <a:t>this</a:t>
            </a:r>
            <a:r>
              <a:rPr lang="en"/>
              <a:t> article.</a:t>
            </a:r>
            <a:endParaRPr/>
          </a:p>
          <a:p>
            <a:pPr indent="-310832" lvl="1" marL="914400" rtl="0" algn="l">
              <a:spcBef>
                <a:spcPts val="0"/>
              </a:spcBef>
              <a:spcAft>
                <a:spcPts val="0"/>
              </a:spcAft>
              <a:buSzPct val="100000"/>
              <a:buChar char="○"/>
            </a:pPr>
            <a:r>
              <a:rPr lang="en"/>
              <a:t>Good example: I think you should read this </a:t>
            </a:r>
            <a:r>
              <a:rPr lang="en" u="sng">
                <a:solidFill>
                  <a:schemeClr val="accent5"/>
                </a:solidFill>
              </a:rPr>
              <a:t>article about MarDreamin’ 2022</a:t>
            </a:r>
            <a:r>
              <a:rPr lang="en"/>
              <a:t>.</a:t>
            </a:r>
            <a:endParaRPr/>
          </a:p>
          <a:p>
            <a:pPr indent="-310832" lvl="0" marL="457200" rtl="0" algn="l">
              <a:spcBef>
                <a:spcPts val="0"/>
              </a:spcBef>
              <a:spcAft>
                <a:spcPts val="0"/>
              </a:spcAft>
              <a:buSzPct val="100000"/>
              <a:buChar char="●"/>
            </a:pPr>
            <a:r>
              <a:rPr lang="en"/>
              <a:t>Maintain a logical structure</a:t>
            </a:r>
            <a:endParaRPr/>
          </a:p>
          <a:p>
            <a:pPr indent="-310832" lvl="1" marL="914400" rtl="0" algn="l">
              <a:spcBef>
                <a:spcPts val="0"/>
              </a:spcBef>
              <a:spcAft>
                <a:spcPts val="0"/>
              </a:spcAft>
              <a:buSzPct val="100000"/>
              <a:buChar char="○"/>
            </a:pPr>
            <a:r>
              <a:rPr lang="en"/>
              <a:t>Does your email still make sense when stacking responsive? Is the information still in the correct order?</a:t>
            </a:r>
            <a:endParaRPr/>
          </a:p>
          <a:p>
            <a:pPr indent="-310832" lvl="0" marL="457200" rtl="0" algn="l">
              <a:spcBef>
                <a:spcPts val="0"/>
              </a:spcBef>
              <a:spcAft>
                <a:spcPts val="0"/>
              </a:spcAft>
              <a:buSzPct val="100000"/>
              <a:buChar char="●"/>
            </a:pPr>
            <a:r>
              <a:rPr lang="en"/>
              <a:t>Include a plain-text version for subscribers that prefer them</a:t>
            </a:r>
            <a:endParaRPr/>
          </a:p>
          <a:p>
            <a:pPr indent="0" lvl="0" marL="0" rtl="0" algn="l">
              <a:spcBef>
                <a:spcPts val="1200"/>
              </a:spcBef>
              <a:spcAft>
                <a:spcPts val="1200"/>
              </a:spcAft>
              <a:buNone/>
            </a:pPr>
            <a:r>
              <a:t/>
            </a:r>
            <a:endParaRPr/>
          </a:p>
        </p:txBody>
      </p:sp>
      <p:sp>
        <p:nvSpPr>
          <p:cNvPr id="506" name="Google Shape;506;p72"/>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Additional Tips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0" name="Shape 510"/>
        <p:cNvGrpSpPr/>
        <p:nvPr/>
      </p:nvGrpSpPr>
      <p:grpSpPr>
        <a:xfrm>
          <a:off x="0" y="0"/>
          <a:ext cx="0" cy="0"/>
          <a:chOff x="0" y="0"/>
          <a:chExt cx="0" cy="0"/>
        </a:xfrm>
      </p:grpSpPr>
      <p:sp>
        <p:nvSpPr>
          <p:cNvPr id="511" name="Google Shape;511;p73"/>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Visual Hierarchy</a:t>
            </a:r>
            <a:endParaRPr/>
          </a:p>
          <a:p>
            <a:pPr indent="-317500" lvl="1" marL="914400" rtl="0" algn="l">
              <a:spcBef>
                <a:spcPts val="0"/>
              </a:spcBef>
              <a:spcAft>
                <a:spcPts val="0"/>
              </a:spcAft>
              <a:buSzPts val="1400"/>
              <a:buChar char="○"/>
            </a:pPr>
            <a:r>
              <a:rPr lang="en"/>
              <a:t>Headers</a:t>
            </a:r>
            <a:endParaRPr/>
          </a:p>
          <a:p>
            <a:pPr indent="-317500" lvl="1" marL="914400" rtl="0" algn="l">
              <a:spcBef>
                <a:spcPts val="0"/>
              </a:spcBef>
              <a:spcAft>
                <a:spcPts val="0"/>
              </a:spcAft>
              <a:buSzPts val="1400"/>
              <a:buChar char="○"/>
            </a:pPr>
            <a:r>
              <a:rPr lang="en"/>
              <a:t>Subheadings</a:t>
            </a:r>
            <a:endParaRPr/>
          </a:p>
          <a:p>
            <a:pPr indent="-317500" lvl="1" marL="914400" rtl="0" algn="l">
              <a:spcBef>
                <a:spcPts val="0"/>
              </a:spcBef>
              <a:spcAft>
                <a:spcPts val="0"/>
              </a:spcAft>
              <a:buSzPts val="1400"/>
              <a:buChar char="○"/>
            </a:pPr>
            <a:r>
              <a:rPr lang="en"/>
              <a:t>Breaks</a:t>
            </a:r>
            <a:endParaRPr/>
          </a:p>
          <a:p>
            <a:pPr indent="-317500" lvl="1" marL="914400" rtl="0" algn="l">
              <a:spcBef>
                <a:spcPts val="0"/>
              </a:spcBef>
              <a:spcAft>
                <a:spcPts val="0"/>
              </a:spcAft>
              <a:buSzPts val="1400"/>
              <a:buChar char="○"/>
            </a:pPr>
            <a:r>
              <a:rPr lang="en"/>
              <a:t>Left Alignment</a:t>
            </a:r>
            <a:endParaRPr/>
          </a:p>
          <a:p>
            <a:pPr indent="-317500" lvl="0" marL="457200" rtl="0" algn="l">
              <a:spcBef>
                <a:spcPts val="0"/>
              </a:spcBef>
              <a:spcAft>
                <a:spcPts val="0"/>
              </a:spcAft>
              <a:buSzPts val="1400"/>
              <a:buChar char="●"/>
            </a:pPr>
            <a:r>
              <a:rPr lang="en"/>
              <a:t>Plain Text</a:t>
            </a:r>
            <a:endParaRPr/>
          </a:p>
          <a:p>
            <a:pPr indent="-317500" lvl="1" marL="914400" rtl="0" algn="l">
              <a:spcBef>
                <a:spcPts val="0"/>
              </a:spcBef>
              <a:spcAft>
                <a:spcPts val="0"/>
              </a:spcAft>
              <a:buSzPts val="1400"/>
              <a:buChar char="○"/>
            </a:pPr>
            <a:r>
              <a:rPr lang="en"/>
              <a:t>Required in Marketing Cloud Account Engagement </a:t>
            </a:r>
            <a:endParaRPr/>
          </a:p>
          <a:p>
            <a:pPr indent="-317500" lvl="0" marL="457200" rtl="0" algn="l">
              <a:spcBef>
                <a:spcPts val="0"/>
              </a:spcBef>
              <a:spcAft>
                <a:spcPts val="0"/>
              </a:spcAft>
              <a:buSzPts val="1400"/>
              <a:buChar char="●"/>
            </a:pPr>
            <a:r>
              <a:rPr lang="en"/>
              <a:t>Accessible Links</a:t>
            </a:r>
            <a:endParaRPr/>
          </a:p>
          <a:p>
            <a:pPr indent="-317500" lvl="1" marL="914400" rtl="0" algn="l">
              <a:spcBef>
                <a:spcPts val="0"/>
              </a:spcBef>
              <a:spcAft>
                <a:spcPts val="0"/>
              </a:spcAft>
              <a:buSzPts val="1400"/>
              <a:buChar char="○"/>
            </a:pPr>
            <a:r>
              <a:rPr lang="en"/>
              <a:t>Spacing or Bullets</a:t>
            </a:r>
            <a:endParaRPr/>
          </a:p>
          <a:p>
            <a:pPr indent="-317500" lvl="0" marL="457200" rtl="0" algn="l">
              <a:spcBef>
                <a:spcPts val="0"/>
              </a:spcBef>
              <a:spcAft>
                <a:spcPts val="0"/>
              </a:spcAft>
              <a:buSzPts val="1400"/>
              <a:buChar char="●"/>
            </a:pPr>
            <a:r>
              <a:rPr lang="en"/>
              <a:t>Emoji Overload</a:t>
            </a:r>
            <a:endParaRPr/>
          </a:p>
          <a:p>
            <a:pPr indent="-317500" lvl="1" marL="914400" rtl="0" algn="l">
              <a:spcBef>
                <a:spcPts val="0"/>
              </a:spcBef>
              <a:spcAft>
                <a:spcPts val="0"/>
              </a:spcAft>
              <a:buSzPts val="1400"/>
              <a:buChar char="○"/>
            </a:pPr>
            <a:r>
              <a:rPr lang="en"/>
              <a:t>Flashing</a:t>
            </a:r>
            <a:endParaRPr/>
          </a:p>
          <a:p>
            <a:pPr indent="-317500" lvl="1" marL="914400" rtl="0" algn="l">
              <a:spcBef>
                <a:spcPts val="0"/>
              </a:spcBef>
              <a:spcAft>
                <a:spcPts val="0"/>
              </a:spcAft>
              <a:buSzPts val="1400"/>
              <a:buChar char="○"/>
            </a:pPr>
            <a:r>
              <a:rPr lang="en"/>
              <a:t>Large Sizes</a:t>
            </a:r>
            <a:endParaRPr/>
          </a:p>
          <a:p>
            <a:pPr indent="-317500" lvl="1" marL="914400" rtl="0" algn="l">
              <a:spcBef>
                <a:spcPts val="0"/>
              </a:spcBef>
              <a:spcAft>
                <a:spcPts val="0"/>
              </a:spcAft>
              <a:buSzPts val="1400"/>
              <a:buChar char="○"/>
            </a:pPr>
            <a:r>
              <a:rPr lang="en"/>
              <a:t>Bright/High Contrast</a:t>
            </a:r>
            <a:endParaRPr/>
          </a:p>
        </p:txBody>
      </p:sp>
      <p:sp>
        <p:nvSpPr>
          <p:cNvPr id="512" name="Google Shape;512;p73"/>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Additional Tips</a:t>
            </a:r>
            <a:endParaRPr/>
          </a:p>
        </p:txBody>
      </p:sp>
      <p:sp>
        <p:nvSpPr>
          <p:cNvPr id="513" name="Google Shape;513;p73"/>
          <p:cNvSpPr/>
          <p:nvPr/>
        </p:nvSpPr>
        <p:spPr>
          <a:xfrm>
            <a:off x="5886450" y="1152475"/>
            <a:ext cx="2632500" cy="2207400"/>
          </a:xfrm>
          <a:prstGeom prst="flowChartMagneticTape">
            <a:avLst/>
          </a:prstGeom>
          <a:solidFill>
            <a:srgbClr val="7A2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73"/>
          <p:cNvSpPr txBox="1"/>
          <p:nvPr/>
        </p:nvSpPr>
        <p:spPr>
          <a:xfrm>
            <a:off x="6195300" y="1883725"/>
            <a:ext cx="2014800" cy="744900"/>
          </a:xfrm>
          <a:prstGeom prst="rect">
            <a:avLst/>
          </a:prstGeom>
          <a:noFill/>
          <a:ln>
            <a:noFill/>
          </a:ln>
        </p:spPr>
        <p:txBody>
          <a:bodyPr anchorCtr="0" anchor="t" bIns="91425" lIns="91425" spcFirstLastPara="1" rIns="91425" wrap="square" tIns="91425">
            <a:spAutoFit/>
          </a:bodyPr>
          <a:lstStyle/>
          <a:p>
            <a:pPr indent="0" lvl="0" marL="0" rtl="0" algn="ctr">
              <a:lnSpc>
                <a:spcPct val="160000"/>
              </a:lnSpc>
              <a:spcBef>
                <a:spcPts val="0"/>
              </a:spcBef>
              <a:spcAft>
                <a:spcPts val="1800"/>
              </a:spcAft>
              <a:buNone/>
            </a:pPr>
            <a:r>
              <a:rPr b="1" lang="en">
                <a:solidFill>
                  <a:schemeClr val="lt1"/>
                </a:solidFill>
              </a:rPr>
              <a:t>Tool Tip: </a:t>
            </a:r>
            <a:r>
              <a:rPr lang="en" sz="1200" u="sng">
                <a:solidFill>
                  <a:schemeClr val="lt1"/>
                </a:solidFill>
                <a:latin typeface="Mukta"/>
                <a:ea typeface="Mukta"/>
                <a:cs typeface="Mukta"/>
                <a:sym typeface="Mukta"/>
                <a:hlinkClick r:id="rId3">
                  <a:extLst>
                    <a:ext uri="{A12FA001-AC4F-418D-AE19-62706E023703}">
                      <ahyp:hlinkClr val="tx"/>
                    </a:ext>
                  </a:extLst>
                </a:hlinkClick>
              </a:rPr>
              <a:t>https://accessibe.com/</a:t>
            </a:r>
            <a:r>
              <a:rPr lang="en">
                <a:solidFill>
                  <a:schemeClr val="lt1"/>
                </a:solidFill>
              </a:rPr>
              <a:t> </a:t>
            </a:r>
            <a:endParaRPr sz="12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8" name="Shape 518"/>
        <p:cNvGrpSpPr/>
        <p:nvPr/>
      </p:nvGrpSpPr>
      <p:grpSpPr>
        <a:xfrm>
          <a:off x="0" y="0"/>
          <a:ext cx="0" cy="0"/>
          <a:chOff x="0" y="0"/>
          <a:chExt cx="0" cy="0"/>
        </a:xfrm>
      </p:grpSpPr>
      <p:sp>
        <p:nvSpPr>
          <p:cNvPr id="519" name="Google Shape;519;p74"/>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Visual Hierarchy</a:t>
            </a:r>
            <a:endParaRPr/>
          </a:p>
          <a:p>
            <a:pPr indent="-317500" lvl="1" marL="914400" rtl="0" algn="l">
              <a:spcBef>
                <a:spcPts val="0"/>
              </a:spcBef>
              <a:spcAft>
                <a:spcPts val="0"/>
              </a:spcAft>
              <a:buSzPts val="1400"/>
              <a:buChar char="○"/>
            </a:pPr>
            <a:r>
              <a:rPr lang="en"/>
              <a:t>Headers</a:t>
            </a:r>
            <a:endParaRPr/>
          </a:p>
          <a:p>
            <a:pPr indent="-317500" lvl="1" marL="914400" rtl="0" algn="l">
              <a:spcBef>
                <a:spcPts val="0"/>
              </a:spcBef>
              <a:spcAft>
                <a:spcPts val="0"/>
              </a:spcAft>
              <a:buSzPts val="1400"/>
              <a:buChar char="○"/>
            </a:pPr>
            <a:r>
              <a:rPr lang="en"/>
              <a:t>Subheadings</a:t>
            </a:r>
            <a:endParaRPr/>
          </a:p>
          <a:p>
            <a:pPr indent="-317500" lvl="1" marL="914400" rtl="0" algn="l">
              <a:spcBef>
                <a:spcPts val="0"/>
              </a:spcBef>
              <a:spcAft>
                <a:spcPts val="0"/>
              </a:spcAft>
              <a:buSzPts val="1400"/>
              <a:buChar char="○"/>
            </a:pPr>
            <a:r>
              <a:rPr lang="en"/>
              <a:t>Breaks</a:t>
            </a:r>
            <a:endParaRPr/>
          </a:p>
          <a:p>
            <a:pPr indent="-317500" lvl="1" marL="914400" rtl="0" algn="l">
              <a:spcBef>
                <a:spcPts val="0"/>
              </a:spcBef>
              <a:spcAft>
                <a:spcPts val="0"/>
              </a:spcAft>
              <a:buSzPts val="1400"/>
              <a:buChar char="○"/>
            </a:pPr>
            <a:r>
              <a:rPr lang="en"/>
              <a:t>Left Alignment</a:t>
            </a:r>
            <a:endParaRPr/>
          </a:p>
          <a:p>
            <a:pPr indent="-317500" lvl="0" marL="457200" rtl="0" algn="l">
              <a:spcBef>
                <a:spcPts val="0"/>
              </a:spcBef>
              <a:spcAft>
                <a:spcPts val="0"/>
              </a:spcAft>
              <a:buSzPts val="1400"/>
              <a:buChar char="●"/>
            </a:pPr>
            <a:r>
              <a:rPr lang="en"/>
              <a:t>Plain Text</a:t>
            </a:r>
            <a:endParaRPr/>
          </a:p>
          <a:p>
            <a:pPr indent="-317500" lvl="1" marL="914400" rtl="0" algn="l">
              <a:spcBef>
                <a:spcPts val="0"/>
              </a:spcBef>
              <a:spcAft>
                <a:spcPts val="0"/>
              </a:spcAft>
              <a:buSzPts val="1400"/>
              <a:buChar char="○"/>
            </a:pPr>
            <a:r>
              <a:rPr lang="en"/>
              <a:t>Required in Marketing Cloud Account Engagement </a:t>
            </a:r>
            <a:endParaRPr/>
          </a:p>
          <a:p>
            <a:pPr indent="-317500" lvl="0" marL="457200" rtl="0" algn="l">
              <a:spcBef>
                <a:spcPts val="0"/>
              </a:spcBef>
              <a:spcAft>
                <a:spcPts val="0"/>
              </a:spcAft>
              <a:buSzPts val="1400"/>
              <a:buChar char="●"/>
            </a:pPr>
            <a:r>
              <a:rPr lang="en"/>
              <a:t>Accessible Links</a:t>
            </a:r>
            <a:endParaRPr/>
          </a:p>
          <a:p>
            <a:pPr indent="-317500" lvl="1" marL="914400" rtl="0" algn="l">
              <a:spcBef>
                <a:spcPts val="0"/>
              </a:spcBef>
              <a:spcAft>
                <a:spcPts val="0"/>
              </a:spcAft>
              <a:buSzPts val="1400"/>
              <a:buChar char="○"/>
            </a:pPr>
            <a:r>
              <a:rPr lang="en"/>
              <a:t>Spacing or Bullets</a:t>
            </a:r>
            <a:endParaRPr/>
          </a:p>
          <a:p>
            <a:pPr indent="-317500" lvl="0" marL="457200" rtl="0" algn="l">
              <a:spcBef>
                <a:spcPts val="0"/>
              </a:spcBef>
              <a:spcAft>
                <a:spcPts val="0"/>
              </a:spcAft>
              <a:buSzPts val="1400"/>
              <a:buChar char="●"/>
            </a:pPr>
            <a:r>
              <a:rPr lang="en"/>
              <a:t>Emoji Overload</a:t>
            </a:r>
            <a:endParaRPr/>
          </a:p>
          <a:p>
            <a:pPr indent="-317500" lvl="1" marL="914400" rtl="0" algn="l">
              <a:spcBef>
                <a:spcPts val="0"/>
              </a:spcBef>
              <a:spcAft>
                <a:spcPts val="0"/>
              </a:spcAft>
              <a:buSzPts val="1400"/>
              <a:buChar char="○"/>
            </a:pPr>
            <a:r>
              <a:rPr lang="en"/>
              <a:t>Flashing</a:t>
            </a:r>
            <a:endParaRPr/>
          </a:p>
          <a:p>
            <a:pPr indent="-317500" lvl="1" marL="914400" rtl="0" algn="l">
              <a:spcBef>
                <a:spcPts val="0"/>
              </a:spcBef>
              <a:spcAft>
                <a:spcPts val="0"/>
              </a:spcAft>
              <a:buSzPts val="1400"/>
              <a:buChar char="○"/>
            </a:pPr>
            <a:r>
              <a:rPr lang="en"/>
              <a:t>Large Sizes</a:t>
            </a:r>
            <a:endParaRPr/>
          </a:p>
          <a:p>
            <a:pPr indent="-317500" lvl="1" marL="914400" rtl="0" algn="l">
              <a:spcBef>
                <a:spcPts val="0"/>
              </a:spcBef>
              <a:spcAft>
                <a:spcPts val="0"/>
              </a:spcAft>
              <a:buSzPts val="1400"/>
              <a:buChar char="○"/>
            </a:pPr>
            <a:r>
              <a:rPr lang="en"/>
              <a:t>Bright/High Contrast</a:t>
            </a:r>
            <a:endParaRPr/>
          </a:p>
        </p:txBody>
      </p:sp>
      <p:sp>
        <p:nvSpPr>
          <p:cNvPr id="520" name="Google Shape;520;p74"/>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Additional Tips</a:t>
            </a:r>
            <a:endParaRPr/>
          </a:p>
        </p:txBody>
      </p:sp>
      <p:sp>
        <p:nvSpPr>
          <p:cNvPr id="521" name="Google Shape;521;p74"/>
          <p:cNvSpPr/>
          <p:nvPr/>
        </p:nvSpPr>
        <p:spPr>
          <a:xfrm>
            <a:off x="5886450" y="1152475"/>
            <a:ext cx="2632500" cy="2207400"/>
          </a:xfrm>
          <a:prstGeom prst="flowChartMagneticTape">
            <a:avLst/>
          </a:prstGeom>
          <a:solidFill>
            <a:srgbClr val="7A2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4"/>
          <p:cNvSpPr txBox="1"/>
          <p:nvPr/>
        </p:nvSpPr>
        <p:spPr>
          <a:xfrm>
            <a:off x="6195300" y="1883725"/>
            <a:ext cx="2014800" cy="744900"/>
          </a:xfrm>
          <a:prstGeom prst="rect">
            <a:avLst/>
          </a:prstGeom>
          <a:noFill/>
          <a:ln>
            <a:noFill/>
          </a:ln>
        </p:spPr>
        <p:txBody>
          <a:bodyPr anchorCtr="0" anchor="t" bIns="91425" lIns="91425" spcFirstLastPara="1" rIns="91425" wrap="square" tIns="91425">
            <a:spAutoFit/>
          </a:bodyPr>
          <a:lstStyle/>
          <a:p>
            <a:pPr indent="0" lvl="0" marL="0" rtl="0" algn="ctr">
              <a:lnSpc>
                <a:spcPct val="160000"/>
              </a:lnSpc>
              <a:spcBef>
                <a:spcPts val="0"/>
              </a:spcBef>
              <a:spcAft>
                <a:spcPts val="1800"/>
              </a:spcAft>
              <a:buNone/>
            </a:pPr>
            <a:r>
              <a:rPr b="1" lang="en">
                <a:solidFill>
                  <a:schemeClr val="lt1"/>
                </a:solidFill>
              </a:rPr>
              <a:t>Tool Tip: </a:t>
            </a:r>
            <a:r>
              <a:rPr lang="en" sz="1200" u="sng">
                <a:solidFill>
                  <a:schemeClr val="lt1"/>
                </a:solidFill>
                <a:latin typeface="Mukta"/>
                <a:ea typeface="Mukta"/>
                <a:cs typeface="Mukta"/>
                <a:sym typeface="Mukta"/>
                <a:hlinkClick r:id="rId3">
                  <a:extLst>
                    <a:ext uri="{A12FA001-AC4F-418D-AE19-62706E023703}">
                      <ahyp:hlinkClr val="tx"/>
                    </a:ext>
                  </a:extLst>
                </a:hlinkClick>
              </a:rPr>
              <a:t>https://accessibe.com/</a:t>
            </a:r>
            <a:r>
              <a:rPr lang="en">
                <a:solidFill>
                  <a:schemeClr val="lt1"/>
                </a:solidFill>
              </a:rPr>
              <a:t> </a:t>
            </a:r>
            <a:endParaRPr sz="12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5"/>
          <p:cNvSpPr txBox="1"/>
          <p:nvPr>
            <p:ph type="title"/>
          </p:nvPr>
        </p:nvSpPr>
        <p:spPr>
          <a:xfrm>
            <a:off x="584575" y="694125"/>
            <a:ext cx="6155400" cy="855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Resources</a:t>
            </a:r>
            <a:endParaRPr/>
          </a:p>
        </p:txBody>
      </p:sp>
      <p:sp>
        <p:nvSpPr>
          <p:cNvPr id="528" name="Google Shape;528;p75"/>
          <p:cNvSpPr txBox="1"/>
          <p:nvPr>
            <p:ph idx="1" type="subTitle"/>
          </p:nvPr>
        </p:nvSpPr>
        <p:spPr>
          <a:xfrm>
            <a:off x="585225" y="1596975"/>
            <a:ext cx="6153900" cy="2636100"/>
          </a:xfrm>
          <a:prstGeom prst="rect">
            <a:avLst/>
          </a:prstGeom>
        </p:spPr>
        <p:txBody>
          <a:bodyPr anchorCtr="0" anchor="t" bIns="0" lIns="91425" spcFirstLastPara="1" rIns="91425" wrap="square" tIns="91425">
            <a:noAutofit/>
          </a:bodyPr>
          <a:lstStyle/>
          <a:p>
            <a:pPr indent="-304800" lvl="0" marL="457200" marR="0" rtl="0" algn="l">
              <a:lnSpc>
                <a:spcPct val="103000"/>
              </a:lnSpc>
              <a:spcBef>
                <a:spcPts val="400"/>
              </a:spcBef>
              <a:spcAft>
                <a:spcPts val="0"/>
              </a:spcAft>
              <a:buSzPts val="1200"/>
              <a:buChar char="●"/>
            </a:pPr>
            <a:r>
              <a:rPr lang="en" sz="1200" u="sng">
                <a:solidFill>
                  <a:schemeClr val="hlink"/>
                </a:solidFill>
                <a:hlinkClick r:id="rId3"/>
              </a:rPr>
              <a:t>https://www.w3.org/TR/WCAG20-TECHS/ARIA14.html</a:t>
            </a:r>
            <a:endParaRPr sz="1200" u="sng">
              <a:solidFill>
                <a:schemeClr val="hlink"/>
              </a:solidFill>
            </a:endParaRPr>
          </a:p>
          <a:p>
            <a:pPr indent="-304800" lvl="0" marL="457200" marR="0" rtl="0" algn="l">
              <a:lnSpc>
                <a:spcPct val="103000"/>
              </a:lnSpc>
              <a:spcBef>
                <a:spcPts val="400"/>
              </a:spcBef>
              <a:spcAft>
                <a:spcPts val="0"/>
              </a:spcAft>
              <a:buSzPts val="1200"/>
              <a:buChar char="●"/>
            </a:pPr>
            <a:r>
              <a:rPr lang="en" sz="1200" u="sng">
                <a:solidFill>
                  <a:schemeClr val="hlink"/>
                </a:solidFill>
                <a:hlinkClick r:id="rId4"/>
              </a:rPr>
              <a:t>https://www.emailonacid.com/blog/article/email-development/how-to-code-accessible-emails/</a:t>
            </a:r>
            <a:endParaRPr sz="1200" u="sng">
              <a:solidFill>
                <a:schemeClr val="hlink"/>
              </a:solidFill>
            </a:endParaRPr>
          </a:p>
          <a:p>
            <a:pPr indent="-304800" lvl="0" marL="457200" marR="0" rtl="0" algn="l">
              <a:lnSpc>
                <a:spcPct val="103000"/>
              </a:lnSpc>
              <a:spcBef>
                <a:spcPts val="400"/>
              </a:spcBef>
              <a:spcAft>
                <a:spcPts val="0"/>
              </a:spcAft>
              <a:buSzPts val="1200"/>
              <a:buChar char="●"/>
            </a:pPr>
            <a:r>
              <a:rPr lang="en" sz="1200" u="sng">
                <a:solidFill>
                  <a:schemeClr val="hlink"/>
                </a:solidFill>
                <a:hlinkClick r:id="rId5"/>
              </a:rPr>
              <a:t>https://www.w3.org/TR/wai-aria-1.1/</a:t>
            </a:r>
            <a:endParaRPr sz="1200" u="sng">
              <a:solidFill>
                <a:schemeClr val="hlink"/>
              </a:solidFill>
            </a:endParaRPr>
          </a:p>
          <a:p>
            <a:pPr indent="-304800" lvl="0" marL="457200" marR="0" rtl="0" algn="l">
              <a:lnSpc>
                <a:spcPct val="103000"/>
              </a:lnSpc>
              <a:spcBef>
                <a:spcPts val="400"/>
              </a:spcBef>
              <a:spcAft>
                <a:spcPts val="0"/>
              </a:spcAft>
              <a:buSzPts val="1200"/>
              <a:buChar char="●"/>
            </a:pPr>
            <a:r>
              <a:rPr lang="en" sz="1200" u="sng">
                <a:solidFill>
                  <a:schemeClr val="hlink"/>
                </a:solidFill>
                <a:hlinkClick r:id="rId6"/>
              </a:rPr>
              <a:t>https://www.powermapper.com/</a:t>
            </a:r>
            <a:endParaRPr sz="1200" u="sng">
              <a:solidFill>
                <a:schemeClr val="hlink"/>
              </a:solidFill>
            </a:endParaRPr>
          </a:p>
          <a:p>
            <a:pPr indent="-304800" lvl="0" marL="457200" marR="0" rtl="0" algn="l">
              <a:lnSpc>
                <a:spcPct val="103000"/>
              </a:lnSpc>
              <a:spcBef>
                <a:spcPts val="400"/>
              </a:spcBef>
              <a:spcAft>
                <a:spcPts val="0"/>
              </a:spcAft>
              <a:buSzPts val="1200"/>
              <a:buChar char="●"/>
            </a:pPr>
            <a:r>
              <a:rPr lang="en" sz="1200" u="sng">
                <a:solidFill>
                  <a:schemeClr val="hlink"/>
                </a:solidFill>
                <a:hlinkClick r:id="rId7"/>
              </a:rPr>
              <a:t>https://www.litmus.com/blog/ultimate-guide-accessible-emails</a:t>
            </a:r>
            <a:endParaRPr sz="1200" u="sng">
              <a:solidFill>
                <a:schemeClr val="hlink"/>
              </a:solidFill>
            </a:endParaRPr>
          </a:p>
          <a:p>
            <a:pPr indent="-304800" lvl="0" marL="457200" rtl="0" algn="l">
              <a:spcBef>
                <a:spcPts val="400"/>
              </a:spcBef>
              <a:spcAft>
                <a:spcPts val="0"/>
              </a:spcAft>
              <a:buSzPts val="1200"/>
              <a:buChar char="●"/>
            </a:pPr>
            <a:r>
              <a:rPr lang="en" sz="1200" u="sng">
                <a:solidFill>
                  <a:schemeClr val="hlink"/>
                </a:solidFill>
                <a:hlinkClick r:id="rId8"/>
              </a:rPr>
              <a:t>https://www.accessibe.com</a:t>
            </a:r>
            <a:endParaRPr sz="1200" u="sng">
              <a:solidFill>
                <a:schemeClr val="hlink"/>
              </a:solidFill>
            </a:endParaRPr>
          </a:p>
          <a:p>
            <a:pPr indent="-304800" lvl="0" marL="457200" rtl="0" algn="l">
              <a:spcBef>
                <a:spcPts val="400"/>
              </a:spcBef>
              <a:spcAft>
                <a:spcPts val="0"/>
              </a:spcAft>
              <a:buSzPts val="1200"/>
              <a:buChar char="●"/>
            </a:pPr>
            <a:r>
              <a:rPr lang="en" sz="1200" u="sng">
                <a:solidFill>
                  <a:schemeClr val="hlink"/>
                </a:solidFill>
                <a:hlinkClick r:id="rId9"/>
              </a:rPr>
              <a:t>https://digitalaccess.ucsf.edu</a:t>
            </a:r>
            <a:endParaRPr/>
          </a:p>
          <a:p>
            <a:pPr indent="-304800" lvl="0" marL="457200" marR="0" rtl="0" algn="l">
              <a:lnSpc>
                <a:spcPct val="103000"/>
              </a:lnSpc>
              <a:spcBef>
                <a:spcPts val="400"/>
              </a:spcBef>
              <a:spcAft>
                <a:spcPts val="0"/>
              </a:spcAft>
              <a:buSzPts val="1200"/>
              <a:buChar char="●"/>
            </a:pPr>
            <a:r>
              <a:rPr lang="en" sz="1200" u="sng">
                <a:solidFill>
                  <a:schemeClr val="hlink"/>
                </a:solidFill>
                <a:hlinkClick r:id="rId10"/>
              </a:rPr>
              <a:t>https://www.litmus.com/blog/why-is-email-rendering-so-complex/</a:t>
            </a:r>
            <a:endParaRPr sz="1200" u="sng">
              <a:solidFill>
                <a:schemeClr val="hlink"/>
              </a:solidFill>
            </a:endParaRPr>
          </a:p>
          <a:p>
            <a:pPr indent="-304800" lvl="0" marL="457200" marR="0" rtl="0" algn="l">
              <a:lnSpc>
                <a:spcPct val="103000"/>
              </a:lnSpc>
              <a:spcBef>
                <a:spcPts val="400"/>
              </a:spcBef>
              <a:spcAft>
                <a:spcPts val="0"/>
              </a:spcAft>
              <a:buSzPts val="1200"/>
              <a:buChar char="●"/>
            </a:pPr>
            <a:r>
              <a:rPr lang="en" sz="1200" u="sng">
                <a:solidFill>
                  <a:schemeClr val="hlink"/>
                </a:solidFill>
                <a:hlinkClick r:id="rId11"/>
              </a:rPr>
              <a:t>https://www.litmus.com/blog/the-ultimate-guide-to-dark-mode-for-email-marketers/</a:t>
            </a:r>
            <a:endParaRPr/>
          </a:p>
          <a:p>
            <a:pPr indent="0" lvl="0" marL="0" rtl="0" algn="l">
              <a:spcBef>
                <a:spcPts val="400"/>
              </a:spcBef>
              <a:spcAft>
                <a:spcPts val="0"/>
              </a:spcAft>
              <a:buNone/>
            </a:pPr>
            <a:r>
              <a:t/>
            </a:r>
            <a:endParaRPr/>
          </a:p>
          <a:p>
            <a:pPr indent="0" lvl="0" marL="457200" rtl="0" algn="l">
              <a:spcBef>
                <a:spcPts val="400"/>
              </a:spcBef>
              <a:spcAft>
                <a:spcPts val="0"/>
              </a:spcAft>
              <a:buNone/>
            </a:pPr>
            <a:r>
              <a:t/>
            </a:r>
            <a:endParaRPr/>
          </a:p>
          <a:p>
            <a:pPr indent="0" lvl="0" marL="0" rtl="0" algn="l">
              <a:lnSpc>
                <a:spcPct val="115000"/>
              </a:lnSpc>
              <a:spcBef>
                <a:spcPts val="4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0"/>
          <p:cNvSpPr txBox="1"/>
          <p:nvPr/>
        </p:nvSpPr>
        <p:spPr>
          <a:xfrm>
            <a:off x="304800" y="422300"/>
            <a:ext cx="73911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sz="3000">
                <a:solidFill>
                  <a:srgbClr val="12191B"/>
                </a:solidFill>
                <a:latin typeface="Overpass"/>
                <a:ea typeface="Overpass"/>
                <a:cs typeface="Overpass"/>
                <a:sym typeface="Overpass"/>
              </a:rPr>
              <a:t>Special Thanks To Our Sponsors    </a:t>
            </a:r>
            <a:endParaRPr sz="3000">
              <a:solidFill>
                <a:srgbClr val="12191B"/>
              </a:solidFill>
              <a:latin typeface="Overpass"/>
              <a:ea typeface="Overpass"/>
              <a:cs typeface="Overpass"/>
              <a:sym typeface="Overpass"/>
            </a:endParaRPr>
          </a:p>
        </p:txBody>
      </p:sp>
      <p:sp>
        <p:nvSpPr>
          <p:cNvPr id="275" name="Google Shape;275;p40"/>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40"/>
          <p:cNvPicPr preferRelativeResize="0"/>
          <p:nvPr/>
        </p:nvPicPr>
        <p:blipFill>
          <a:blip r:embed="rId3">
            <a:alphaModFix/>
          </a:blip>
          <a:stretch>
            <a:fillRect/>
          </a:stretch>
        </p:blipFill>
        <p:spPr>
          <a:xfrm>
            <a:off x="7398925" y="233437"/>
            <a:ext cx="1571751" cy="846325"/>
          </a:xfrm>
          <a:prstGeom prst="rect">
            <a:avLst/>
          </a:prstGeom>
          <a:noFill/>
          <a:ln>
            <a:noFill/>
          </a:ln>
        </p:spPr>
      </p:pic>
      <p:pic>
        <p:nvPicPr>
          <p:cNvPr id="277" name="Google Shape;277;p40"/>
          <p:cNvPicPr preferRelativeResize="0"/>
          <p:nvPr/>
        </p:nvPicPr>
        <p:blipFill>
          <a:blip r:embed="rId4">
            <a:alphaModFix/>
          </a:blip>
          <a:stretch>
            <a:fillRect/>
          </a:stretch>
        </p:blipFill>
        <p:spPr>
          <a:xfrm>
            <a:off x="2925227" y="1621435"/>
            <a:ext cx="1483727" cy="499557"/>
          </a:xfrm>
          <a:prstGeom prst="rect">
            <a:avLst/>
          </a:prstGeom>
          <a:noFill/>
          <a:ln>
            <a:noFill/>
          </a:ln>
        </p:spPr>
      </p:pic>
      <p:pic>
        <p:nvPicPr>
          <p:cNvPr id="278" name="Google Shape;278;p40"/>
          <p:cNvPicPr preferRelativeResize="0"/>
          <p:nvPr/>
        </p:nvPicPr>
        <p:blipFill>
          <a:blip r:embed="rId5">
            <a:alphaModFix/>
          </a:blip>
          <a:stretch>
            <a:fillRect/>
          </a:stretch>
        </p:blipFill>
        <p:spPr>
          <a:xfrm>
            <a:off x="7557380" y="3636992"/>
            <a:ext cx="1344961" cy="376688"/>
          </a:xfrm>
          <a:prstGeom prst="rect">
            <a:avLst/>
          </a:prstGeom>
          <a:noFill/>
          <a:ln>
            <a:noFill/>
          </a:ln>
        </p:spPr>
      </p:pic>
      <p:pic>
        <p:nvPicPr>
          <p:cNvPr id="279" name="Google Shape;279;p40"/>
          <p:cNvPicPr preferRelativeResize="0"/>
          <p:nvPr/>
        </p:nvPicPr>
        <p:blipFill>
          <a:blip r:embed="rId6">
            <a:alphaModFix/>
          </a:blip>
          <a:stretch>
            <a:fillRect/>
          </a:stretch>
        </p:blipFill>
        <p:spPr>
          <a:xfrm>
            <a:off x="2803498" y="4544225"/>
            <a:ext cx="1342860" cy="340650"/>
          </a:xfrm>
          <a:prstGeom prst="rect">
            <a:avLst/>
          </a:prstGeom>
          <a:noFill/>
          <a:ln>
            <a:noFill/>
          </a:ln>
        </p:spPr>
      </p:pic>
      <p:pic>
        <p:nvPicPr>
          <p:cNvPr id="280" name="Google Shape;280;p40"/>
          <p:cNvPicPr preferRelativeResize="0"/>
          <p:nvPr/>
        </p:nvPicPr>
        <p:blipFill>
          <a:blip r:embed="rId7">
            <a:alphaModFix/>
          </a:blip>
          <a:stretch>
            <a:fillRect/>
          </a:stretch>
        </p:blipFill>
        <p:spPr>
          <a:xfrm>
            <a:off x="4763020" y="1471217"/>
            <a:ext cx="1138804" cy="800001"/>
          </a:xfrm>
          <a:prstGeom prst="rect">
            <a:avLst/>
          </a:prstGeom>
          <a:noFill/>
          <a:ln>
            <a:noFill/>
          </a:ln>
        </p:spPr>
      </p:pic>
      <p:pic>
        <p:nvPicPr>
          <p:cNvPr id="281" name="Google Shape;281;p40"/>
          <p:cNvPicPr preferRelativeResize="0"/>
          <p:nvPr/>
        </p:nvPicPr>
        <p:blipFill>
          <a:blip r:embed="rId8">
            <a:alphaModFix/>
          </a:blip>
          <a:stretch>
            <a:fillRect/>
          </a:stretch>
        </p:blipFill>
        <p:spPr>
          <a:xfrm>
            <a:off x="1655573" y="2668608"/>
            <a:ext cx="1926936" cy="305510"/>
          </a:xfrm>
          <a:prstGeom prst="rect">
            <a:avLst/>
          </a:prstGeom>
          <a:noFill/>
          <a:ln>
            <a:noFill/>
          </a:ln>
        </p:spPr>
      </p:pic>
      <p:pic>
        <p:nvPicPr>
          <p:cNvPr id="282" name="Google Shape;282;p40"/>
          <p:cNvPicPr preferRelativeResize="0"/>
          <p:nvPr/>
        </p:nvPicPr>
        <p:blipFill>
          <a:blip r:embed="rId9">
            <a:alphaModFix/>
          </a:blip>
          <a:stretch>
            <a:fillRect/>
          </a:stretch>
        </p:blipFill>
        <p:spPr>
          <a:xfrm>
            <a:off x="3890500" y="2668159"/>
            <a:ext cx="1589063" cy="305510"/>
          </a:xfrm>
          <a:prstGeom prst="rect">
            <a:avLst/>
          </a:prstGeom>
          <a:noFill/>
          <a:ln>
            <a:noFill/>
          </a:ln>
        </p:spPr>
      </p:pic>
      <p:cxnSp>
        <p:nvCxnSpPr>
          <p:cNvPr id="283" name="Google Shape;283;p40"/>
          <p:cNvCxnSpPr/>
          <p:nvPr/>
        </p:nvCxnSpPr>
        <p:spPr>
          <a:xfrm flipH="1" rot="10800000">
            <a:off x="2122498" y="2414024"/>
            <a:ext cx="5081700" cy="35400"/>
          </a:xfrm>
          <a:prstGeom prst="straightConnector1">
            <a:avLst/>
          </a:prstGeom>
          <a:noFill/>
          <a:ln cap="flat" cmpd="sng" w="9525">
            <a:solidFill>
              <a:schemeClr val="lt2"/>
            </a:solidFill>
            <a:prstDash val="solid"/>
            <a:round/>
            <a:headEnd len="med" w="med" type="none"/>
            <a:tailEnd len="med" w="med" type="none"/>
          </a:ln>
        </p:spPr>
      </p:cxnSp>
      <p:cxnSp>
        <p:nvCxnSpPr>
          <p:cNvPr id="284" name="Google Shape;284;p40"/>
          <p:cNvCxnSpPr/>
          <p:nvPr/>
        </p:nvCxnSpPr>
        <p:spPr>
          <a:xfrm flipH="1" rot="10800000">
            <a:off x="2122498" y="3278375"/>
            <a:ext cx="5081700" cy="35400"/>
          </a:xfrm>
          <a:prstGeom prst="straightConnector1">
            <a:avLst/>
          </a:prstGeom>
          <a:noFill/>
          <a:ln cap="flat" cmpd="sng" w="9525">
            <a:solidFill>
              <a:schemeClr val="lt2"/>
            </a:solidFill>
            <a:prstDash val="solid"/>
            <a:round/>
            <a:headEnd len="med" w="med" type="none"/>
            <a:tailEnd len="med" w="med" type="none"/>
          </a:ln>
        </p:spPr>
      </p:cxnSp>
      <p:cxnSp>
        <p:nvCxnSpPr>
          <p:cNvPr id="285" name="Google Shape;285;p40"/>
          <p:cNvCxnSpPr/>
          <p:nvPr/>
        </p:nvCxnSpPr>
        <p:spPr>
          <a:xfrm flipH="1" rot="10800000">
            <a:off x="2122498" y="4286783"/>
            <a:ext cx="5081700" cy="35400"/>
          </a:xfrm>
          <a:prstGeom prst="straightConnector1">
            <a:avLst/>
          </a:prstGeom>
          <a:noFill/>
          <a:ln cap="flat" cmpd="sng" w="9525">
            <a:solidFill>
              <a:schemeClr val="lt2"/>
            </a:solidFill>
            <a:prstDash val="solid"/>
            <a:round/>
            <a:headEnd len="med" w="med" type="none"/>
            <a:tailEnd len="med" w="med" type="none"/>
          </a:ln>
        </p:spPr>
      </p:cxnSp>
      <p:pic>
        <p:nvPicPr>
          <p:cNvPr id="286" name="Google Shape;286;p40"/>
          <p:cNvPicPr preferRelativeResize="0"/>
          <p:nvPr/>
        </p:nvPicPr>
        <p:blipFill>
          <a:blip r:embed="rId10">
            <a:alphaModFix/>
          </a:blip>
          <a:stretch>
            <a:fillRect/>
          </a:stretch>
        </p:blipFill>
        <p:spPr>
          <a:xfrm>
            <a:off x="4630948" y="4537869"/>
            <a:ext cx="1003136" cy="376688"/>
          </a:xfrm>
          <a:prstGeom prst="rect">
            <a:avLst/>
          </a:prstGeom>
          <a:noFill/>
          <a:ln>
            <a:noFill/>
          </a:ln>
        </p:spPr>
      </p:pic>
      <p:sp>
        <p:nvSpPr>
          <p:cNvPr id="287" name="Google Shape;287;p40"/>
          <p:cNvSpPr txBox="1"/>
          <p:nvPr/>
        </p:nvSpPr>
        <p:spPr>
          <a:xfrm>
            <a:off x="2046298" y="1039350"/>
            <a:ext cx="508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Title</a:t>
            </a:r>
            <a:endParaRPr/>
          </a:p>
        </p:txBody>
      </p:sp>
      <p:sp>
        <p:nvSpPr>
          <p:cNvPr id="288" name="Google Shape;288;p40"/>
          <p:cNvSpPr txBox="1"/>
          <p:nvPr/>
        </p:nvSpPr>
        <p:spPr>
          <a:xfrm>
            <a:off x="2136598" y="2231629"/>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Platinum</a:t>
            </a:r>
            <a:endParaRPr/>
          </a:p>
        </p:txBody>
      </p:sp>
      <p:sp>
        <p:nvSpPr>
          <p:cNvPr id="289" name="Google Shape;289;p40"/>
          <p:cNvSpPr txBox="1"/>
          <p:nvPr/>
        </p:nvSpPr>
        <p:spPr>
          <a:xfrm>
            <a:off x="2122498" y="3072850"/>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Gold</a:t>
            </a:r>
            <a:endParaRPr/>
          </a:p>
        </p:txBody>
      </p:sp>
      <p:sp>
        <p:nvSpPr>
          <p:cNvPr id="290" name="Google Shape;290;p40"/>
          <p:cNvSpPr txBox="1"/>
          <p:nvPr/>
        </p:nvSpPr>
        <p:spPr>
          <a:xfrm>
            <a:off x="2122498" y="4081259"/>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Silver</a:t>
            </a:r>
            <a:endParaRPr/>
          </a:p>
        </p:txBody>
      </p:sp>
      <p:pic>
        <p:nvPicPr>
          <p:cNvPr id="291" name="Google Shape;291;p40"/>
          <p:cNvPicPr preferRelativeResize="0"/>
          <p:nvPr/>
        </p:nvPicPr>
        <p:blipFill>
          <a:blip r:embed="rId11">
            <a:alphaModFix/>
          </a:blip>
          <a:stretch>
            <a:fillRect/>
          </a:stretch>
        </p:blipFill>
        <p:spPr>
          <a:xfrm>
            <a:off x="5842086" y="2599884"/>
            <a:ext cx="1686493" cy="442951"/>
          </a:xfrm>
          <a:prstGeom prst="rect">
            <a:avLst/>
          </a:prstGeom>
          <a:noFill/>
          <a:ln>
            <a:noFill/>
          </a:ln>
        </p:spPr>
      </p:pic>
      <p:pic>
        <p:nvPicPr>
          <p:cNvPr id="292" name="Google Shape;292;p40"/>
          <p:cNvPicPr preferRelativeResize="0"/>
          <p:nvPr/>
        </p:nvPicPr>
        <p:blipFill>
          <a:blip r:embed="rId12">
            <a:alphaModFix/>
          </a:blip>
          <a:stretch>
            <a:fillRect/>
          </a:stretch>
        </p:blipFill>
        <p:spPr>
          <a:xfrm>
            <a:off x="2863220" y="3578779"/>
            <a:ext cx="2100627" cy="442951"/>
          </a:xfrm>
          <a:prstGeom prst="rect">
            <a:avLst/>
          </a:prstGeom>
          <a:noFill/>
          <a:ln>
            <a:noFill/>
          </a:ln>
        </p:spPr>
      </p:pic>
      <p:pic>
        <p:nvPicPr>
          <p:cNvPr id="293" name="Google Shape;293;p40"/>
          <p:cNvPicPr preferRelativeResize="0"/>
          <p:nvPr/>
        </p:nvPicPr>
        <p:blipFill>
          <a:blip r:embed="rId13">
            <a:alphaModFix/>
          </a:blip>
          <a:stretch>
            <a:fillRect/>
          </a:stretch>
        </p:blipFill>
        <p:spPr>
          <a:xfrm>
            <a:off x="224719" y="3617760"/>
            <a:ext cx="2275955" cy="364966"/>
          </a:xfrm>
          <a:prstGeom prst="rect">
            <a:avLst/>
          </a:prstGeom>
          <a:noFill/>
          <a:ln>
            <a:noFill/>
          </a:ln>
        </p:spPr>
      </p:pic>
      <p:pic>
        <p:nvPicPr>
          <p:cNvPr id="294" name="Google Shape;294;p40"/>
          <p:cNvPicPr preferRelativeResize="0"/>
          <p:nvPr/>
        </p:nvPicPr>
        <p:blipFill>
          <a:blip r:embed="rId14">
            <a:alphaModFix/>
          </a:blip>
          <a:stretch>
            <a:fillRect/>
          </a:stretch>
        </p:blipFill>
        <p:spPr>
          <a:xfrm>
            <a:off x="632400" y="4519090"/>
            <a:ext cx="1686502" cy="291083"/>
          </a:xfrm>
          <a:prstGeom prst="rect">
            <a:avLst/>
          </a:prstGeom>
          <a:noFill/>
          <a:ln>
            <a:noFill/>
          </a:ln>
        </p:spPr>
      </p:pic>
      <p:pic>
        <p:nvPicPr>
          <p:cNvPr id="295" name="Google Shape;295;p40"/>
          <p:cNvPicPr preferRelativeResize="0"/>
          <p:nvPr/>
        </p:nvPicPr>
        <p:blipFill>
          <a:blip r:embed="rId15">
            <a:alphaModFix/>
          </a:blip>
          <a:stretch>
            <a:fillRect/>
          </a:stretch>
        </p:blipFill>
        <p:spPr>
          <a:xfrm>
            <a:off x="6118675" y="4464776"/>
            <a:ext cx="874252" cy="499549"/>
          </a:xfrm>
          <a:prstGeom prst="rect">
            <a:avLst/>
          </a:prstGeom>
          <a:noFill/>
          <a:ln>
            <a:noFill/>
          </a:ln>
        </p:spPr>
      </p:pic>
      <p:pic>
        <p:nvPicPr>
          <p:cNvPr id="296" name="Google Shape;296;p40"/>
          <p:cNvPicPr preferRelativeResize="0"/>
          <p:nvPr/>
        </p:nvPicPr>
        <p:blipFill>
          <a:blip r:embed="rId16">
            <a:alphaModFix/>
          </a:blip>
          <a:stretch>
            <a:fillRect/>
          </a:stretch>
        </p:blipFill>
        <p:spPr>
          <a:xfrm>
            <a:off x="7417957" y="4557673"/>
            <a:ext cx="1144392" cy="305510"/>
          </a:xfrm>
          <a:prstGeom prst="rect">
            <a:avLst/>
          </a:prstGeom>
          <a:noFill/>
          <a:ln>
            <a:noFill/>
          </a:ln>
        </p:spPr>
      </p:pic>
      <p:pic>
        <p:nvPicPr>
          <p:cNvPr id="297" name="Google Shape;297;p40"/>
          <p:cNvPicPr preferRelativeResize="0"/>
          <p:nvPr/>
        </p:nvPicPr>
        <p:blipFill>
          <a:blip r:embed="rId17">
            <a:alphaModFix/>
          </a:blip>
          <a:stretch>
            <a:fillRect/>
          </a:stretch>
        </p:blipFill>
        <p:spPr>
          <a:xfrm>
            <a:off x="5326400" y="3679803"/>
            <a:ext cx="1868422" cy="2910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6"/>
          <p:cNvSpPr txBox="1"/>
          <p:nvPr/>
        </p:nvSpPr>
        <p:spPr>
          <a:xfrm>
            <a:off x="342375" y="3470925"/>
            <a:ext cx="4635900" cy="1192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
                <a:solidFill>
                  <a:srgbClr val="12191B"/>
                </a:solidFill>
                <a:latin typeface="Overpass"/>
                <a:ea typeface="Overpass"/>
                <a:cs typeface="Overpass"/>
                <a:sym typeface="Overpass"/>
              </a:rPr>
              <a:t>Cara Weese</a:t>
            </a:r>
            <a:endParaRPr b="1">
              <a:solidFill>
                <a:srgbClr val="12191B"/>
              </a:solidFill>
              <a:latin typeface="Overpass"/>
              <a:ea typeface="Overpass"/>
              <a:cs typeface="Overpass"/>
              <a:sym typeface="Overpass"/>
            </a:endParaRPr>
          </a:p>
          <a:p>
            <a:pPr indent="0" lvl="0" marL="0" rtl="0" algn="l">
              <a:lnSpc>
                <a:spcPct val="90000"/>
              </a:lnSpc>
              <a:spcBef>
                <a:spcPts val="0"/>
              </a:spcBef>
              <a:spcAft>
                <a:spcPts val="0"/>
              </a:spcAft>
              <a:buClr>
                <a:schemeClr val="dk1"/>
              </a:buClr>
              <a:buSzPts val="1100"/>
              <a:buFont typeface="Arial"/>
              <a:buNone/>
            </a:pPr>
            <a:r>
              <a:rPr lang="en">
                <a:solidFill>
                  <a:srgbClr val="4A0A77"/>
                </a:solidFill>
                <a:latin typeface="Overpass"/>
                <a:ea typeface="Overpass"/>
                <a:cs typeface="Overpass"/>
                <a:sym typeface="Overpass"/>
              </a:rPr>
              <a:t>cara@sercante.com</a:t>
            </a:r>
            <a:endParaRPr>
              <a:solidFill>
                <a:srgbClr val="4A0A77"/>
              </a:solidFill>
              <a:latin typeface="Overpass"/>
              <a:ea typeface="Overpass"/>
              <a:cs typeface="Overpass"/>
              <a:sym typeface="Overpass"/>
            </a:endParaRPr>
          </a:p>
          <a:p>
            <a:pPr indent="0" lvl="0" marL="0" rtl="0" algn="l">
              <a:lnSpc>
                <a:spcPct val="90000"/>
              </a:lnSpc>
              <a:spcBef>
                <a:spcPts val="0"/>
              </a:spcBef>
              <a:spcAft>
                <a:spcPts val="0"/>
              </a:spcAft>
              <a:buClr>
                <a:schemeClr val="dk1"/>
              </a:buClr>
              <a:buSzPts val="1100"/>
              <a:buFont typeface="Arial"/>
              <a:buNone/>
            </a:pPr>
            <a:r>
              <a:t/>
            </a:r>
            <a:endParaRPr>
              <a:solidFill>
                <a:srgbClr val="12191B"/>
              </a:solidFill>
              <a:latin typeface="Overpass"/>
              <a:ea typeface="Overpass"/>
              <a:cs typeface="Overpass"/>
              <a:sym typeface="Overpass"/>
            </a:endParaRPr>
          </a:p>
          <a:p>
            <a:pPr indent="0" lvl="0" marL="0" rtl="0" algn="l">
              <a:lnSpc>
                <a:spcPct val="90000"/>
              </a:lnSpc>
              <a:spcBef>
                <a:spcPts val="0"/>
              </a:spcBef>
              <a:spcAft>
                <a:spcPts val="0"/>
              </a:spcAft>
              <a:buClr>
                <a:schemeClr val="dk1"/>
              </a:buClr>
              <a:buSzPts val="1100"/>
              <a:buFont typeface="Arial"/>
              <a:buNone/>
            </a:pPr>
            <a:r>
              <a:t/>
            </a:r>
            <a:endParaRPr>
              <a:solidFill>
                <a:srgbClr val="12191B"/>
              </a:solidFill>
              <a:latin typeface="Overpass"/>
              <a:ea typeface="Overpass"/>
              <a:cs typeface="Overpass"/>
              <a:sym typeface="Overpass"/>
            </a:endParaRPr>
          </a:p>
          <a:p>
            <a:pPr indent="0" lvl="0" marL="0" rtl="0" algn="l">
              <a:lnSpc>
                <a:spcPct val="90000"/>
              </a:lnSpc>
              <a:spcBef>
                <a:spcPts val="0"/>
              </a:spcBef>
              <a:spcAft>
                <a:spcPts val="0"/>
              </a:spcAft>
              <a:buClr>
                <a:schemeClr val="dk1"/>
              </a:buClr>
              <a:buSzPts val="1100"/>
              <a:buFont typeface="Arial"/>
              <a:buNone/>
            </a:pPr>
            <a:r>
              <a:t/>
            </a:r>
            <a:endParaRPr>
              <a:solidFill>
                <a:srgbClr val="4A0A77"/>
              </a:solidFill>
              <a:latin typeface="Overpass"/>
              <a:ea typeface="Overpass"/>
              <a:cs typeface="Overpass"/>
              <a:sym typeface="Overpass"/>
            </a:endParaRPr>
          </a:p>
          <a:p>
            <a:pPr indent="0" lvl="0" marL="0" rtl="0" algn="l">
              <a:lnSpc>
                <a:spcPct val="90000"/>
              </a:lnSpc>
              <a:spcBef>
                <a:spcPts val="0"/>
              </a:spcBef>
              <a:spcAft>
                <a:spcPts val="0"/>
              </a:spcAft>
              <a:buClr>
                <a:schemeClr val="dk1"/>
              </a:buClr>
              <a:buSzPts val="1100"/>
              <a:buFont typeface="Arial"/>
              <a:buNone/>
            </a:pPr>
            <a:r>
              <a:t/>
            </a:r>
            <a:endParaRPr>
              <a:solidFill>
                <a:srgbClr val="12191B"/>
              </a:solidFill>
              <a:latin typeface="Overpass"/>
              <a:ea typeface="Overpass"/>
              <a:cs typeface="Overpass"/>
              <a:sym typeface="Overpass"/>
            </a:endParaRPr>
          </a:p>
          <a:p>
            <a:pPr indent="0" lvl="0" marL="0" rtl="0" algn="l">
              <a:lnSpc>
                <a:spcPct val="90000"/>
              </a:lnSpc>
              <a:spcBef>
                <a:spcPts val="0"/>
              </a:spcBef>
              <a:spcAft>
                <a:spcPts val="0"/>
              </a:spcAft>
              <a:buNone/>
            </a:pPr>
            <a:r>
              <a:t/>
            </a:r>
            <a:endParaRPr>
              <a:solidFill>
                <a:srgbClr val="12191B"/>
              </a:solidFill>
              <a:latin typeface="Overpass"/>
              <a:ea typeface="Overpass"/>
              <a:cs typeface="Overpass"/>
              <a:sym typeface="Overpas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1"/>
          <p:cNvSpPr txBox="1"/>
          <p:nvPr>
            <p:ph type="title"/>
          </p:nvPr>
        </p:nvSpPr>
        <p:spPr>
          <a:xfrm>
            <a:off x="298475" y="2138375"/>
            <a:ext cx="8167800" cy="181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Accessibility Matters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a:solidFill>
                  <a:srgbClr val="4A0A77"/>
                </a:solidFill>
              </a:rPr>
              <a:t>Worldwide Stats</a:t>
            </a:r>
            <a:endParaRPr b="1">
              <a:solidFill>
                <a:srgbClr val="4A0A77"/>
              </a:solidFill>
            </a:endParaRPr>
          </a:p>
          <a:p>
            <a:pPr indent="-317500" lvl="0" marL="457200" rtl="0" algn="l">
              <a:spcBef>
                <a:spcPts val="1200"/>
              </a:spcBef>
              <a:spcAft>
                <a:spcPts val="0"/>
              </a:spcAft>
              <a:buSzPts val="1400"/>
              <a:buChar char="●"/>
            </a:pPr>
            <a:r>
              <a:rPr lang="en"/>
              <a:t>More than 1 billion people have a disability (15% of the world’s population)</a:t>
            </a:r>
            <a:endParaRPr/>
          </a:p>
          <a:p>
            <a:pPr indent="-317500" lvl="0" marL="457200" rtl="0" algn="l">
              <a:spcBef>
                <a:spcPts val="0"/>
              </a:spcBef>
              <a:spcAft>
                <a:spcPts val="0"/>
              </a:spcAft>
              <a:buSzPts val="1400"/>
              <a:buChar char="●"/>
            </a:pPr>
            <a:r>
              <a:rPr lang="en"/>
              <a:t>36 million of the world’s workforce are disabled</a:t>
            </a:r>
            <a:endParaRPr/>
          </a:p>
          <a:p>
            <a:pPr indent="-317500" lvl="0" marL="457200" rtl="0" algn="l">
              <a:spcBef>
                <a:spcPts val="0"/>
              </a:spcBef>
              <a:spcAft>
                <a:spcPts val="0"/>
              </a:spcAft>
              <a:buSzPts val="1400"/>
              <a:buChar char="●"/>
            </a:pPr>
            <a:r>
              <a:rPr lang="en"/>
              <a:t>In the United States, 1 in 4 adults have some type of disability</a:t>
            </a:r>
            <a:endParaRPr/>
          </a:p>
          <a:p>
            <a:pPr indent="0" lvl="0" marL="0" rtl="0" algn="l">
              <a:spcBef>
                <a:spcPts val="1200"/>
              </a:spcBef>
              <a:spcAft>
                <a:spcPts val="0"/>
              </a:spcAft>
              <a:buClr>
                <a:schemeClr val="dk1"/>
              </a:buClr>
              <a:buSzPts val="1100"/>
              <a:buFont typeface="Arial"/>
              <a:buNone/>
            </a:pPr>
            <a:r>
              <a:rPr b="1" lang="en">
                <a:solidFill>
                  <a:srgbClr val="4A0A77"/>
                </a:solidFill>
              </a:rPr>
              <a:t>Functional Disability Types</a:t>
            </a:r>
            <a:endParaRPr b="1">
              <a:solidFill>
                <a:srgbClr val="4A0A77"/>
              </a:solidFill>
            </a:endParaRPr>
          </a:p>
          <a:p>
            <a:pPr indent="-317500" lvl="0" marL="457200" rtl="0" algn="l">
              <a:spcBef>
                <a:spcPts val="1200"/>
              </a:spcBef>
              <a:spcAft>
                <a:spcPts val="0"/>
              </a:spcAft>
              <a:buSzPts val="1400"/>
              <a:buChar char="●"/>
            </a:pPr>
            <a:r>
              <a:rPr lang="en"/>
              <a:t>Mobility</a:t>
            </a:r>
            <a:endParaRPr/>
          </a:p>
          <a:p>
            <a:pPr indent="-317500" lvl="0" marL="457200" rtl="0" algn="l">
              <a:spcBef>
                <a:spcPts val="0"/>
              </a:spcBef>
              <a:spcAft>
                <a:spcPts val="0"/>
              </a:spcAft>
              <a:buSzPts val="1400"/>
              <a:buChar char="●"/>
            </a:pPr>
            <a:r>
              <a:rPr lang="en"/>
              <a:t>Cognition</a:t>
            </a:r>
            <a:endParaRPr/>
          </a:p>
          <a:p>
            <a:pPr indent="-317500" lvl="0" marL="457200" rtl="0" algn="l">
              <a:spcBef>
                <a:spcPts val="0"/>
              </a:spcBef>
              <a:spcAft>
                <a:spcPts val="0"/>
              </a:spcAft>
              <a:buSzPts val="1400"/>
              <a:buChar char="●"/>
            </a:pPr>
            <a:r>
              <a:rPr lang="en"/>
              <a:t>Independent Living</a:t>
            </a:r>
            <a:endParaRPr/>
          </a:p>
          <a:p>
            <a:pPr indent="-317500" lvl="0" marL="457200" rtl="0" algn="l">
              <a:spcBef>
                <a:spcPts val="0"/>
              </a:spcBef>
              <a:spcAft>
                <a:spcPts val="0"/>
              </a:spcAft>
              <a:buSzPts val="1400"/>
              <a:buChar char="●"/>
            </a:pPr>
            <a:r>
              <a:rPr lang="en"/>
              <a:t>Hearing</a:t>
            </a:r>
            <a:endParaRPr/>
          </a:p>
          <a:p>
            <a:pPr indent="-317500" lvl="0" marL="457200" rtl="0" algn="l">
              <a:spcBef>
                <a:spcPts val="0"/>
              </a:spcBef>
              <a:spcAft>
                <a:spcPts val="0"/>
              </a:spcAft>
              <a:buSzPts val="1400"/>
              <a:buChar char="●"/>
            </a:pPr>
            <a:r>
              <a:rPr lang="en"/>
              <a:t>Vision</a:t>
            </a:r>
            <a:endParaRPr/>
          </a:p>
          <a:p>
            <a:pPr indent="-317500" lvl="0" marL="457200" rtl="0" algn="l">
              <a:spcBef>
                <a:spcPts val="0"/>
              </a:spcBef>
              <a:spcAft>
                <a:spcPts val="0"/>
              </a:spcAft>
              <a:buSzPts val="1400"/>
              <a:buChar char="●"/>
            </a:pPr>
            <a:r>
              <a:rPr lang="en"/>
              <a:t>Self-Care</a:t>
            </a:r>
            <a:endParaRPr/>
          </a:p>
        </p:txBody>
      </p:sp>
      <p:sp>
        <p:nvSpPr>
          <p:cNvPr id="308" name="Google Shape;308;p42"/>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does accessibility matter?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43 million of those struggling with a disability live with visual impairments and use assistance when online, including computers, tablets, and phones.</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b="1" lang="en">
                <a:solidFill>
                  <a:srgbClr val="4A0A77"/>
                </a:solidFill>
              </a:rPr>
              <a:t>Accessibility Devices</a:t>
            </a:r>
            <a:endParaRPr b="1">
              <a:solidFill>
                <a:srgbClr val="4A0A77"/>
              </a:solidFill>
            </a:endParaRPr>
          </a:p>
          <a:p>
            <a:pPr indent="-317500" lvl="0" marL="457200" rtl="0" algn="l">
              <a:spcBef>
                <a:spcPts val="1200"/>
              </a:spcBef>
              <a:spcAft>
                <a:spcPts val="0"/>
              </a:spcAft>
              <a:buSzPts val="1400"/>
              <a:buChar char="●"/>
            </a:pPr>
            <a:r>
              <a:rPr lang="en"/>
              <a:t>Screen Readers</a:t>
            </a:r>
            <a:endParaRPr/>
          </a:p>
          <a:p>
            <a:pPr indent="-317500" lvl="0" marL="457200" rtl="0" algn="l">
              <a:spcBef>
                <a:spcPts val="0"/>
              </a:spcBef>
              <a:spcAft>
                <a:spcPts val="0"/>
              </a:spcAft>
              <a:buSzPts val="1400"/>
              <a:buChar char="●"/>
            </a:pPr>
            <a:r>
              <a:rPr lang="en"/>
              <a:t>Magnifiers</a:t>
            </a:r>
            <a:endParaRPr/>
          </a:p>
          <a:p>
            <a:pPr indent="-317500" lvl="0" marL="457200" rtl="0" algn="l">
              <a:spcBef>
                <a:spcPts val="0"/>
              </a:spcBef>
              <a:spcAft>
                <a:spcPts val="0"/>
              </a:spcAft>
              <a:buSzPts val="1400"/>
              <a:buChar char="●"/>
            </a:pPr>
            <a:r>
              <a:rPr lang="en"/>
              <a:t>Navigation Assistants</a:t>
            </a:r>
            <a:endParaRPr/>
          </a:p>
        </p:txBody>
      </p:sp>
      <p:sp>
        <p:nvSpPr>
          <p:cNvPr id="314" name="Google Shape;314;p43"/>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does accessibility matter?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4"/>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sz="3500">
                <a:solidFill>
                  <a:srgbClr val="4A0A77"/>
                </a:solidFill>
              </a:rPr>
              <a:t>Because you should want to meet the needs of every customer!</a:t>
            </a:r>
            <a:endParaRPr b="1" sz="3500">
              <a:solidFill>
                <a:srgbClr val="4A0A77"/>
              </a:solidFill>
            </a:endParaRPr>
          </a:p>
        </p:txBody>
      </p:sp>
      <p:sp>
        <p:nvSpPr>
          <p:cNvPr id="320" name="Google Shape;320;p44"/>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does accessibility matter?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5"/>
          <p:cNvSpPr txBox="1"/>
          <p:nvPr>
            <p:ph type="title"/>
          </p:nvPr>
        </p:nvSpPr>
        <p:spPr>
          <a:xfrm>
            <a:off x="298475" y="2138375"/>
            <a:ext cx="8344800" cy="181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Americans with Disabilities Act (ADA)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