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 id="214748368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Ubuntu"/>
      <p:regular r:id="rId46"/>
      <p:bold r:id="rId47"/>
      <p:italic r:id="rId48"/>
      <p:boldItalic r:id="rId49"/>
    </p:embeddedFont>
    <p:embeddedFont>
      <p:font typeface="Roboto Slab"/>
      <p:regular r:id="rId50"/>
      <p:bold r:id="rId51"/>
    </p:embeddedFont>
    <p:embeddedFont>
      <p:font typeface="Caveat"/>
      <p:regular r:id="rId52"/>
      <p:bold r:id="rId53"/>
    </p:embeddedFont>
    <p:embeddedFont>
      <p:font typeface="Roboto"/>
      <p:regular r:id="rId54"/>
      <p:bold r:id="rId55"/>
      <p:italic r:id="rId56"/>
      <p:boldItalic r:id="rId57"/>
    </p:embeddedFont>
    <p:embeddedFont>
      <p:font typeface="Ubuntu Medium"/>
      <p:regular r:id="rId58"/>
      <p:bold r:id="rId59"/>
      <p:italic r:id="rId60"/>
      <p:boldItalic r:id="rId61"/>
    </p:embeddedFont>
    <p:embeddedFont>
      <p:font typeface="Poppins"/>
      <p:regular r:id="rId62"/>
      <p:bold r:id="rId63"/>
      <p:italic r:id="rId64"/>
      <p:boldItalic r:id="rId65"/>
    </p:embeddedFont>
    <p:embeddedFont>
      <p:font typeface="Overpass"/>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Ubuntu-regular.fntdata"/><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Ubuntu-italic.fntdata"/><Relationship Id="rId47" Type="http://schemas.openxmlformats.org/officeDocument/2006/relationships/font" Target="fonts/Ubuntu-bold.fntdata"/><Relationship Id="rId49" Type="http://schemas.openxmlformats.org/officeDocument/2006/relationships/font" Target="fonts/Ubuntu-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oppins-regular.fntdata"/><Relationship Id="rId61" Type="http://schemas.openxmlformats.org/officeDocument/2006/relationships/font" Target="fonts/UbuntuMedium-boldItalic.fntdata"/><Relationship Id="rId20" Type="http://schemas.openxmlformats.org/officeDocument/2006/relationships/slide" Target="slides/slide15.xml"/><Relationship Id="rId64" Type="http://schemas.openxmlformats.org/officeDocument/2006/relationships/font" Target="fonts/Poppins-italic.fntdata"/><Relationship Id="rId63" Type="http://schemas.openxmlformats.org/officeDocument/2006/relationships/font" Target="fonts/Poppins-bold.fntdata"/><Relationship Id="rId22" Type="http://schemas.openxmlformats.org/officeDocument/2006/relationships/slide" Target="slides/slide17.xml"/><Relationship Id="rId66" Type="http://schemas.openxmlformats.org/officeDocument/2006/relationships/font" Target="fonts/Overpass-regular.fntdata"/><Relationship Id="rId21" Type="http://schemas.openxmlformats.org/officeDocument/2006/relationships/slide" Target="slides/slide16.xml"/><Relationship Id="rId65" Type="http://schemas.openxmlformats.org/officeDocument/2006/relationships/font" Target="fonts/Poppins-boldItalic.fntdata"/><Relationship Id="rId24" Type="http://schemas.openxmlformats.org/officeDocument/2006/relationships/slide" Target="slides/slide19.xml"/><Relationship Id="rId68" Type="http://schemas.openxmlformats.org/officeDocument/2006/relationships/font" Target="fonts/Overpass-italic.fntdata"/><Relationship Id="rId23" Type="http://schemas.openxmlformats.org/officeDocument/2006/relationships/slide" Target="slides/slide18.xml"/><Relationship Id="rId67" Type="http://schemas.openxmlformats.org/officeDocument/2006/relationships/font" Target="fonts/Overpass-bold.fntdata"/><Relationship Id="rId60" Type="http://schemas.openxmlformats.org/officeDocument/2006/relationships/font" Target="fonts/UbuntuMedium-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verpas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Slab-bold.fntdata"/><Relationship Id="rId50" Type="http://schemas.openxmlformats.org/officeDocument/2006/relationships/font" Target="fonts/RobotoSlab-regular.fntdata"/><Relationship Id="rId53" Type="http://schemas.openxmlformats.org/officeDocument/2006/relationships/font" Target="fonts/Caveat-bold.fntdata"/><Relationship Id="rId52" Type="http://schemas.openxmlformats.org/officeDocument/2006/relationships/font" Target="fonts/Caveat-regular.fntdata"/><Relationship Id="rId11" Type="http://schemas.openxmlformats.org/officeDocument/2006/relationships/slide" Target="slides/slide6.xml"/><Relationship Id="rId55" Type="http://schemas.openxmlformats.org/officeDocument/2006/relationships/font" Target="fonts/Roboto-bold.fntdata"/><Relationship Id="rId10" Type="http://schemas.openxmlformats.org/officeDocument/2006/relationships/slide" Target="slides/slide5.xml"/><Relationship Id="rId54" Type="http://schemas.openxmlformats.org/officeDocument/2006/relationships/font" Target="fonts/Roboto-regular.fntdata"/><Relationship Id="rId13" Type="http://schemas.openxmlformats.org/officeDocument/2006/relationships/slide" Target="slides/slide8.xml"/><Relationship Id="rId57" Type="http://schemas.openxmlformats.org/officeDocument/2006/relationships/font" Target="fonts/Roboto-boldItalic.fntdata"/><Relationship Id="rId12" Type="http://schemas.openxmlformats.org/officeDocument/2006/relationships/slide" Target="slides/slide7.xml"/><Relationship Id="rId56" Type="http://schemas.openxmlformats.org/officeDocument/2006/relationships/font" Target="fonts/Roboto-italic.fntdata"/><Relationship Id="rId15" Type="http://schemas.openxmlformats.org/officeDocument/2006/relationships/slide" Target="slides/slide10.xml"/><Relationship Id="rId59" Type="http://schemas.openxmlformats.org/officeDocument/2006/relationships/font" Target="fonts/UbuntuMedium-bold.fntdata"/><Relationship Id="rId14" Type="http://schemas.openxmlformats.org/officeDocument/2006/relationships/slide" Target="slides/slide9.xml"/><Relationship Id="rId58" Type="http://schemas.openxmlformats.org/officeDocument/2006/relationships/font" Target="fonts/UbuntuMedium-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523964ec81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523964ec8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737bf318a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737bf318a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Build out a solution architecture for the highest priority messaging campaigns you want to run to make sure you’ve identified all the data you’ll need:</a:t>
            </a:r>
            <a:endParaRPr/>
          </a:p>
          <a:p>
            <a:pPr indent="-298450" lvl="1" marL="914400" rtl="0" algn="l">
              <a:spcBef>
                <a:spcPts val="0"/>
              </a:spcBef>
              <a:spcAft>
                <a:spcPts val="0"/>
              </a:spcAft>
              <a:buSzPts val="1100"/>
              <a:buAutoNum type="alphaLcPeriod"/>
            </a:pPr>
            <a:r>
              <a:rPr lang="en"/>
              <a:t>Data to apply logic when </a:t>
            </a:r>
            <a:r>
              <a:rPr lang="en"/>
              <a:t>determining whether to trigger a  message (through APIs, with Automation Studio, or via Salesforce Core)</a:t>
            </a:r>
            <a:endParaRPr/>
          </a:p>
          <a:p>
            <a:pPr indent="-298450" lvl="1" marL="914400" rtl="0" algn="l">
              <a:spcBef>
                <a:spcPts val="0"/>
              </a:spcBef>
              <a:spcAft>
                <a:spcPts val="0"/>
              </a:spcAft>
              <a:buSzPts val="1100"/>
              <a:buAutoNum type="alphaLcPeriod"/>
            </a:pPr>
            <a:r>
              <a:rPr lang="en"/>
              <a:t>Data to apply logic and personalization within your channel messaging templates</a:t>
            </a:r>
            <a:endParaRPr/>
          </a:p>
          <a:p>
            <a:pPr indent="-298450" lvl="1" marL="914400" rtl="0" algn="l">
              <a:spcBef>
                <a:spcPts val="0"/>
              </a:spcBef>
              <a:spcAft>
                <a:spcPts val="0"/>
              </a:spcAft>
              <a:buSzPts val="1100"/>
              <a:buAutoNum type="alphaLcPeriod"/>
            </a:pPr>
            <a:r>
              <a:rPr lang="en"/>
              <a:t>Data to reference within Journey Builder to determine exit flows, track conversions, or send customers down a specific messaging path</a:t>
            </a:r>
            <a:endParaRPr/>
          </a:p>
          <a:p>
            <a:pPr indent="-298450" lvl="1" marL="914400" rtl="0" algn="l">
              <a:spcBef>
                <a:spcPts val="0"/>
              </a:spcBef>
              <a:spcAft>
                <a:spcPts val="0"/>
              </a:spcAft>
              <a:buSzPts val="1100"/>
              <a:buAutoNum type="alphaLcPeriod"/>
            </a:pPr>
            <a:r>
              <a:rPr lang="en"/>
              <a:t>Data to measure the effectiveness of a campaign (this usually requires a connector to Tableau CRM or extraction to another system for analysis, but you can use tools like Datorama to achieve this)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7c0a6a5b7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7c0a6a5b7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400">
              <a:solidFill>
                <a:srgbClr val="595959"/>
              </a:solidFill>
              <a:latin typeface="Open Sans"/>
              <a:ea typeface="Open Sans"/>
              <a:cs typeface="Open Sans"/>
              <a:sym typeface="Open Sans"/>
            </a:endParaRPr>
          </a:p>
          <a:p>
            <a:pPr indent="-298450" lvl="0" marL="457200" rtl="0" algn="l">
              <a:spcBef>
                <a:spcPts val="1200"/>
              </a:spcBef>
              <a:spcAft>
                <a:spcPts val="0"/>
              </a:spcAft>
              <a:buClr>
                <a:schemeClr val="dk1"/>
              </a:buClr>
              <a:buSzPts val="1100"/>
              <a:buAutoNum type="arabicPeriod"/>
            </a:pPr>
            <a:r>
              <a:rPr lang="en">
                <a:solidFill>
                  <a:schemeClr val="dk1"/>
                </a:solidFill>
              </a:rPr>
              <a:t>Build out a solution architecture for the highest priority messaging campaigns you want to run to make sure you’ve identified all the data you’ll need: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Data to apply logic when determining whether to trigger a  message (through APIs, with Automation Studio, or via Salesforce Core)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Data to apply logic and personalization within your channel messaging templates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Data to reference within Journey Builder to determine exit flows, track conversions, or send customers down a specific messaging path</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Data to measure the effectiveness of a campaign (this usually requires a connector to Tableau CRM or extraction to another system for analysis, but you can use tools like Datorama to achieve this)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7c0a6a5b7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7c0a6a5b7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Depends on the specific needs of your business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Work internally or with an analytics team to identify source systems for that data and how you can surface that data to be actionable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We’ll look at a couple common architecture patterns now: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4c2623caeb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4c2623caeb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4c2623caeb_2_1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4c2623caeb_2_1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4c2623caeb_2_1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4c2623caeb_2_1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79f4ed270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79f4ed270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79f4ed270f_1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79f4ed270f_1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79f4ed270f_1_1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79f4ed270f_1_1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79ce805322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79ce805322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Centralize</a:t>
            </a:r>
            <a:endParaRPr/>
          </a:p>
          <a:p>
            <a:pPr indent="-298450" lvl="0" marL="457200" rtl="0" algn="l">
              <a:spcBef>
                <a:spcPts val="0"/>
              </a:spcBef>
              <a:spcAft>
                <a:spcPts val="0"/>
              </a:spcAft>
              <a:buSzPts val="1100"/>
              <a:buAutoNum type="arabicPeriod"/>
            </a:pPr>
            <a:r>
              <a:rPr lang="en"/>
              <a:t>Aggregate (use those engagement strategies you defined to determine what aggregates you want to surface)</a:t>
            </a:r>
            <a:endParaRPr/>
          </a:p>
          <a:p>
            <a:pPr indent="-298450" lvl="0" marL="457200" rtl="0" algn="l">
              <a:spcBef>
                <a:spcPts val="0"/>
              </a:spcBef>
              <a:spcAft>
                <a:spcPts val="0"/>
              </a:spcAft>
              <a:buSzPts val="1100"/>
              <a:buAutoNum type="arabicPeriod"/>
            </a:pPr>
            <a:r>
              <a:rPr lang="en"/>
              <a:t>Integrate</a:t>
            </a:r>
            <a:endParaRPr/>
          </a:p>
          <a:p>
            <a:pPr indent="-298450" lvl="0" marL="457200" rtl="0" algn="l">
              <a:spcBef>
                <a:spcPts val="0"/>
              </a:spcBef>
              <a:spcAft>
                <a:spcPts val="0"/>
              </a:spcAft>
              <a:buSzPts val="1100"/>
              <a:buAutoNum type="arabicPeriod"/>
            </a:pPr>
            <a:r>
              <a:rPr lang="en"/>
              <a:t>Monitor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523964ec8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523964ec8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7e1952bd3a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7e1952bd3a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Centralize</a:t>
            </a:r>
            <a:endParaRPr/>
          </a:p>
          <a:p>
            <a:pPr indent="-298450" lvl="0" marL="457200" rtl="0" algn="l">
              <a:spcBef>
                <a:spcPts val="0"/>
              </a:spcBef>
              <a:spcAft>
                <a:spcPts val="0"/>
              </a:spcAft>
              <a:buSzPts val="1100"/>
              <a:buAutoNum type="arabicPeriod"/>
            </a:pPr>
            <a:r>
              <a:rPr lang="en"/>
              <a:t>Aggregate (use those engagement strategies you defined to determine what aggregates you want to surface)</a:t>
            </a:r>
            <a:endParaRPr/>
          </a:p>
          <a:p>
            <a:pPr indent="-298450" lvl="0" marL="457200" rtl="0" algn="l">
              <a:spcBef>
                <a:spcPts val="0"/>
              </a:spcBef>
              <a:spcAft>
                <a:spcPts val="0"/>
              </a:spcAft>
              <a:buSzPts val="1100"/>
              <a:buAutoNum type="arabicPeriod"/>
            </a:pPr>
            <a:r>
              <a:rPr lang="en"/>
              <a:t>Integrate</a:t>
            </a:r>
            <a:endParaRPr/>
          </a:p>
          <a:p>
            <a:pPr indent="-298450" lvl="0" marL="457200" rtl="0" algn="l">
              <a:spcBef>
                <a:spcPts val="0"/>
              </a:spcBef>
              <a:spcAft>
                <a:spcPts val="0"/>
              </a:spcAft>
              <a:buSzPts val="1100"/>
              <a:buAutoNum type="arabicPeriod"/>
            </a:pPr>
            <a:r>
              <a:rPr lang="en"/>
              <a:t>Monitor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7e1952bd3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7e1952bd3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Centralize</a:t>
            </a:r>
            <a:endParaRPr/>
          </a:p>
          <a:p>
            <a:pPr indent="-298450" lvl="0" marL="457200" rtl="0" algn="l">
              <a:spcBef>
                <a:spcPts val="0"/>
              </a:spcBef>
              <a:spcAft>
                <a:spcPts val="0"/>
              </a:spcAft>
              <a:buSzPts val="1100"/>
              <a:buAutoNum type="arabicPeriod"/>
            </a:pPr>
            <a:r>
              <a:rPr lang="en"/>
              <a:t>Aggregate (use those engagement strategies you defined to determine what aggregates you want to surface)</a:t>
            </a:r>
            <a:endParaRPr/>
          </a:p>
          <a:p>
            <a:pPr indent="-298450" lvl="0" marL="457200" rtl="0" algn="l">
              <a:spcBef>
                <a:spcPts val="0"/>
              </a:spcBef>
              <a:spcAft>
                <a:spcPts val="0"/>
              </a:spcAft>
              <a:buSzPts val="1100"/>
              <a:buAutoNum type="arabicPeriod"/>
            </a:pPr>
            <a:r>
              <a:rPr lang="en"/>
              <a:t>Integrate</a:t>
            </a:r>
            <a:endParaRPr/>
          </a:p>
          <a:p>
            <a:pPr indent="-298450" lvl="0" marL="457200" rtl="0" algn="l">
              <a:spcBef>
                <a:spcPts val="0"/>
              </a:spcBef>
              <a:spcAft>
                <a:spcPts val="0"/>
              </a:spcAft>
              <a:buSzPts val="1100"/>
              <a:buAutoNum type="arabicPeriod"/>
            </a:pPr>
            <a:r>
              <a:rPr lang="en"/>
              <a:t>Monitor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7e1952bd3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7e1952bd3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Centralize</a:t>
            </a:r>
            <a:endParaRPr/>
          </a:p>
          <a:p>
            <a:pPr indent="-298450" lvl="0" marL="457200" rtl="0" algn="l">
              <a:spcBef>
                <a:spcPts val="0"/>
              </a:spcBef>
              <a:spcAft>
                <a:spcPts val="0"/>
              </a:spcAft>
              <a:buSzPts val="1100"/>
              <a:buAutoNum type="arabicPeriod"/>
            </a:pPr>
            <a:r>
              <a:rPr lang="en"/>
              <a:t>Aggregate (use those engagement strategies you defined to determine what aggregates you want to surface)</a:t>
            </a:r>
            <a:endParaRPr/>
          </a:p>
          <a:p>
            <a:pPr indent="-298450" lvl="0" marL="457200" rtl="0" algn="l">
              <a:spcBef>
                <a:spcPts val="0"/>
              </a:spcBef>
              <a:spcAft>
                <a:spcPts val="0"/>
              </a:spcAft>
              <a:buSzPts val="1100"/>
              <a:buAutoNum type="arabicPeriod"/>
            </a:pPr>
            <a:r>
              <a:rPr lang="en"/>
              <a:t>Integrate</a:t>
            </a:r>
            <a:endParaRPr/>
          </a:p>
          <a:p>
            <a:pPr indent="-298450" lvl="0" marL="457200" rtl="0" algn="l">
              <a:spcBef>
                <a:spcPts val="0"/>
              </a:spcBef>
              <a:spcAft>
                <a:spcPts val="0"/>
              </a:spcAft>
              <a:buSzPts val="1100"/>
              <a:buAutoNum type="arabicPeriod"/>
            </a:pPr>
            <a:r>
              <a:rPr lang="en"/>
              <a:t>Monitor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7e1952bd3a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7e1952bd3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Centralize</a:t>
            </a:r>
            <a:endParaRPr/>
          </a:p>
          <a:p>
            <a:pPr indent="-298450" lvl="0" marL="457200" rtl="0" algn="l">
              <a:spcBef>
                <a:spcPts val="0"/>
              </a:spcBef>
              <a:spcAft>
                <a:spcPts val="0"/>
              </a:spcAft>
              <a:buSzPts val="1100"/>
              <a:buAutoNum type="arabicPeriod"/>
            </a:pPr>
            <a:r>
              <a:rPr lang="en"/>
              <a:t>Aggregate (use those engagement strategies you defined to determine what aggregates you want to surface)</a:t>
            </a:r>
            <a:endParaRPr/>
          </a:p>
          <a:p>
            <a:pPr indent="-298450" lvl="0" marL="457200" rtl="0" algn="l">
              <a:spcBef>
                <a:spcPts val="0"/>
              </a:spcBef>
              <a:spcAft>
                <a:spcPts val="0"/>
              </a:spcAft>
              <a:buSzPts val="1100"/>
              <a:buAutoNum type="arabicPeriod"/>
            </a:pPr>
            <a:r>
              <a:rPr lang="en"/>
              <a:t>Integrate</a:t>
            </a:r>
            <a:endParaRPr/>
          </a:p>
          <a:p>
            <a:pPr indent="-298450" lvl="0" marL="457200" rtl="0" algn="l">
              <a:spcBef>
                <a:spcPts val="0"/>
              </a:spcBef>
              <a:spcAft>
                <a:spcPts val="0"/>
              </a:spcAft>
              <a:buSzPts val="1100"/>
              <a:buAutoNum type="arabicPeriod"/>
            </a:pPr>
            <a:r>
              <a:rPr lang="en"/>
              <a:t>Monitor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737bf318a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737bf318a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523964ec8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523964ec8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Integrate SDK into your customer app</a:t>
            </a:r>
            <a:endParaRPr/>
          </a:p>
          <a:p>
            <a:pPr indent="-298450" lvl="0" marL="457200" rtl="0" algn="l">
              <a:spcBef>
                <a:spcPts val="0"/>
              </a:spcBef>
              <a:spcAft>
                <a:spcPts val="0"/>
              </a:spcAft>
              <a:buSzPts val="1100"/>
              <a:buChar char="●"/>
            </a:pPr>
            <a:r>
              <a:rPr lang="en"/>
              <a:t>Use to surface in-app messaging and push alerts to customers</a:t>
            </a:r>
            <a:endParaRPr/>
          </a:p>
          <a:p>
            <a:pPr indent="-298450" lvl="0" marL="457200" rtl="0" algn="l">
              <a:spcBef>
                <a:spcPts val="0"/>
              </a:spcBef>
              <a:spcAft>
                <a:spcPts val="0"/>
              </a:spcAft>
              <a:buSzPts val="1100"/>
              <a:buChar char="●"/>
            </a:pPr>
            <a:r>
              <a:rPr lang="en"/>
              <a:t>Review best practices for setting subscriber key (billable subscriber implications) - 2 options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737bf318a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1737bf318a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Once app user creates acct or logs in via app, you can tie them back to a subscriber record (recommend mapping to a Salesforce Customer ID - which should also be your subscriber key in SFMC)</a:t>
            </a:r>
            <a:endParaRPr/>
          </a:p>
          <a:p>
            <a:pPr indent="-298450" lvl="0" marL="457200" rtl="0" algn="l">
              <a:spcBef>
                <a:spcPts val="0"/>
              </a:spcBef>
              <a:spcAft>
                <a:spcPts val="0"/>
              </a:spcAft>
              <a:buSzPts val="1100"/>
              <a:buChar char="●"/>
            </a:pPr>
            <a:r>
              <a:rPr lang="en"/>
              <a:t>Determine what app behaviors you want to track to determine engagement (</a:t>
            </a:r>
            <a:r>
              <a:rPr lang="en">
                <a:solidFill>
                  <a:schemeClr val="dk1"/>
                </a:solidFill>
              </a:rPr>
              <a:t>last session date, </a:t>
            </a:r>
            <a:r>
              <a:rPr lang="en"/>
              <a:t>purchase, deal activation, viewing certain app screens,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79ce805322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79ce805322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Surface app events through a third-party vendor that integrates with your mobile app and logs events that can be tied back to a user</a:t>
            </a:r>
            <a:endParaRPr/>
          </a:p>
          <a:p>
            <a:pPr indent="-298450" lvl="0" marL="457200" rtl="0" algn="l">
              <a:spcBef>
                <a:spcPts val="0"/>
              </a:spcBef>
              <a:spcAft>
                <a:spcPts val="0"/>
              </a:spcAft>
              <a:buSzPts val="1100"/>
              <a:buAutoNum type="arabicPeriod"/>
            </a:pPr>
            <a:r>
              <a:rPr lang="en"/>
              <a:t>Integrate with marketing automation platform (via connector, etc.)</a:t>
            </a:r>
            <a:endParaRPr/>
          </a:p>
          <a:p>
            <a:pPr indent="-298450" lvl="0" marL="457200" rtl="0" algn="l">
              <a:spcBef>
                <a:spcPts val="0"/>
              </a:spcBef>
              <a:spcAft>
                <a:spcPts val="0"/>
              </a:spcAft>
              <a:buSzPts val="1100"/>
              <a:buAutoNum type="arabicPeriod"/>
            </a:pPr>
            <a:r>
              <a:rPr lang="en"/>
              <a:t>Aggregate that data through a </a:t>
            </a:r>
            <a:r>
              <a:rPr lang="en"/>
              <a:t>series of queries in </a:t>
            </a:r>
            <a:r>
              <a:rPr lang="en"/>
              <a:t>Automation Studio to surface a Customer Profile that can be used in engagement campaigns, content personalization, etc.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7c0a6a5b7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7c0a6a5b7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Can still </a:t>
            </a:r>
            <a:r>
              <a:rPr lang="en">
                <a:solidFill>
                  <a:schemeClr val="dk1"/>
                </a:solidFill>
              </a:rPr>
              <a:t>Aggregate that data through a series of queries in Automation Studio to surface a Customer Profile that can be used in engagement campaigns, content personalization, etc.</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BUT can also inject customers into journey builder flows in </a:t>
            </a:r>
            <a:r>
              <a:rPr lang="en">
                <a:solidFill>
                  <a:schemeClr val="dk1"/>
                </a:solidFill>
                <a:highlight>
                  <a:schemeClr val="accent4"/>
                </a:highlight>
              </a:rPr>
              <a:t>real-time</a:t>
            </a:r>
            <a:r>
              <a:rPr lang="en">
                <a:solidFill>
                  <a:schemeClr val="dk1"/>
                </a:solidFill>
              </a:rPr>
              <a:t> when they take certain actions in your app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7d79bda64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17d79bda64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Can still Aggregate that data through a series of queries in Automation Studio to surface a Customer Profile that can be used in engagement campaigns, content personalization, etc.</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BUT can also inject customers into journey builder flows in </a:t>
            </a:r>
            <a:r>
              <a:rPr lang="en">
                <a:solidFill>
                  <a:schemeClr val="dk1"/>
                </a:solidFill>
                <a:highlight>
                  <a:schemeClr val="accent4"/>
                </a:highlight>
              </a:rPr>
              <a:t>real-time</a:t>
            </a:r>
            <a:r>
              <a:rPr lang="en">
                <a:solidFill>
                  <a:schemeClr val="dk1"/>
                </a:solidFill>
              </a:rPr>
              <a:t> when they take certain actions in your app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2bc022a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2bc022a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737bf318a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1737bf318a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523964ec81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1523964ec81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Created targeted mobile app user segments and personas</a:t>
            </a:r>
            <a:endParaRPr/>
          </a:p>
          <a:p>
            <a:pPr indent="0" lvl="0" marL="45720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737bf318a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737bf318a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Use collective behaviors to identify best timing/opportunities to engage customers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737bf318a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1737bf318a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737bf318a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1737bf318a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Engagement Mobile SDK combines MobilePush SDK and CDP functionality - supported in version 8+ for iOS and Android</a:t>
            </a:r>
            <a:endParaRPr/>
          </a:p>
          <a:p>
            <a:pPr indent="-298450" lvl="0" marL="457200" rtl="0" algn="l">
              <a:spcBef>
                <a:spcPts val="0"/>
              </a:spcBef>
              <a:spcAft>
                <a:spcPts val="0"/>
              </a:spcAft>
              <a:buSzPts val="1100"/>
              <a:buChar char="●"/>
            </a:pPr>
            <a:r>
              <a:rPr lang="en"/>
              <a:t>Also offers Template events with predefined schemas you can use to get started with engagement events that can be used to trigger in-app messaging or journey injections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7c0a6a5b7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17c0a6a5b7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If you plan to also implement CDP, have your development team review the documentation for setting up the </a:t>
            </a:r>
            <a:r>
              <a:rPr b="1" lang="en">
                <a:highlight>
                  <a:srgbClr val="FFFF00"/>
                </a:highlight>
              </a:rPr>
              <a:t>Initialization </a:t>
            </a:r>
            <a:r>
              <a:rPr lang="en"/>
              <a:t>+ </a:t>
            </a:r>
            <a:r>
              <a:rPr b="1" lang="en"/>
              <a:t>Device &amp; Contact Registration</a:t>
            </a:r>
            <a:r>
              <a:rPr lang="en"/>
              <a:t> correctly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737bf318a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1737bf318a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Sample of event names and attributes to get an idea of the setup and brainstorm what app events and associated attributes are important to your organization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79ce80532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79ce80532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spend some time prioritizing your most important app events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79ce805322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179ce805322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include this in your strategy discussions as well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79f4ed270f_1_1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79f4ed270f_1_1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23964ec8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23964ec8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79ce80532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79ce80532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523964ec8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523964ec8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79f4ed270f_1_1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79f4ed270f_1_1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737bf318a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737bf318a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JAIME 1-6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4c2623caeb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4c2623caeb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79f4ed270f_1_1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79f4ed270f_1_1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Think about your customer’s journey with your brand holistically (aquiring, onboarding,engaging, retaining as brand advocate)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What are your engagement strategies/goals and how do those tie back to measurable data points: lift, upsell, retention, or win-back opportunities?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From there, identify messaging that will be the most impactful, and what data points you’ll need to make each one of those messaging journeys happen (triggering, personalization, conversion tracking)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17.png"/><Relationship Id="rId13" Type="http://schemas.openxmlformats.org/officeDocument/2006/relationships/image" Target="../media/image19.pn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22.png"/><Relationship Id="rId15" Type="http://schemas.openxmlformats.org/officeDocument/2006/relationships/image" Target="../media/image20.png"/><Relationship Id="rId1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42.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0" name="Google Shape;10;p2"/>
          <p:cNvSpPr txBox="1"/>
          <p:nvPr>
            <p:ph type="ctrTitle"/>
          </p:nvPr>
        </p:nvSpPr>
        <p:spPr>
          <a:xfrm>
            <a:off x="311708" y="1125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4800"/>
              <a:buFont typeface="Overpass"/>
              <a:buChar char="●"/>
              <a:defRPr b="1" sz="4800">
                <a:latin typeface="Overpass"/>
                <a:ea typeface="Overpass"/>
                <a:cs typeface="Overpass"/>
                <a:sym typeface="Overpass"/>
              </a:defRPr>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11" name="Google Shape;11;p2"/>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FFFFF"/>
              </a:buClr>
              <a:buSzPts val="2800"/>
              <a:buFont typeface="Open Sans"/>
              <a:buNone/>
              <a:defRPr sz="2800">
                <a:solidFill>
                  <a:srgbClr val="FFFFFF"/>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3">
            <a:alphaModFix/>
          </a:blip>
          <a:stretch>
            <a:fillRect/>
          </a:stretch>
        </p:blipFill>
        <p:spPr>
          <a:xfrm>
            <a:off x="3668157" y="241900"/>
            <a:ext cx="1551093" cy="8352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onsor Placeholder">
  <p:cSld name="TITLE_1_1_6_1">
    <p:bg>
      <p:bgPr>
        <a:solidFill>
          <a:srgbClr val="FEFEFD"/>
        </a:solidFill>
      </p:bgPr>
    </p:bg>
    <p:spTree>
      <p:nvGrpSpPr>
        <p:cNvPr id="63" name="Shape 63"/>
        <p:cNvGrpSpPr/>
        <p:nvPr/>
      </p:nvGrpSpPr>
      <p:grpSpPr>
        <a:xfrm>
          <a:off x="0" y="0"/>
          <a:ext cx="0" cy="0"/>
          <a:chOff x="0" y="0"/>
          <a:chExt cx="0" cy="0"/>
        </a:xfrm>
      </p:grpSpPr>
      <p:sp>
        <p:nvSpPr>
          <p:cNvPr id="64" name="Google Shape;6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1"/>
          <p:cNvPicPr preferRelativeResize="0"/>
          <p:nvPr/>
        </p:nvPicPr>
        <p:blipFill>
          <a:blip r:embed="rId2">
            <a:alphaModFix/>
          </a:blip>
          <a:stretch>
            <a:fillRect/>
          </a:stretch>
        </p:blipFill>
        <p:spPr>
          <a:xfrm>
            <a:off x="3695025" y="110600"/>
            <a:ext cx="1071398" cy="576899"/>
          </a:xfrm>
          <a:prstGeom prst="rect">
            <a:avLst/>
          </a:prstGeom>
          <a:noFill/>
          <a:ln>
            <a:noFill/>
          </a:ln>
        </p:spPr>
      </p:pic>
      <p:pic>
        <p:nvPicPr>
          <p:cNvPr id="67" name="Google Shape;67;p11"/>
          <p:cNvPicPr preferRelativeResize="0"/>
          <p:nvPr/>
        </p:nvPicPr>
        <p:blipFill>
          <a:blip r:embed="rId3">
            <a:alphaModFix/>
          </a:blip>
          <a:stretch>
            <a:fillRect/>
          </a:stretch>
        </p:blipFill>
        <p:spPr>
          <a:xfrm>
            <a:off x="2857625" y="1507284"/>
            <a:ext cx="1071400" cy="751641"/>
          </a:xfrm>
          <a:prstGeom prst="rect">
            <a:avLst/>
          </a:prstGeom>
          <a:noFill/>
          <a:ln>
            <a:noFill/>
          </a:ln>
        </p:spPr>
      </p:pic>
      <p:pic>
        <p:nvPicPr>
          <p:cNvPr id="68" name="Google Shape;68;p11"/>
          <p:cNvPicPr preferRelativeResize="0"/>
          <p:nvPr/>
        </p:nvPicPr>
        <p:blipFill>
          <a:blip r:embed="rId4">
            <a:alphaModFix/>
          </a:blip>
          <a:stretch>
            <a:fillRect/>
          </a:stretch>
        </p:blipFill>
        <p:spPr>
          <a:xfrm>
            <a:off x="4414270" y="1576675"/>
            <a:ext cx="1872155" cy="542925"/>
          </a:xfrm>
          <a:prstGeom prst="rect">
            <a:avLst/>
          </a:prstGeom>
          <a:noFill/>
          <a:ln>
            <a:noFill/>
          </a:ln>
        </p:spPr>
      </p:pic>
      <p:pic>
        <p:nvPicPr>
          <p:cNvPr id="69" name="Google Shape;69;p11"/>
          <p:cNvPicPr preferRelativeResize="0"/>
          <p:nvPr/>
        </p:nvPicPr>
        <p:blipFill>
          <a:blip r:embed="rId5">
            <a:alphaModFix/>
          </a:blip>
          <a:stretch>
            <a:fillRect/>
          </a:stretch>
        </p:blipFill>
        <p:spPr>
          <a:xfrm>
            <a:off x="2819225" y="4537048"/>
            <a:ext cx="1310279" cy="447675"/>
          </a:xfrm>
          <a:prstGeom prst="rect">
            <a:avLst/>
          </a:prstGeom>
          <a:noFill/>
          <a:ln>
            <a:noFill/>
          </a:ln>
        </p:spPr>
      </p:pic>
      <p:pic>
        <p:nvPicPr>
          <p:cNvPr id="70" name="Google Shape;70;p11"/>
          <p:cNvPicPr preferRelativeResize="0"/>
          <p:nvPr/>
        </p:nvPicPr>
        <p:blipFill>
          <a:blip r:embed="rId6">
            <a:alphaModFix/>
          </a:blip>
          <a:stretch>
            <a:fillRect/>
          </a:stretch>
        </p:blipFill>
        <p:spPr>
          <a:xfrm>
            <a:off x="4508900" y="4537050"/>
            <a:ext cx="1193800" cy="447675"/>
          </a:xfrm>
          <a:prstGeom prst="rect">
            <a:avLst/>
          </a:prstGeom>
          <a:noFill/>
          <a:ln>
            <a:noFill/>
          </a:ln>
        </p:spPr>
      </p:pic>
      <p:pic>
        <p:nvPicPr>
          <p:cNvPr id="71" name="Google Shape;71;p11"/>
          <p:cNvPicPr preferRelativeResize="0"/>
          <p:nvPr/>
        </p:nvPicPr>
        <p:blipFill>
          <a:blip r:embed="rId7">
            <a:alphaModFix/>
          </a:blip>
          <a:stretch>
            <a:fillRect/>
          </a:stretch>
        </p:blipFill>
        <p:spPr>
          <a:xfrm>
            <a:off x="3695400" y="3622125"/>
            <a:ext cx="1249521" cy="393600"/>
          </a:xfrm>
          <a:prstGeom prst="rect">
            <a:avLst/>
          </a:prstGeom>
          <a:noFill/>
          <a:ln>
            <a:noFill/>
          </a:ln>
        </p:spPr>
      </p:pic>
      <p:pic>
        <p:nvPicPr>
          <p:cNvPr id="72" name="Google Shape;72;p11"/>
          <p:cNvPicPr preferRelativeResize="0"/>
          <p:nvPr/>
        </p:nvPicPr>
        <p:blipFill>
          <a:blip r:embed="rId8">
            <a:alphaModFix/>
          </a:blip>
          <a:stretch>
            <a:fillRect/>
          </a:stretch>
        </p:blipFill>
        <p:spPr>
          <a:xfrm>
            <a:off x="4227250" y="2655813"/>
            <a:ext cx="1905000" cy="447675"/>
          </a:xfrm>
          <a:prstGeom prst="rect">
            <a:avLst/>
          </a:prstGeom>
          <a:noFill/>
          <a:ln>
            <a:noFill/>
          </a:ln>
        </p:spPr>
      </p:pic>
      <p:pic>
        <p:nvPicPr>
          <p:cNvPr id="73" name="Google Shape;73;p11"/>
          <p:cNvPicPr preferRelativeResize="0"/>
          <p:nvPr/>
        </p:nvPicPr>
        <p:blipFill>
          <a:blip r:embed="rId9">
            <a:alphaModFix/>
          </a:blip>
          <a:stretch>
            <a:fillRect/>
          </a:stretch>
        </p:blipFill>
        <p:spPr>
          <a:xfrm>
            <a:off x="2257250" y="2686775"/>
            <a:ext cx="1905000" cy="428625"/>
          </a:xfrm>
          <a:prstGeom prst="rect">
            <a:avLst/>
          </a:prstGeom>
          <a:noFill/>
          <a:ln>
            <a:noFill/>
          </a:ln>
        </p:spPr>
      </p:pic>
      <p:cxnSp>
        <p:nvCxnSpPr>
          <p:cNvPr id="74" name="Google Shape;74;p11"/>
          <p:cNvCxnSpPr/>
          <p:nvPr/>
        </p:nvCxnSpPr>
        <p:spPr>
          <a:xfrm flipH="1" rot="10800000">
            <a:off x="1395200" y="42478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5" name="Google Shape;75;p11"/>
          <p:cNvCxnSpPr/>
          <p:nvPr/>
        </p:nvCxnSpPr>
        <p:spPr>
          <a:xfrm flipH="1" rot="10800000">
            <a:off x="1395200" y="3333400"/>
            <a:ext cx="6351300" cy="6900"/>
          </a:xfrm>
          <a:prstGeom prst="straightConnector1">
            <a:avLst/>
          </a:prstGeom>
          <a:noFill/>
          <a:ln cap="flat" cmpd="sng" w="9525">
            <a:solidFill>
              <a:srgbClr val="F3F3F3"/>
            </a:solidFill>
            <a:prstDash val="solid"/>
            <a:round/>
            <a:headEnd len="med" w="med" type="none"/>
            <a:tailEnd len="med" w="med" type="none"/>
          </a:ln>
        </p:spPr>
      </p:cxnSp>
      <p:cxnSp>
        <p:nvCxnSpPr>
          <p:cNvPr id="76" name="Google Shape;76;p11"/>
          <p:cNvCxnSpPr/>
          <p:nvPr/>
        </p:nvCxnSpPr>
        <p:spPr>
          <a:xfrm flipH="1" rot="10800000">
            <a:off x="1395200" y="2419000"/>
            <a:ext cx="6351300" cy="6900"/>
          </a:xfrm>
          <a:prstGeom prst="straightConnector1">
            <a:avLst/>
          </a:prstGeom>
          <a:noFill/>
          <a:ln cap="flat" cmpd="sng" w="9525">
            <a:solidFill>
              <a:srgbClr val="F3F3F3"/>
            </a:solidFill>
            <a:prstDash val="solid"/>
            <a:round/>
            <a:headEnd len="med" w="med" type="none"/>
            <a:tailEnd len="med" w="med" type="none"/>
          </a:ln>
        </p:spPr>
      </p:cxnSp>
      <p:sp>
        <p:nvSpPr>
          <p:cNvPr id="77" name="Google Shape;77;p11"/>
          <p:cNvSpPr txBox="1"/>
          <p:nvPr/>
        </p:nvSpPr>
        <p:spPr>
          <a:xfrm>
            <a:off x="180475" y="671250"/>
            <a:ext cx="8760900" cy="539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b="1" lang="en" sz="3000">
                <a:solidFill>
                  <a:srgbClr val="12191B"/>
                </a:solidFill>
                <a:latin typeface="Overpass"/>
                <a:ea typeface="Overpass"/>
                <a:cs typeface="Overpass"/>
                <a:sym typeface="Overpass"/>
              </a:rPr>
              <a:t>Special Thanks To All Of Our Sponsors!</a:t>
            </a:r>
            <a:endParaRPr b="1" sz="3000">
              <a:solidFill>
                <a:srgbClr val="12191B"/>
              </a:solidFill>
              <a:latin typeface="Overpass"/>
              <a:ea typeface="Overpass"/>
              <a:cs typeface="Overpass"/>
              <a:sym typeface="Overpas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Assets">
  <p:cSld name="TITLE_1_1_5">
    <p:bg>
      <p:bgPr>
        <a:solidFill>
          <a:srgbClr val="4A0A77"/>
        </a:solidFill>
      </p:bgPr>
    </p:bg>
    <p:spTree>
      <p:nvGrpSpPr>
        <p:cNvPr id="78" name="Shape 78"/>
        <p:cNvGrpSpPr/>
        <p:nvPr/>
      </p:nvGrpSpPr>
      <p:grpSpPr>
        <a:xfrm>
          <a:off x="0" y="0"/>
          <a:ext cx="0" cy="0"/>
          <a:chOff x="0" y="0"/>
          <a:chExt cx="0" cy="0"/>
        </a:xfrm>
      </p:grpSpPr>
      <p:sp>
        <p:nvSpPr>
          <p:cNvPr id="79" name="Google Shape;7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2"/>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81" name="Google Shape;81;p12"/>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82" name="Google Shape;82;p12"/>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333000" y="1180900"/>
            <a:ext cx="433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FEFEFD"/>
                </a:solidFill>
                <a:latin typeface="Open Sans"/>
                <a:ea typeface="Open Sans"/>
                <a:cs typeface="Open Sans"/>
                <a:sym typeface="Open Sans"/>
              </a:rPr>
              <a:t>Assets</a:t>
            </a:r>
            <a:br>
              <a:rPr lang="en" u="sng">
                <a:solidFill>
                  <a:srgbClr val="FEFEFD"/>
                </a:solidFill>
                <a:latin typeface="Open Sans"/>
                <a:ea typeface="Open Sans"/>
                <a:cs typeface="Open Sans"/>
                <a:sym typeface="Open Sans"/>
              </a:rPr>
            </a:br>
            <a:br>
              <a:rPr lang="en">
                <a:solidFill>
                  <a:srgbClr val="FEFEFD"/>
                </a:solidFill>
                <a:latin typeface="Open Sans"/>
                <a:ea typeface="Open Sans"/>
                <a:cs typeface="Open Sans"/>
                <a:sym typeface="Open Sans"/>
              </a:rPr>
            </a:br>
            <a:r>
              <a:rPr lang="en">
                <a:solidFill>
                  <a:srgbClr val="FEFEFD"/>
                </a:solidFill>
                <a:latin typeface="Open Sans"/>
                <a:ea typeface="Open Sans"/>
                <a:cs typeface="Open Sans"/>
                <a:sym typeface="Open Sans"/>
              </a:rPr>
              <a:t>Please use the following assets as you see fit through your presentation.</a:t>
            </a:r>
            <a:endParaRPr>
              <a:solidFill>
                <a:srgbClr val="FEFEFD"/>
              </a:solidFill>
              <a:latin typeface="Open Sans"/>
              <a:ea typeface="Open Sans"/>
              <a:cs typeface="Open Sans"/>
              <a:sym typeface="Open Sans"/>
            </a:endParaRPr>
          </a:p>
        </p:txBody>
      </p:sp>
      <p:pic>
        <p:nvPicPr>
          <p:cNvPr id="84" name="Google Shape;84;p12"/>
          <p:cNvPicPr preferRelativeResize="0"/>
          <p:nvPr/>
        </p:nvPicPr>
        <p:blipFill>
          <a:blip r:embed="rId3">
            <a:alphaModFix/>
          </a:blip>
          <a:stretch>
            <a:fillRect/>
          </a:stretch>
        </p:blipFill>
        <p:spPr>
          <a:xfrm>
            <a:off x="5180675" y="1883850"/>
            <a:ext cx="952500" cy="962025"/>
          </a:xfrm>
          <a:prstGeom prst="rect">
            <a:avLst/>
          </a:prstGeom>
          <a:noFill/>
          <a:ln>
            <a:noFill/>
          </a:ln>
        </p:spPr>
      </p:pic>
      <p:pic>
        <p:nvPicPr>
          <p:cNvPr id="85" name="Google Shape;85;p12"/>
          <p:cNvPicPr preferRelativeResize="0"/>
          <p:nvPr/>
        </p:nvPicPr>
        <p:blipFill>
          <a:blip r:embed="rId4">
            <a:alphaModFix/>
          </a:blip>
          <a:stretch>
            <a:fillRect/>
          </a:stretch>
        </p:blipFill>
        <p:spPr>
          <a:xfrm>
            <a:off x="6499375" y="1883850"/>
            <a:ext cx="952500" cy="962025"/>
          </a:xfrm>
          <a:prstGeom prst="rect">
            <a:avLst/>
          </a:prstGeom>
          <a:noFill/>
          <a:ln>
            <a:noFill/>
          </a:ln>
        </p:spPr>
      </p:pic>
      <p:pic>
        <p:nvPicPr>
          <p:cNvPr id="86" name="Google Shape;86;p12"/>
          <p:cNvPicPr preferRelativeResize="0"/>
          <p:nvPr/>
        </p:nvPicPr>
        <p:blipFill>
          <a:blip r:embed="rId5">
            <a:alphaModFix/>
          </a:blip>
          <a:stretch>
            <a:fillRect/>
          </a:stretch>
        </p:blipFill>
        <p:spPr>
          <a:xfrm>
            <a:off x="7818075" y="1843600"/>
            <a:ext cx="952500" cy="952500"/>
          </a:xfrm>
          <a:prstGeom prst="rect">
            <a:avLst/>
          </a:prstGeom>
          <a:noFill/>
          <a:ln>
            <a:noFill/>
          </a:ln>
        </p:spPr>
      </p:pic>
      <p:pic>
        <p:nvPicPr>
          <p:cNvPr id="87" name="Google Shape;87;p12"/>
          <p:cNvPicPr preferRelativeResize="0"/>
          <p:nvPr/>
        </p:nvPicPr>
        <p:blipFill>
          <a:blip r:embed="rId6">
            <a:alphaModFix/>
          </a:blip>
          <a:stretch>
            <a:fillRect/>
          </a:stretch>
        </p:blipFill>
        <p:spPr>
          <a:xfrm>
            <a:off x="2325350" y="2374825"/>
            <a:ext cx="2500000" cy="1296875"/>
          </a:xfrm>
          <a:prstGeom prst="rect">
            <a:avLst/>
          </a:prstGeom>
          <a:noFill/>
          <a:ln>
            <a:noFill/>
          </a:ln>
        </p:spPr>
      </p:pic>
      <p:pic>
        <p:nvPicPr>
          <p:cNvPr id="88" name="Google Shape;88;p12"/>
          <p:cNvPicPr preferRelativeResize="0"/>
          <p:nvPr/>
        </p:nvPicPr>
        <p:blipFill>
          <a:blip r:embed="rId7">
            <a:alphaModFix/>
          </a:blip>
          <a:stretch>
            <a:fillRect/>
          </a:stretch>
        </p:blipFill>
        <p:spPr>
          <a:xfrm>
            <a:off x="1905000" y="3872425"/>
            <a:ext cx="1562100" cy="57150"/>
          </a:xfrm>
          <a:prstGeom prst="rect">
            <a:avLst/>
          </a:prstGeom>
          <a:noFill/>
          <a:ln>
            <a:noFill/>
          </a:ln>
        </p:spPr>
      </p:pic>
      <p:pic>
        <p:nvPicPr>
          <p:cNvPr id="89" name="Google Shape;89;p12"/>
          <p:cNvPicPr preferRelativeResize="0"/>
          <p:nvPr/>
        </p:nvPicPr>
        <p:blipFill>
          <a:blip r:embed="rId7">
            <a:alphaModFix/>
          </a:blip>
          <a:stretch>
            <a:fillRect/>
          </a:stretch>
        </p:blipFill>
        <p:spPr>
          <a:xfrm>
            <a:off x="3581400" y="3911307"/>
            <a:ext cx="1562100" cy="57150"/>
          </a:xfrm>
          <a:prstGeom prst="rect">
            <a:avLst/>
          </a:prstGeom>
          <a:noFill/>
          <a:ln>
            <a:noFill/>
          </a:ln>
        </p:spPr>
      </p:pic>
      <p:pic>
        <p:nvPicPr>
          <p:cNvPr id="90" name="Google Shape;90;p12"/>
          <p:cNvPicPr preferRelativeResize="0"/>
          <p:nvPr/>
        </p:nvPicPr>
        <p:blipFill>
          <a:blip r:embed="rId7">
            <a:alphaModFix/>
          </a:blip>
          <a:stretch>
            <a:fillRect/>
          </a:stretch>
        </p:blipFill>
        <p:spPr>
          <a:xfrm>
            <a:off x="304800" y="3835107"/>
            <a:ext cx="1562100" cy="57150"/>
          </a:xfrm>
          <a:prstGeom prst="rect">
            <a:avLst/>
          </a:prstGeom>
          <a:noFill/>
          <a:ln>
            <a:noFill/>
          </a:ln>
        </p:spPr>
      </p:pic>
      <p:pic>
        <p:nvPicPr>
          <p:cNvPr id="91" name="Google Shape;91;p12"/>
          <p:cNvPicPr preferRelativeResize="0"/>
          <p:nvPr/>
        </p:nvPicPr>
        <p:blipFill>
          <a:blip r:embed="rId8">
            <a:alphaModFix/>
          </a:blip>
          <a:stretch>
            <a:fillRect/>
          </a:stretch>
        </p:blipFill>
        <p:spPr>
          <a:xfrm>
            <a:off x="7419975" y="3018637"/>
            <a:ext cx="1704825" cy="1843888"/>
          </a:xfrm>
          <a:prstGeom prst="rect">
            <a:avLst/>
          </a:prstGeom>
          <a:noFill/>
          <a:ln>
            <a:noFill/>
          </a:ln>
        </p:spPr>
      </p:pic>
      <p:pic>
        <p:nvPicPr>
          <p:cNvPr id="92" name="Google Shape;92;p12"/>
          <p:cNvPicPr preferRelativeResize="0"/>
          <p:nvPr/>
        </p:nvPicPr>
        <p:blipFill>
          <a:blip r:embed="rId9">
            <a:alphaModFix/>
          </a:blip>
          <a:stretch>
            <a:fillRect/>
          </a:stretch>
        </p:blipFill>
        <p:spPr>
          <a:xfrm>
            <a:off x="333012" y="2344950"/>
            <a:ext cx="1818512" cy="1413950"/>
          </a:xfrm>
          <a:prstGeom prst="rect">
            <a:avLst/>
          </a:prstGeom>
          <a:noFill/>
          <a:ln>
            <a:noFill/>
          </a:ln>
        </p:spPr>
      </p:pic>
      <p:pic>
        <p:nvPicPr>
          <p:cNvPr id="93" name="Google Shape;93;p12"/>
          <p:cNvPicPr preferRelativeResize="0"/>
          <p:nvPr/>
        </p:nvPicPr>
        <p:blipFill>
          <a:blip r:embed="rId10">
            <a:alphaModFix/>
          </a:blip>
          <a:stretch>
            <a:fillRect/>
          </a:stretch>
        </p:blipFill>
        <p:spPr>
          <a:xfrm>
            <a:off x="5410200" y="3841000"/>
            <a:ext cx="322048" cy="720775"/>
          </a:xfrm>
          <a:prstGeom prst="rect">
            <a:avLst/>
          </a:prstGeom>
          <a:noFill/>
          <a:ln>
            <a:noFill/>
          </a:ln>
        </p:spPr>
      </p:pic>
      <p:pic>
        <p:nvPicPr>
          <p:cNvPr id="94" name="Google Shape;94;p12"/>
          <p:cNvPicPr preferRelativeResize="0"/>
          <p:nvPr/>
        </p:nvPicPr>
        <p:blipFill>
          <a:blip r:embed="rId11">
            <a:alphaModFix/>
          </a:blip>
          <a:stretch>
            <a:fillRect/>
          </a:stretch>
        </p:blipFill>
        <p:spPr>
          <a:xfrm>
            <a:off x="0" y="4652367"/>
            <a:ext cx="9144000" cy="410766"/>
          </a:xfrm>
          <a:prstGeom prst="rect">
            <a:avLst/>
          </a:prstGeom>
          <a:noFill/>
          <a:ln>
            <a:noFill/>
          </a:ln>
        </p:spPr>
      </p:pic>
      <p:pic>
        <p:nvPicPr>
          <p:cNvPr id="95" name="Google Shape;95;p12"/>
          <p:cNvPicPr preferRelativeResize="0"/>
          <p:nvPr/>
        </p:nvPicPr>
        <p:blipFill>
          <a:blip r:embed="rId12">
            <a:alphaModFix/>
          </a:blip>
          <a:stretch>
            <a:fillRect/>
          </a:stretch>
        </p:blipFill>
        <p:spPr>
          <a:xfrm>
            <a:off x="5884648" y="3612400"/>
            <a:ext cx="322048" cy="720775"/>
          </a:xfrm>
          <a:prstGeom prst="rect">
            <a:avLst/>
          </a:prstGeom>
          <a:noFill/>
          <a:ln>
            <a:noFill/>
          </a:ln>
        </p:spPr>
      </p:pic>
      <p:pic>
        <p:nvPicPr>
          <p:cNvPr id="96" name="Google Shape;96;p12"/>
          <p:cNvPicPr preferRelativeResize="0"/>
          <p:nvPr/>
        </p:nvPicPr>
        <p:blipFill>
          <a:blip r:embed="rId13">
            <a:alphaModFix/>
          </a:blip>
          <a:stretch>
            <a:fillRect/>
          </a:stretch>
        </p:blipFill>
        <p:spPr>
          <a:xfrm>
            <a:off x="6359097" y="3612400"/>
            <a:ext cx="322048" cy="720775"/>
          </a:xfrm>
          <a:prstGeom prst="rect">
            <a:avLst/>
          </a:prstGeom>
          <a:noFill/>
          <a:ln>
            <a:noFill/>
          </a:ln>
        </p:spPr>
      </p:pic>
      <p:pic>
        <p:nvPicPr>
          <p:cNvPr id="97" name="Google Shape;97;p12"/>
          <p:cNvPicPr preferRelativeResize="0"/>
          <p:nvPr/>
        </p:nvPicPr>
        <p:blipFill>
          <a:blip r:embed="rId14">
            <a:alphaModFix/>
          </a:blip>
          <a:stretch>
            <a:fillRect/>
          </a:stretch>
        </p:blipFill>
        <p:spPr>
          <a:xfrm>
            <a:off x="6798125" y="3710300"/>
            <a:ext cx="419100" cy="895350"/>
          </a:xfrm>
          <a:prstGeom prst="rect">
            <a:avLst/>
          </a:prstGeom>
          <a:noFill/>
          <a:ln>
            <a:noFill/>
          </a:ln>
        </p:spPr>
      </p:pic>
      <p:pic>
        <p:nvPicPr>
          <p:cNvPr id="98" name="Google Shape;98;p12"/>
          <p:cNvPicPr preferRelativeResize="0"/>
          <p:nvPr/>
        </p:nvPicPr>
        <p:blipFill rotWithShape="1">
          <a:blip r:embed="rId15">
            <a:alphaModFix/>
          </a:blip>
          <a:srcRect b="22857" l="0" r="0" t="0"/>
          <a:stretch/>
        </p:blipFill>
        <p:spPr>
          <a:xfrm>
            <a:off x="111075" y="4043100"/>
            <a:ext cx="3415127" cy="791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1">
  <p:cSld name="TITLE_1_1_4">
    <p:bg>
      <p:bgPr>
        <a:solidFill>
          <a:srgbClr val="4A0A77"/>
        </a:solidFill>
      </p:bgPr>
    </p:bg>
    <p:spTree>
      <p:nvGrpSpPr>
        <p:cNvPr id="99" name="Shape 99"/>
        <p:cNvGrpSpPr/>
        <p:nvPr/>
      </p:nvGrpSpPr>
      <p:grpSpPr>
        <a:xfrm>
          <a:off x="0" y="0"/>
          <a:ext cx="0" cy="0"/>
          <a:chOff x="0" y="0"/>
          <a:chExt cx="0" cy="0"/>
        </a:xfrm>
      </p:grpSpPr>
      <p:sp>
        <p:nvSpPr>
          <p:cNvPr id="100" name="Google Shape;10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3"/>
          <p:cNvSpPr/>
          <p:nvPr/>
        </p:nvSpPr>
        <p:spPr>
          <a:xfrm>
            <a:off x="419483" y="2211125"/>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2" name="Google Shape;102;p13"/>
          <p:cNvSpPr/>
          <p:nvPr/>
        </p:nvSpPr>
        <p:spPr>
          <a:xfrm>
            <a:off x="3203064"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03" name="Google Shape;103;p13"/>
          <p:cNvSpPr/>
          <p:nvPr/>
        </p:nvSpPr>
        <p:spPr>
          <a:xfrm>
            <a:off x="6095410" y="2172550"/>
            <a:ext cx="2453100" cy="16050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04" name="Google Shape;104;p13"/>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05" name="Google Shape;105;p13"/>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3"/>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07" name="Google Shape;107;p13"/>
          <p:cNvPicPr preferRelativeResize="0"/>
          <p:nvPr/>
        </p:nvPicPr>
        <p:blipFill>
          <a:blip r:embed="rId4">
            <a:alphaModFix/>
          </a:blip>
          <a:stretch>
            <a:fillRect/>
          </a:stretch>
        </p:blipFill>
        <p:spPr>
          <a:xfrm>
            <a:off x="7724775" y="3603225"/>
            <a:ext cx="1305225" cy="1411700"/>
          </a:xfrm>
          <a:prstGeom prst="rect">
            <a:avLst/>
          </a:prstGeom>
          <a:noFill/>
          <a:ln>
            <a:noFill/>
          </a:ln>
        </p:spPr>
      </p:pic>
      <p:sp>
        <p:nvSpPr>
          <p:cNvPr id="108" name="Google Shape;108;p13"/>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 Step Process 2">
  <p:cSld name="TITLE_1_1_3">
    <p:bg>
      <p:bgPr>
        <a:solidFill>
          <a:schemeClr val="lt1"/>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11" name="Google Shape;111;p14"/>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4"/>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3000"/>
              <a:buFont typeface="Overpass"/>
              <a:buNone/>
              <a:defRPr b="1" sz="3000">
                <a:latin typeface="Overpass"/>
                <a:ea typeface="Overpass"/>
                <a:cs typeface="Overpass"/>
                <a:sym typeface="Overpas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14"/>
          <p:cNvSpPr/>
          <p:nvPr>
            <p:ph idx="2" type="pic"/>
          </p:nvPr>
        </p:nvSpPr>
        <p:spPr>
          <a:xfrm>
            <a:off x="706779" y="1453381"/>
            <a:ext cx="2096400" cy="2096400"/>
          </a:xfrm>
          <a:prstGeom prst="ellipse">
            <a:avLst/>
          </a:prstGeom>
          <a:noFill/>
          <a:ln>
            <a:noFill/>
          </a:ln>
        </p:spPr>
      </p:sp>
      <p:sp>
        <p:nvSpPr>
          <p:cNvPr id="115" name="Google Shape;115;p14"/>
          <p:cNvSpPr/>
          <p:nvPr>
            <p:ph idx="3" type="pic"/>
          </p:nvPr>
        </p:nvSpPr>
        <p:spPr>
          <a:xfrm>
            <a:off x="6116979" y="1453381"/>
            <a:ext cx="2096400" cy="2096400"/>
          </a:xfrm>
          <a:prstGeom prst="ellipse">
            <a:avLst/>
          </a:prstGeom>
          <a:noFill/>
          <a:ln>
            <a:noFill/>
          </a:ln>
        </p:spPr>
      </p:sp>
      <p:sp>
        <p:nvSpPr>
          <p:cNvPr id="116" name="Google Shape;116;p14"/>
          <p:cNvSpPr/>
          <p:nvPr>
            <p:ph idx="4" type="pic"/>
          </p:nvPr>
        </p:nvSpPr>
        <p:spPr>
          <a:xfrm>
            <a:off x="3411879" y="1453381"/>
            <a:ext cx="2096400" cy="20964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Four Step Process">
  <p:cSld name="TITLE_1_1_2">
    <p:bg>
      <p:bgPr>
        <a:solidFill>
          <a:srgbClr val="4A0A77"/>
        </a:solidFill>
      </p:bgPr>
    </p:bg>
    <p:spTree>
      <p:nvGrpSpPr>
        <p:cNvPr id="117" name="Shape 117"/>
        <p:cNvGrpSpPr/>
        <p:nvPr/>
      </p:nvGrpSpPr>
      <p:grpSpPr>
        <a:xfrm>
          <a:off x="0" y="0"/>
          <a:ext cx="0" cy="0"/>
          <a:chOff x="0" y="0"/>
          <a:chExt cx="0" cy="0"/>
        </a:xfrm>
      </p:grpSpPr>
      <p:sp>
        <p:nvSpPr>
          <p:cNvPr id="118" name="Google Shape;11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5"/>
          <p:cNvSpPr/>
          <p:nvPr/>
        </p:nvSpPr>
        <p:spPr>
          <a:xfrm>
            <a:off x="262550" y="227750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0" name="Google Shape;120;p15"/>
          <p:cNvSpPr/>
          <p:nvPr/>
        </p:nvSpPr>
        <p:spPr>
          <a:xfrm>
            <a:off x="2450725"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1" name="Google Shape;121;p15"/>
          <p:cNvSpPr/>
          <p:nvPr/>
        </p:nvSpPr>
        <p:spPr>
          <a:xfrm>
            <a:off x="4724400" y="2248750"/>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22" name="Google Shape;122;p15"/>
          <p:cNvSpPr/>
          <p:nvPr/>
        </p:nvSpPr>
        <p:spPr>
          <a:xfrm>
            <a:off x="7010400" y="2270888"/>
            <a:ext cx="1928400" cy="1196100"/>
          </a:xfrm>
          <a:prstGeom prst="homePlate">
            <a:avLst>
              <a:gd fmla="val 50000" name="adj"/>
            </a:avLst>
          </a:prstGeom>
          <a:solidFill>
            <a:srgbClr val="9900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123" name="Google Shape;123;p15"/>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24" name="Google Shape;124;p15"/>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5"/>
          <p:cNvPicPr preferRelativeResize="0"/>
          <p:nvPr/>
        </p:nvPicPr>
        <p:blipFill>
          <a:blip r:embed="rId3">
            <a:alphaModFix/>
          </a:blip>
          <a:stretch>
            <a:fillRect/>
          </a:stretch>
        </p:blipFill>
        <p:spPr>
          <a:xfrm>
            <a:off x="0" y="4728567"/>
            <a:ext cx="9144000" cy="410766"/>
          </a:xfrm>
          <a:prstGeom prst="rect">
            <a:avLst/>
          </a:prstGeom>
          <a:noFill/>
          <a:ln>
            <a:noFill/>
          </a:ln>
        </p:spPr>
      </p:pic>
      <p:pic>
        <p:nvPicPr>
          <p:cNvPr id="126" name="Google Shape;126;p15"/>
          <p:cNvPicPr preferRelativeResize="0"/>
          <p:nvPr/>
        </p:nvPicPr>
        <p:blipFill>
          <a:blip r:embed="rId4">
            <a:alphaModFix/>
          </a:blip>
          <a:stretch>
            <a:fillRect/>
          </a:stretch>
        </p:blipFill>
        <p:spPr>
          <a:xfrm>
            <a:off x="7893143" y="3771425"/>
            <a:ext cx="1079257" cy="1167300"/>
          </a:xfrm>
          <a:prstGeom prst="rect">
            <a:avLst/>
          </a:prstGeom>
          <a:noFill/>
          <a:ln>
            <a:noFill/>
          </a:ln>
        </p:spPr>
      </p:pic>
      <p:sp>
        <p:nvSpPr>
          <p:cNvPr id="127" name="Google Shape;127;p15"/>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Way Comparison">
  <p:cSld name="TITLE_1_1_1">
    <p:bg>
      <p:bgPr>
        <a:solidFill>
          <a:srgbClr val="4A0A77"/>
        </a:solidFill>
      </p:bgPr>
    </p:bg>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2">
            <a:alphaModFix/>
          </a:blip>
          <a:stretch>
            <a:fillRect/>
          </a:stretch>
        </p:blipFill>
        <p:spPr>
          <a:xfrm>
            <a:off x="1646900" y="3821738"/>
            <a:ext cx="10363198" cy="1854425"/>
          </a:xfrm>
          <a:prstGeom prst="rect">
            <a:avLst/>
          </a:prstGeom>
          <a:noFill/>
          <a:ln>
            <a:noFill/>
          </a:ln>
        </p:spPr>
      </p:pic>
      <p:sp>
        <p:nvSpPr>
          <p:cNvPr id="130" name="Google Shape;13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6"/>
          <p:cNvSpPr/>
          <p:nvPr/>
        </p:nvSpPr>
        <p:spPr>
          <a:xfrm>
            <a:off x="393725"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2" name="Google Shape;132;p16"/>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33" name="Google Shape;133;p16"/>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p:nvPr/>
        </p:nvSpPr>
        <p:spPr>
          <a:xfrm>
            <a:off x="4827939" y="1362550"/>
            <a:ext cx="40011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35" name="Google Shape;135;p16"/>
          <p:cNvSpPr txBox="1"/>
          <p:nvPr>
            <p:ph idx="1" type="subTitle"/>
          </p:nvPr>
        </p:nvSpPr>
        <p:spPr>
          <a:xfrm>
            <a:off x="5845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6" name="Google Shape;136;p16"/>
          <p:cNvSpPr txBox="1"/>
          <p:nvPr>
            <p:ph idx="2" type="subTitle"/>
          </p:nvPr>
        </p:nvSpPr>
        <p:spPr>
          <a:xfrm>
            <a:off x="5004175" y="1596975"/>
            <a:ext cx="3656700" cy="3066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37" name="Google Shape;137;p16"/>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ree-Way Comparison">
  <p:cSld name="TITLE_1_1_1_1">
    <p:bg>
      <p:bgPr>
        <a:solidFill>
          <a:srgbClr val="4A0A77"/>
        </a:solidFill>
      </p:bgPr>
    </p:bg>
    <p:spTree>
      <p:nvGrpSpPr>
        <p:cNvPr id="138" name="Shape 138"/>
        <p:cNvGrpSpPr/>
        <p:nvPr/>
      </p:nvGrpSpPr>
      <p:grpSpPr>
        <a:xfrm>
          <a:off x="0" y="0"/>
          <a:ext cx="0" cy="0"/>
          <a:chOff x="0" y="0"/>
          <a:chExt cx="0" cy="0"/>
        </a:xfrm>
      </p:grpSpPr>
      <p:pic>
        <p:nvPicPr>
          <p:cNvPr id="139" name="Google Shape;139;p17"/>
          <p:cNvPicPr preferRelativeResize="0"/>
          <p:nvPr/>
        </p:nvPicPr>
        <p:blipFill>
          <a:blip r:embed="rId2">
            <a:alphaModFix/>
          </a:blip>
          <a:stretch>
            <a:fillRect/>
          </a:stretch>
        </p:blipFill>
        <p:spPr>
          <a:xfrm>
            <a:off x="-228600" y="3981025"/>
            <a:ext cx="9404873" cy="1854425"/>
          </a:xfrm>
          <a:prstGeom prst="rect">
            <a:avLst/>
          </a:prstGeom>
          <a:noFill/>
          <a:ln>
            <a:noFill/>
          </a:ln>
        </p:spPr>
      </p:pic>
      <p:pic>
        <p:nvPicPr>
          <p:cNvPr id="140" name="Google Shape;140;p17"/>
          <p:cNvPicPr preferRelativeResize="0"/>
          <p:nvPr/>
        </p:nvPicPr>
        <p:blipFill>
          <a:blip r:embed="rId3">
            <a:alphaModFix/>
          </a:blip>
          <a:stretch>
            <a:fillRect/>
          </a:stretch>
        </p:blipFill>
        <p:spPr>
          <a:xfrm>
            <a:off x="7398925" y="233437"/>
            <a:ext cx="1571751" cy="846325"/>
          </a:xfrm>
          <a:prstGeom prst="rect">
            <a:avLst/>
          </a:prstGeom>
          <a:noFill/>
          <a:ln>
            <a:noFill/>
          </a:ln>
        </p:spPr>
      </p:pic>
      <p:sp>
        <p:nvSpPr>
          <p:cNvPr id="141" name="Google Shape;141;p17"/>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247250" y="1362550"/>
            <a:ext cx="2731800" cy="3467100"/>
          </a:xfrm>
          <a:prstGeom prst="roundRect">
            <a:avLst>
              <a:gd fmla="val 4025"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3" name="Google Shape;143;p17"/>
          <p:cNvSpPr/>
          <p:nvPr/>
        </p:nvSpPr>
        <p:spPr>
          <a:xfrm>
            <a:off x="3213125" y="1362550"/>
            <a:ext cx="2731800" cy="3467100"/>
          </a:xfrm>
          <a:prstGeom prst="roundRect">
            <a:avLst>
              <a:gd fmla="val 4079"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4" name="Google Shape;144;p17"/>
          <p:cNvSpPr/>
          <p:nvPr/>
        </p:nvSpPr>
        <p:spPr>
          <a:xfrm>
            <a:off x="6179000" y="1362550"/>
            <a:ext cx="2731800" cy="3467100"/>
          </a:xfrm>
          <a:prstGeom prst="roundRect">
            <a:avLst>
              <a:gd fmla="val 4064" name="adj"/>
            </a:avLst>
          </a:prstGeom>
          <a:solidFill>
            <a:srgbClr val="FEFEFD"/>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45" name="Google Shape;14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17"/>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3000"/>
              <a:buFont typeface="Overpass"/>
              <a:buNone/>
              <a:defRPr b="1" sz="3000">
                <a:solidFill>
                  <a:schemeClr val="lt1"/>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subTitle"/>
          </p:nvPr>
        </p:nvSpPr>
        <p:spPr>
          <a:xfrm>
            <a:off x="3262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8" name="Google Shape;148;p17"/>
          <p:cNvSpPr txBox="1"/>
          <p:nvPr>
            <p:ph idx="2" type="subTitle"/>
          </p:nvPr>
        </p:nvSpPr>
        <p:spPr>
          <a:xfrm>
            <a:off x="32980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49" name="Google Shape;149;p17"/>
          <p:cNvSpPr txBox="1"/>
          <p:nvPr>
            <p:ph idx="3" type="subTitle"/>
          </p:nvPr>
        </p:nvSpPr>
        <p:spPr>
          <a:xfrm>
            <a:off x="6269875" y="1516025"/>
            <a:ext cx="2545200" cy="3147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wo Speakers Slide">
  <p:cSld name="CUSTOM_3_1_2_1">
    <p:spTree>
      <p:nvGrpSpPr>
        <p:cNvPr id="150" name="Shape 150"/>
        <p:cNvGrpSpPr/>
        <p:nvPr/>
      </p:nvGrpSpPr>
      <p:grpSpPr>
        <a:xfrm>
          <a:off x="0" y="0"/>
          <a:ext cx="0" cy="0"/>
          <a:chOff x="0" y="0"/>
          <a:chExt cx="0" cy="0"/>
        </a:xfrm>
      </p:grpSpPr>
      <p:sp>
        <p:nvSpPr>
          <p:cNvPr id="151" name="Google Shape;151;p18"/>
          <p:cNvSpPr txBox="1"/>
          <p:nvPr>
            <p:ph type="title"/>
          </p:nvPr>
        </p:nvSpPr>
        <p:spPr>
          <a:xfrm>
            <a:off x="432169" y="543131"/>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2" name="Google Shape;152;p18"/>
          <p:cNvSpPr txBox="1"/>
          <p:nvPr>
            <p:ph idx="1" type="subTitle"/>
          </p:nvPr>
        </p:nvSpPr>
        <p:spPr>
          <a:xfrm>
            <a:off x="432169" y="1825574"/>
            <a:ext cx="4733100" cy="6243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3" name="Google Shape;153;p18"/>
          <p:cNvSpPr txBox="1"/>
          <p:nvPr>
            <p:ph idx="2" type="title"/>
          </p:nvPr>
        </p:nvSpPr>
        <p:spPr>
          <a:xfrm>
            <a:off x="1053312" y="2711513"/>
            <a:ext cx="3758100" cy="12345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154" name="Google Shape;154;p18"/>
          <p:cNvSpPr txBox="1"/>
          <p:nvPr>
            <p:ph idx="3" type="subTitle"/>
          </p:nvPr>
        </p:nvSpPr>
        <p:spPr>
          <a:xfrm>
            <a:off x="973450" y="3993950"/>
            <a:ext cx="4812900" cy="624300"/>
          </a:xfrm>
          <a:prstGeom prst="rect">
            <a:avLst/>
          </a:prstGeom>
        </p:spPr>
        <p:txBody>
          <a:bodyPr anchorCtr="0" anchor="t" bIns="91425" lIns="91425" spcFirstLastPara="1" rIns="91425" wrap="square" tIns="91425">
            <a:normAutofit/>
          </a:bodyPr>
          <a:lstStyle>
            <a:lvl1pPr lvl="0" rtl="0">
              <a:lnSpc>
                <a:spcPct val="103000"/>
              </a:lnSpc>
              <a:spcBef>
                <a:spcPts val="400"/>
              </a:spcBef>
              <a:spcAft>
                <a:spcPts val="0"/>
              </a:spcAft>
              <a:buClr>
                <a:srgbClr val="4A0A77"/>
              </a:buClr>
              <a:buSzPts val="1400"/>
              <a:buFont typeface="Open Sans"/>
              <a:buNone/>
              <a:defRPr sz="1400">
                <a:solidFill>
                  <a:srgbClr val="4A0A77"/>
                </a:solidFill>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sp>
        <p:nvSpPr>
          <p:cNvPr id="155" name="Google Shape;155;p18"/>
          <p:cNvSpPr/>
          <p:nvPr/>
        </p:nvSpPr>
        <p:spPr>
          <a:xfrm>
            <a:off x="4702700" y="-338"/>
            <a:ext cx="4445740" cy="4473030"/>
          </a:xfrm>
          <a:custGeom>
            <a:rect b="b" l="l" r="r" t="t"/>
            <a:pathLst>
              <a:path extrusionOk="0" h="41849" w="41582">
                <a:moveTo>
                  <a:pt x="0" y="0"/>
                </a:moveTo>
                <a:cubicBezTo>
                  <a:pt x="3997" y="21081"/>
                  <a:pt x="20546" y="37727"/>
                  <a:pt x="41581" y="41849"/>
                </a:cubicBezTo>
                <a:lnTo>
                  <a:pt x="41581" y="0"/>
                </a:lnTo>
                <a:close/>
              </a:path>
            </a:pathLst>
          </a:custGeom>
          <a:solidFill>
            <a:srgbClr val="4A0A7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156" name="Google Shape;156;p18"/>
          <p:cNvSpPr/>
          <p:nvPr>
            <p:ph idx="4" type="pic"/>
          </p:nvPr>
        </p:nvSpPr>
        <p:spPr>
          <a:xfrm>
            <a:off x="4592979" y="615181"/>
            <a:ext cx="2096400" cy="2096400"/>
          </a:xfrm>
          <a:prstGeom prst="ellipse">
            <a:avLst/>
          </a:prstGeom>
          <a:noFill/>
          <a:ln>
            <a:noFill/>
          </a:ln>
        </p:spPr>
      </p:sp>
      <p:pic>
        <p:nvPicPr>
          <p:cNvPr id="157" name="Google Shape;157;p18"/>
          <p:cNvPicPr preferRelativeResize="0"/>
          <p:nvPr/>
        </p:nvPicPr>
        <p:blipFill rotWithShape="1">
          <a:blip r:embed="rId2">
            <a:alphaModFix/>
          </a:blip>
          <a:srcRect b="48657" l="0" r="0" t="0"/>
          <a:stretch/>
        </p:blipFill>
        <p:spPr>
          <a:xfrm>
            <a:off x="-76200" y="4209625"/>
            <a:ext cx="9224648" cy="933875"/>
          </a:xfrm>
          <a:prstGeom prst="rect">
            <a:avLst/>
          </a:prstGeom>
          <a:noFill/>
          <a:ln>
            <a:noFill/>
          </a:ln>
        </p:spPr>
      </p:pic>
      <p:sp>
        <p:nvSpPr>
          <p:cNvPr id="158" name="Google Shape;158;p18"/>
          <p:cNvSpPr/>
          <p:nvPr>
            <p:ph idx="5" type="pic"/>
          </p:nvPr>
        </p:nvSpPr>
        <p:spPr>
          <a:xfrm>
            <a:off x="6486941" y="2376406"/>
            <a:ext cx="2096400" cy="2096400"/>
          </a:xfrm>
          <a:prstGeom prst="ellipse">
            <a:avLst/>
          </a:prstGeom>
          <a:noFill/>
          <a:ln>
            <a:noFill/>
          </a:ln>
        </p:spPr>
      </p:sp>
      <p:sp>
        <p:nvSpPr>
          <p:cNvPr id="159" name="Google Shape;15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0" name="Google Shape;160;p18"/>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and body" type="tx">
  <p:cSld name="TITLE_AND_BODY">
    <p:spTree>
      <p:nvGrpSpPr>
        <p:cNvPr id="161" name="Shape 161"/>
        <p:cNvGrpSpPr/>
        <p:nvPr/>
      </p:nvGrpSpPr>
      <p:grpSpPr>
        <a:xfrm>
          <a:off x="0" y="0"/>
          <a:ext cx="0" cy="0"/>
          <a:chOff x="0" y="0"/>
          <a:chExt cx="0" cy="0"/>
        </a:xfrm>
      </p:grpSpPr>
      <p:sp>
        <p:nvSpPr>
          <p:cNvPr id="162" name="Google Shape;16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3" name="Google Shape;16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1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1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66" name="Google Shape;166;p1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itle, Body, and Image">
  <p:cSld name="TITLE_AND_BODY_1">
    <p:spTree>
      <p:nvGrpSpPr>
        <p:cNvPr id="167" name="Shape 167"/>
        <p:cNvGrpSpPr/>
        <p:nvPr/>
      </p:nvGrpSpPr>
      <p:grpSpPr>
        <a:xfrm>
          <a:off x="0" y="0"/>
          <a:ext cx="0" cy="0"/>
          <a:chOff x="0" y="0"/>
          <a:chExt cx="0" cy="0"/>
        </a:xfrm>
      </p:grpSpPr>
      <p:sp>
        <p:nvSpPr>
          <p:cNvPr id="168" name="Google Shape;168;p20"/>
          <p:cNvSpPr txBox="1"/>
          <p:nvPr>
            <p:ph idx="1" type="body"/>
          </p:nvPr>
        </p:nvSpPr>
        <p:spPr>
          <a:xfrm>
            <a:off x="311700" y="1152475"/>
            <a:ext cx="53871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69" name="Google Shape;16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p2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0"/>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2" name="Google Shape;172;p20"/>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20"/>
          <p:cNvSpPr/>
          <p:nvPr>
            <p:ph idx="2" type="pic"/>
          </p:nvPr>
        </p:nvSpPr>
        <p:spPr>
          <a:xfrm>
            <a:off x="5775150" y="1145325"/>
            <a:ext cx="3005700" cy="3776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ackground">
  <p:cSld name="TITLE_3">
    <p:spTree>
      <p:nvGrpSpPr>
        <p:cNvPr id="14"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ide By Side Comparison">
  <p:cSld name="TITLE_AND_BODY_1_1">
    <p:spTree>
      <p:nvGrpSpPr>
        <p:cNvPr id="174" name="Shape 174"/>
        <p:cNvGrpSpPr/>
        <p:nvPr/>
      </p:nvGrpSpPr>
      <p:grpSpPr>
        <a:xfrm>
          <a:off x="0" y="0"/>
          <a:ext cx="0" cy="0"/>
          <a:chOff x="0" y="0"/>
          <a:chExt cx="0" cy="0"/>
        </a:xfrm>
      </p:grpSpPr>
      <p:sp>
        <p:nvSpPr>
          <p:cNvPr id="175" name="Google Shape;175;p21"/>
          <p:cNvSpPr txBox="1"/>
          <p:nvPr>
            <p:ph idx="1" type="body"/>
          </p:nvPr>
        </p:nvSpPr>
        <p:spPr>
          <a:xfrm>
            <a:off x="3117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76" name="Google Shape;17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21"/>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1"/>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179" name="Google Shape;179;p21"/>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000"/>
              <a:buFont typeface="Overpass"/>
              <a:buNone/>
              <a:defRPr b="1" sz="3000">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1"/>
          <p:cNvSpPr txBox="1"/>
          <p:nvPr>
            <p:ph idx="2" type="body"/>
          </p:nvPr>
        </p:nvSpPr>
        <p:spPr>
          <a:xfrm>
            <a:off x="4655100" y="1152475"/>
            <a:ext cx="4026600" cy="3768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Open Sans"/>
              <a:buChar char="●"/>
              <a:defRPr sz="1400">
                <a:latin typeface="Open Sans"/>
                <a:ea typeface="Open Sans"/>
                <a:cs typeface="Open Sans"/>
                <a:sym typeface="Open Sans"/>
              </a:defRPr>
            </a:lvl1pPr>
            <a:lvl2pPr indent="-317500" lvl="1" marL="914400" rtl="0">
              <a:spcBef>
                <a:spcPts val="0"/>
              </a:spcBef>
              <a:spcAft>
                <a:spcPts val="0"/>
              </a:spcAft>
              <a:buSzPts val="1400"/>
              <a:buFont typeface="Open Sans"/>
              <a:buChar char="○"/>
              <a:defRPr>
                <a:latin typeface="Open Sans"/>
                <a:ea typeface="Open Sans"/>
                <a:cs typeface="Open Sans"/>
                <a:sym typeface="Open Sans"/>
              </a:defRPr>
            </a:lvl2pPr>
            <a:lvl3pPr indent="-317500" lvl="2" marL="1371600" rtl="0">
              <a:spcBef>
                <a:spcPts val="0"/>
              </a:spcBef>
              <a:spcAft>
                <a:spcPts val="0"/>
              </a:spcAft>
              <a:buSzPts val="1400"/>
              <a:buFont typeface="Open Sans"/>
              <a:buChar char="■"/>
              <a:defRPr>
                <a:latin typeface="Open Sans"/>
                <a:ea typeface="Open Sans"/>
                <a:cs typeface="Open Sans"/>
                <a:sym typeface="Open Sans"/>
              </a:defRPr>
            </a:lvl3pPr>
            <a:lvl4pPr indent="-317500" lvl="3" marL="1828800" rtl="0">
              <a:spcBef>
                <a:spcPts val="0"/>
              </a:spcBef>
              <a:spcAft>
                <a:spcPts val="0"/>
              </a:spcAft>
              <a:buSzPts val="1400"/>
              <a:buFont typeface="Open Sans"/>
              <a:buChar char="●"/>
              <a:defRPr>
                <a:latin typeface="Open Sans"/>
                <a:ea typeface="Open Sans"/>
                <a:cs typeface="Open Sans"/>
                <a:sym typeface="Open Sans"/>
              </a:defRPr>
            </a:lvl4pPr>
            <a:lvl5pPr indent="-317500" lvl="4" marL="2286000" rtl="0">
              <a:spcBef>
                <a:spcPts val="0"/>
              </a:spcBef>
              <a:spcAft>
                <a:spcPts val="0"/>
              </a:spcAft>
              <a:buSzPts val="1400"/>
              <a:buFont typeface="Open Sans"/>
              <a:buChar char="○"/>
              <a:defRPr>
                <a:latin typeface="Open Sans"/>
                <a:ea typeface="Open Sans"/>
                <a:cs typeface="Open Sans"/>
                <a:sym typeface="Open Sans"/>
              </a:defRPr>
            </a:lvl5pPr>
            <a:lvl6pPr indent="-317500" lvl="5" marL="2743200" rtl="0">
              <a:spcBef>
                <a:spcPts val="0"/>
              </a:spcBef>
              <a:spcAft>
                <a:spcPts val="0"/>
              </a:spcAft>
              <a:buSzPts val="1400"/>
              <a:buFont typeface="Open Sans"/>
              <a:buChar char="■"/>
              <a:defRPr>
                <a:latin typeface="Open Sans"/>
                <a:ea typeface="Open Sans"/>
                <a:cs typeface="Open Sans"/>
                <a:sym typeface="Open Sans"/>
              </a:defRPr>
            </a:lvl6pPr>
            <a:lvl7pPr indent="-317500" lvl="6" marL="3200400" rtl="0">
              <a:spcBef>
                <a:spcPts val="0"/>
              </a:spcBef>
              <a:spcAft>
                <a:spcPts val="0"/>
              </a:spcAft>
              <a:buSzPts val="1400"/>
              <a:buFont typeface="Open Sans"/>
              <a:buChar char="●"/>
              <a:defRPr>
                <a:latin typeface="Open Sans"/>
                <a:ea typeface="Open Sans"/>
                <a:cs typeface="Open Sans"/>
                <a:sym typeface="Open Sans"/>
              </a:defRPr>
            </a:lvl7pPr>
            <a:lvl8pPr indent="-317500" lvl="7" marL="3657600" rtl="0">
              <a:spcBef>
                <a:spcPts val="0"/>
              </a:spcBef>
              <a:spcAft>
                <a:spcPts val="0"/>
              </a:spcAft>
              <a:buSzPts val="1400"/>
              <a:buFont typeface="Open Sans"/>
              <a:buChar char="○"/>
              <a:defRPr>
                <a:latin typeface="Open Sans"/>
                <a:ea typeface="Open Sans"/>
                <a:cs typeface="Open Sans"/>
                <a:sym typeface="Open Sans"/>
              </a:defRPr>
            </a:lvl8pPr>
            <a:lvl9pPr indent="-317500" lvl="8" marL="4114800" rtl="0">
              <a:spcBef>
                <a:spcPts val="0"/>
              </a:spcBef>
              <a:spcAft>
                <a:spcPts val="0"/>
              </a:spcAft>
              <a:buSzPts val="1400"/>
              <a:buFont typeface="Open Sans"/>
              <a:buChar char="■"/>
              <a:defRPr>
                <a:latin typeface="Open Sans"/>
                <a:ea typeface="Open Sans"/>
                <a:cs typeface="Open Sans"/>
                <a:sym typeface="Open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Gray)">
  <p:cSld name="SECTION_TITLE_AND_DESCRIPTION">
    <p:spTree>
      <p:nvGrpSpPr>
        <p:cNvPr id="181" name="Shape 181"/>
        <p:cNvGrpSpPr/>
        <p:nvPr/>
      </p:nvGrpSpPr>
      <p:grpSpPr>
        <a:xfrm>
          <a:off x="0" y="0"/>
          <a:ext cx="0" cy="0"/>
          <a:chOff x="0" y="0"/>
          <a:chExt cx="0" cy="0"/>
        </a:xfrm>
      </p:grpSpPr>
      <p:sp>
        <p:nvSpPr>
          <p:cNvPr id="182" name="Google Shape;182;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3000"/>
              <a:buFont typeface="Overpass"/>
              <a:buChar char="●"/>
              <a:defRPr b="1" sz="3000">
                <a:latin typeface="Overpass"/>
                <a:ea typeface="Overpass"/>
                <a:cs typeface="Overpass"/>
                <a:sym typeface="Overpass"/>
              </a:defRPr>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184" name="Google Shape;184;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5" name="Google Shape;185;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Font typeface="Open Sans"/>
              <a:buChar char="●"/>
              <a:defRPr sz="1400">
                <a:latin typeface="Open Sans"/>
                <a:ea typeface="Open Sans"/>
                <a:cs typeface="Open Sans"/>
                <a:sym typeface="Open Sans"/>
              </a:defRPr>
            </a:lvl1pPr>
            <a:lvl2pPr indent="-317500" lvl="1" marL="914400">
              <a:spcBef>
                <a:spcPts val="0"/>
              </a:spcBef>
              <a:spcAft>
                <a:spcPts val="0"/>
              </a:spcAft>
              <a:buSzPts val="1400"/>
              <a:buFont typeface="Open Sans"/>
              <a:buChar char="○"/>
              <a:defRPr>
                <a:latin typeface="Open Sans"/>
                <a:ea typeface="Open Sans"/>
                <a:cs typeface="Open Sans"/>
                <a:sym typeface="Open Sans"/>
              </a:defRPr>
            </a:lvl2pPr>
            <a:lvl3pPr indent="-317500" lvl="2" marL="1371600">
              <a:spcBef>
                <a:spcPts val="0"/>
              </a:spcBef>
              <a:spcAft>
                <a:spcPts val="0"/>
              </a:spcAft>
              <a:buSzPts val="1400"/>
              <a:buFont typeface="Open Sans"/>
              <a:buChar char="■"/>
              <a:defRPr>
                <a:latin typeface="Open Sans"/>
                <a:ea typeface="Open Sans"/>
                <a:cs typeface="Open Sans"/>
                <a:sym typeface="Open Sans"/>
              </a:defRPr>
            </a:lvl3pPr>
            <a:lvl4pPr indent="-317500" lvl="3" marL="1828800">
              <a:spcBef>
                <a:spcPts val="0"/>
              </a:spcBef>
              <a:spcAft>
                <a:spcPts val="0"/>
              </a:spcAft>
              <a:buSzPts val="1400"/>
              <a:buFont typeface="Open Sans"/>
              <a:buChar char="●"/>
              <a:defRPr>
                <a:latin typeface="Open Sans"/>
                <a:ea typeface="Open Sans"/>
                <a:cs typeface="Open Sans"/>
                <a:sym typeface="Open Sans"/>
              </a:defRPr>
            </a:lvl4pPr>
            <a:lvl5pPr indent="-317500" lvl="4" marL="2286000">
              <a:spcBef>
                <a:spcPts val="0"/>
              </a:spcBef>
              <a:spcAft>
                <a:spcPts val="0"/>
              </a:spcAft>
              <a:buSzPts val="1400"/>
              <a:buFont typeface="Open Sans"/>
              <a:buChar char="○"/>
              <a:defRPr>
                <a:latin typeface="Open Sans"/>
                <a:ea typeface="Open Sans"/>
                <a:cs typeface="Open Sans"/>
                <a:sym typeface="Open Sans"/>
              </a:defRPr>
            </a:lvl5pPr>
            <a:lvl6pPr indent="-317500" lvl="5" marL="2743200">
              <a:spcBef>
                <a:spcPts val="0"/>
              </a:spcBef>
              <a:spcAft>
                <a:spcPts val="0"/>
              </a:spcAft>
              <a:buSzPts val="1400"/>
              <a:buFont typeface="Open Sans"/>
              <a:buChar char="■"/>
              <a:defRPr>
                <a:latin typeface="Open Sans"/>
                <a:ea typeface="Open Sans"/>
                <a:cs typeface="Open Sans"/>
                <a:sym typeface="Open Sans"/>
              </a:defRPr>
            </a:lvl6pPr>
            <a:lvl7pPr indent="-317500" lvl="6" marL="3200400">
              <a:spcBef>
                <a:spcPts val="0"/>
              </a:spcBef>
              <a:spcAft>
                <a:spcPts val="0"/>
              </a:spcAft>
              <a:buSzPts val="1400"/>
              <a:buFont typeface="Open Sans"/>
              <a:buChar char="●"/>
              <a:defRPr>
                <a:latin typeface="Open Sans"/>
                <a:ea typeface="Open Sans"/>
                <a:cs typeface="Open Sans"/>
                <a:sym typeface="Open Sans"/>
              </a:defRPr>
            </a:lvl7pPr>
            <a:lvl8pPr indent="-317500" lvl="7" marL="3657600">
              <a:spcBef>
                <a:spcPts val="0"/>
              </a:spcBef>
              <a:spcAft>
                <a:spcPts val="0"/>
              </a:spcAft>
              <a:buSzPts val="1400"/>
              <a:buFont typeface="Open Sans"/>
              <a:buChar char="○"/>
              <a:defRPr>
                <a:latin typeface="Open Sans"/>
                <a:ea typeface="Open Sans"/>
                <a:cs typeface="Open Sans"/>
                <a:sym typeface="Open Sans"/>
              </a:defRPr>
            </a:lvl8pPr>
            <a:lvl9pPr indent="-317500" lvl="8" marL="4114800">
              <a:spcBef>
                <a:spcPts val="0"/>
              </a:spcBef>
              <a:spcAft>
                <a:spcPts val="0"/>
              </a:spcAft>
              <a:buSzPts val="1400"/>
              <a:buFont typeface="Open Sans"/>
              <a:buChar char="■"/>
              <a:defRPr>
                <a:latin typeface="Open Sans"/>
                <a:ea typeface="Open Sans"/>
                <a:cs typeface="Open Sans"/>
                <a:sym typeface="Open Sans"/>
              </a:defRPr>
            </a:lvl9pPr>
          </a:lstStyle>
          <a:p/>
        </p:txBody>
      </p:sp>
      <p:sp>
        <p:nvSpPr>
          <p:cNvPr id="186" name="Google Shape;18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Divided Title and List (Purple)">
  <p:cSld name="SECTION_TITLE_AND_DESCRIPTION_1">
    <p:spTree>
      <p:nvGrpSpPr>
        <p:cNvPr id="187" name="Shape 187"/>
        <p:cNvGrpSpPr/>
        <p:nvPr/>
      </p:nvGrpSpPr>
      <p:grpSpPr>
        <a:xfrm>
          <a:off x="0" y="0"/>
          <a:ext cx="0" cy="0"/>
          <a:chOff x="0" y="0"/>
          <a:chExt cx="0" cy="0"/>
        </a:xfrm>
      </p:grpSpPr>
      <p:sp>
        <p:nvSpPr>
          <p:cNvPr id="188" name="Google Shape;188;p23"/>
          <p:cNvSpPr/>
          <p:nvPr/>
        </p:nvSpPr>
        <p:spPr>
          <a:xfrm>
            <a:off x="4572000" y="-125"/>
            <a:ext cx="4572000" cy="5143500"/>
          </a:xfrm>
          <a:prstGeom prst="rect">
            <a:avLst/>
          </a:prstGeom>
          <a:solidFill>
            <a:srgbClr val="7A2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3000"/>
              <a:buFont typeface="Overpass"/>
              <a:buChar char="●"/>
              <a:defRPr b="1" sz="3000">
                <a:latin typeface="Overpass"/>
                <a:ea typeface="Overpass"/>
                <a:cs typeface="Overpass"/>
                <a:sym typeface="Overpass"/>
              </a:defRPr>
            </a:lvl1pPr>
            <a:lvl2pPr lvl="1" rtl="0" algn="ctr">
              <a:spcBef>
                <a:spcPts val="0"/>
              </a:spcBef>
              <a:spcAft>
                <a:spcPts val="0"/>
              </a:spcAft>
              <a:buSzPts val="4200"/>
              <a:buChar char="○"/>
              <a:defRPr sz="4200"/>
            </a:lvl2pPr>
            <a:lvl3pPr lvl="2" rtl="0" algn="ctr">
              <a:spcBef>
                <a:spcPts val="0"/>
              </a:spcBef>
              <a:spcAft>
                <a:spcPts val="0"/>
              </a:spcAft>
              <a:buSzPts val="4200"/>
              <a:buChar char="■"/>
              <a:defRPr sz="4200"/>
            </a:lvl3pPr>
            <a:lvl4pPr lvl="3" rtl="0" algn="ctr">
              <a:spcBef>
                <a:spcPts val="0"/>
              </a:spcBef>
              <a:spcAft>
                <a:spcPts val="0"/>
              </a:spcAft>
              <a:buSzPts val="4200"/>
              <a:buChar char="●"/>
              <a:defRPr sz="4200"/>
            </a:lvl4pPr>
            <a:lvl5pPr lvl="4" rtl="0" algn="ctr">
              <a:spcBef>
                <a:spcPts val="0"/>
              </a:spcBef>
              <a:spcAft>
                <a:spcPts val="0"/>
              </a:spcAft>
              <a:buSzPts val="4200"/>
              <a:buChar char="○"/>
              <a:defRPr sz="4200"/>
            </a:lvl5pPr>
            <a:lvl6pPr lvl="5" rtl="0" algn="ctr">
              <a:spcBef>
                <a:spcPts val="0"/>
              </a:spcBef>
              <a:spcAft>
                <a:spcPts val="0"/>
              </a:spcAft>
              <a:buSzPts val="4200"/>
              <a:buChar char="■"/>
              <a:defRPr sz="4200"/>
            </a:lvl6pPr>
            <a:lvl7pPr lvl="6" rtl="0" algn="ctr">
              <a:spcBef>
                <a:spcPts val="0"/>
              </a:spcBef>
              <a:spcAft>
                <a:spcPts val="0"/>
              </a:spcAft>
              <a:buSzPts val="4200"/>
              <a:buChar char="●"/>
              <a:defRPr sz="4200"/>
            </a:lvl7pPr>
            <a:lvl8pPr lvl="7" rtl="0" algn="ctr">
              <a:spcBef>
                <a:spcPts val="0"/>
              </a:spcBef>
              <a:spcAft>
                <a:spcPts val="0"/>
              </a:spcAft>
              <a:buSzPts val="4200"/>
              <a:buChar char="○"/>
              <a:defRPr sz="4200"/>
            </a:lvl8pPr>
            <a:lvl9pPr lvl="8" rtl="0" algn="ctr">
              <a:spcBef>
                <a:spcPts val="0"/>
              </a:spcBef>
              <a:spcAft>
                <a:spcPts val="0"/>
              </a:spcAft>
              <a:buSzPts val="4200"/>
              <a:buChar char="■"/>
              <a:defRPr sz="4200"/>
            </a:lvl9pPr>
          </a:lstStyle>
          <a:p/>
        </p:txBody>
      </p:sp>
      <p:sp>
        <p:nvSpPr>
          <p:cNvPr id="190" name="Google Shape;190;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Open Sans"/>
              <a:buNone/>
              <a:defRPr>
                <a:latin typeface="Open Sans"/>
                <a:ea typeface="Open Sans"/>
                <a:cs typeface="Open Sans"/>
                <a:sym typeface="Open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1" name="Google Shape;191;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lt1"/>
              </a:buClr>
              <a:buSzPts val="1400"/>
              <a:buFont typeface="Open Sans"/>
              <a:buChar char="●"/>
              <a:defRPr sz="1400">
                <a:solidFill>
                  <a:schemeClr val="lt1"/>
                </a:solidFill>
                <a:latin typeface="Open Sans"/>
                <a:ea typeface="Open Sans"/>
                <a:cs typeface="Open Sans"/>
                <a:sym typeface="Open Sans"/>
              </a:defRPr>
            </a:lvl1pPr>
            <a:lvl2pPr indent="-317500" lvl="1" marL="914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indent="-317500" lvl="2" marL="1371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indent="-317500" lvl="3" marL="1828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indent="-317500" lvl="4" marL="22860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indent="-317500" lvl="5" marL="27432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indent="-317500" lvl="6" marL="32004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indent="-317500" lvl="7" marL="36576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indent="-317500" lvl="8" marL="4114800" rtl="0">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p:txBody>
      </p:sp>
      <p:sp>
        <p:nvSpPr>
          <p:cNvPr id="192" name="Google Shape;1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1 - Graphic Footer - A">
  <p:cSld name="Basic_4_1_1_1_1_4">
    <p:spTree>
      <p:nvGrpSpPr>
        <p:cNvPr id="193" name="Shape 193"/>
        <p:cNvGrpSpPr/>
        <p:nvPr/>
      </p:nvGrpSpPr>
      <p:grpSpPr>
        <a:xfrm>
          <a:off x="0" y="0"/>
          <a:ext cx="0" cy="0"/>
          <a:chOff x="0" y="0"/>
          <a:chExt cx="0" cy="0"/>
        </a:xfrm>
      </p:grpSpPr>
      <p:pic>
        <p:nvPicPr>
          <p:cNvPr descr="pasted-image.pdf" id="194" name="Google Shape;194;p24"/>
          <p:cNvPicPr preferRelativeResize="0"/>
          <p:nvPr/>
        </p:nvPicPr>
        <p:blipFill rotWithShape="1">
          <a:blip r:embed="rId2">
            <a:alphaModFix/>
          </a:blip>
          <a:srcRect b="0" l="0" r="0" t="0"/>
          <a:stretch/>
        </p:blipFill>
        <p:spPr>
          <a:xfrm>
            <a:off x="8275084" y="424095"/>
            <a:ext cx="476800" cy="333821"/>
          </a:xfrm>
          <a:prstGeom prst="rect">
            <a:avLst/>
          </a:prstGeom>
          <a:noFill/>
          <a:ln>
            <a:noFill/>
          </a:ln>
        </p:spPr>
      </p:pic>
      <p:sp>
        <p:nvSpPr>
          <p:cNvPr id="195" name="Google Shape;195;p24"/>
          <p:cNvSpPr txBox="1"/>
          <p:nvPr>
            <p:ph idx="1" type="subTitle"/>
          </p:nvPr>
        </p:nvSpPr>
        <p:spPr>
          <a:xfrm>
            <a:off x="432169" y="4834781"/>
            <a:ext cx="5443500" cy="167700"/>
          </a:xfrm>
          <a:prstGeom prst="rect">
            <a:avLst/>
          </a:prstGeom>
        </p:spPr>
        <p:txBody>
          <a:bodyPr anchorCtr="0" anchor="b" bIns="0" lIns="0" spcFirstLastPara="1" rIns="0" wrap="square" tIns="0">
            <a:normAutofit/>
          </a:bodyPr>
          <a:lstStyle>
            <a:lvl1pPr lvl="0" rtl="0">
              <a:lnSpc>
                <a:spcPct val="90000"/>
              </a:lnSpc>
              <a:spcBef>
                <a:spcPts val="0"/>
              </a:spcBef>
              <a:spcAft>
                <a:spcPts val="0"/>
              </a:spcAft>
              <a:buSzPts val="800"/>
              <a:buNone/>
              <a:defRPr sz="800"/>
            </a:lvl1pPr>
            <a:lvl2pPr lvl="1" rtl="0">
              <a:lnSpc>
                <a:spcPct val="90000"/>
              </a:lnSpc>
              <a:spcBef>
                <a:spcPts val="200"/>
              </a:spcBef>
              <a:spcAft>
                <a:spcPts val="0"/>
              </a:spcAft>
              <a:buSzPts val="800"/>
              <a:buNone/>
              <a:defRPr sz="800"/>
            </a:lvl2pPr>
            <a:lvl3pPr lvl="2" rtl="0">
              <a:lnSpc>
                <a:spcPct val="90000"/>
              </a:lnSpc>
              <a:spcBef>
                <a:spcPts val="200"/>
              </a:spcBef>
              <a:spcAft>
                <a:spcPts val="0"/>
              </a:spcAft>
              <a:buSzPts val="800"/>
              <a:buNone/>
              <a:defRPr sz="800"/>
            </a:lvl3pPr>
            <a:lvl4pPr lvl="3" rtl="0">
              <a:lnSpc>
                <a:spcPct val="90000"/>
              </a:lnSpc>
              <a:spcBef>
                <a:spcPts val="200"/>
              </a:spcBef>
              <a:spcAft>
                <a:spcPts val="0"/>
              </a:spcAft>
              <a:buSzPts val="800"/>
              <a:buNone/>
              <a:defRPr sz="800"/>
            </a:lvl4pPr>
            <a:lvl5pPr lvl="4" rtl="0">
              <a:lnSpc>
                <a:spcPct val="90000"/>
              </a:lnSpc>
              <a:spcBef>
                <a:spcPts val="200"/>
              </a:spcBef>
              <a:spcAft>
                <a:spcPts val="0"/>
              </a:spcAft>
              <a:buSzPts val="800"/>
              <a:buNone/>
              <a:defRPr sz="800"/>
            </a:lvl5pPr>
            <a:lvl6pPr lvl="5" rtl="0">
              <a:lnSpc>
                <a:spcPct val="90000"/>
              </a:lnSpc>
              <a:spcBef>
                <a:spcPts val="200"/>
              </a:spcBef>
              <a:spcAft>
                <a:spcPts val="0"/>
              </a:spcAft>
              <a:buSzPts val="800"/>
              <a:buNone/>
              <a:defRPr sz="800"/>
            </a:lvl6pPr>
            <a:lvl7pPr lvl="6" rtl="0">
              <a:lnSpc>
                <a:spcPct val="90000"/>
              </a:lnSpc>
              <a:spcBef>
                <a:spcPts val="200"/>
              </a:spcBef>
              <a:spcAft>
                <a:spcPts val="0"/>
              </a:spcAft>
              <a:buSzPts val="800"/>
              <a:buNone/>
              <a:defRPr sz="800"/>
            </a:lvl7pPr>
            <a:lvl8pPr lvl="7" rtl="0">
              <a:lnSpc>
                <a:spcPct val="90000"/>
              </a:lnSpc>
              <a:spcBef>
                <a:spcPts val="200"/>
              </a:spcBef>
              <a:spcAft>
                <a:spcPts val="0"/>
              </a:spcAft>
              <a:buSzPts val="800"/>
              <a:buNone/>
              <a:defRPr sz="800"/>
            </a:lvl8pPr>
            <a:lvl9pPr lvl="8" rtl="0">
              <a:lnSpc>
                <a:spcPct val="90000"/>
              </a:lnSpc>
              <a:spcBef>
                <a:spcPts val="200"/>
              </a:spcBef>
              <a:spcAft>
                <a:spcPts val="200"/>
              </a:spcAft>
              <a:buSzPts val="800"/>
              <a:buNone/>
              <a:defRPr sz="800"/>
            </a:lvl9pPr>
          </a:lstStyle>
          <a:p/>
        </p:txBody>
      </p:sp>
      <p:sp>
        <p:nvSpPr>
          <p:cNvPr id="196" name="Google Shape;196;p24"/>
          <p:cNvSpPr txBox="1"/>
          <p:nvPr>
            <p:ph idx="2" type="body"/>
          </p:nvPr>
        </p:nvSpPr>
        <p:spPr>
          <a:xfrm>
            <a:off x="367469" y="1282444"/>
            <a:ext cx="7083000" cy="3292200"/>
          </a:xfrm>
          <a:prstGeom prst="rect">
            <a:avLst/>
          </a:prstGeom>
        </p:spPr>
        <p:txBody>
          <a:bodyPr anchorCtr="0" anchor="t" bIns="68575" lIns="68575" spcFirstLastPara="1" rIns="68575" wrap="square" tIns="6857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7" name="Google Shape;197;p24"/>
          <p:cNvSpPr txBox="1"/>
          <p:nvPr>
            <p:ph idx="3" type="subTitle"/>
          </p:nvPr>
        </p:nvSpPr>
        <p:spPr>
          <a:xfrm>
            <a:off x="432169" y="836676"/>
            <a:ext cx="7800000" cy="443400"/>
          </a:xfrm>
          <a:prstGeom prst="rect">
            <a:avLst/>
          </a:prstGeom>
        </p:spPr>
        <p:txBody>
          <a:bodyPr anchorCtr="0" anchor="t" bIns="0" lIns="0" spcFirstLastPara="1" rIns="0" wrap="square" tIns="0">
            <a:normAutofit/>
          </a:bodyPr>
          <a:lstStyle>
            <a:lvl1pPr lvl="0" rtl="0">
              <a:lnSpc>
                <a:spcPct val="95000"/>
              </a:lnSpc>
              <a:spcBef>
                <a:spcPts val="0"/>
              </a:spcBef>
              <a:spcAft>
                <a:spcPts val="0"/>
              </a:spcAft>
              <a:buClr>
                <a:schemeClr val="accent1"/>
              </a:buClr>
              <a:buSzPts val="1700"/>
              <a:buNone/>
              <a:defRPr sz="1700">
                <a:solidFill>
                  <a:schemeClr val="accent1"/>
                </a:solidFill>
              </a:defRPr>
            </a:lvl1pPr>
            <a:lvl2pPr lvl="1" rtl="0">
              <a:lnSpc>
                <a:spcPct val="95000"/>
              </a:lnSpc>
              <a:spcBef>
                <a:spcPts val="200"/>
              </a:spcBef>
              <a:spcAft>
                <a:spcPts val="0"/>
              </a:spcAft>
              <a:buClr>
                <a:schemeClr val="accent1"/>
              </a:buClr>
              <a:buSzPts val="1700"/>
              <a:buNone/>
              <a:defRPr sz="1700">
                <a:solidFill>
                  <a:schemeClr val="accent1"/>
                </a:solidFill>
              </a:defRPr>
            </a:lvl2pPr>
            <a:lvl3pPr lvl="2" rtl="0">
              <a:lnSpc>
                <a:spcPct val="95000"/>
              </a:lnSpc>
              <a:spcBef>
                <a:spcPts val="200"/>
              </a:spcBef>
              <a:spcAft>
                <a:spcPts val="0"/>
              </a:spcAft>
              <a:buClr>
                <a:schemeClr val="accent1"/>
              </a:buClr>
              <a:buSzPts val="1700"/>
              <a:buNone/>
              <a:defRPr sz="1700">
                <a:solidFill>
                  <a:schemeClr val="accent1"/>
                </a:solidFill>
              </a:defRPr>
            </a:lvl3pPr>
            <a:lvl4pPr lvl="3" rtl="0">
              <a:lnSpc>
                <a:spcPct val="95000"/>
              </a:lnSpc>
              <a:spcBef>
                <a:spcPts val="200"/>
              </a:spcBef>
              <a:spcAft>
                <a:spcPts val="0"/>
              </a:spcAft>
              <a:buClr>
                <a:schemeClr val="accent1"/>
              </a:buClr>
              <a:buSzPts val="1700"/>
              <a:buNone/>
              <a:defRPr sz="1700">
                <a:solidFill>
                  <a:schemeClr val="accent1"/>
                </a:solidFill>
              </a:defRPr>
            </a:lvl4pPr>
            <a:lvl5pPr lvl="4" rtl="0">
              <a:lnSpc>
                <a:spcPct val="95000"/>
              </a:lnSpc>
              <a:spcBef>
                <a:spcPts val="200"/>
              </a:spcBef>
              <a:spcAft>
                <a:spcPts val="0"/>
              </a:spcAft>
              <a:buClr>
                <a:schemeClr val="accent1"/>
              </a:buClr>
              <a:buSzPts val="1700"/>
              <a:buNone/>
              <a:defRPr sz="1700">
                <a:solidFill>
                  <a:schemeClr val="accent1"/>
                </a:solidFill>
              </a:defRPr>
            </a:lvl5pPr>
            <a:lvl6pPr lvl="5" rtl="0">
              <a:lnSpc>
                <a:spcPct val="95000"/>
              </a:lnSpc>
              <a:spcBef>
                <a:spcPts val="200"/>
              </a:spcBef>
              <a:spcAft>
                <a:spcPts val="0"/>
              </a:spcAft>
              <a:buClr>
                <a:schemeClr val="accent1"/>
              </a:buClr>
              <a:buSzPts val="1700"/>
              <a:buNone/>
              <a:defRPr sz="1700">
                <a:solidFill>
                  <a:schemeClr val="accent1"/>
                </a:solidFill>
              </a:defRPr>
            </a:lvl6pPr>
            <a:lvl7pPr lvl="6" rtl="0">
              <a:lnSpc>
                <a:spcPct val="95000"/>
              </a:lnSpc>
              <a:spcBef>
                <a:spcPts val="200"/>
              </a:spcBef>
              <a:spcAft>
                <a:spcPts val="0"/>
              </a:spcAft>
              <a:buClr>
                <a:schemeClr val="accent1"/>
              </a:buClr>
              <a:buSzPts val="1700"/>
              <a:buNone/>
              <a:defRPr sz="1700">
                <a:solidFill>
                  <a:schemeClr val="accent1"/>
                </a:solidFill>
              </a:defRPr>
            </a:lvl7pPr>
            <a:lvl8pPr lvl="7" rtl="0">
              <a:lnSpc>
                <a:spcPct val="95000"/>
              </a:lnSpc>
              <a:spcBef>
                <a:spcPts val="200"/>
              </a:spcBef>
              <a:spcAft>
                <a:spcPts val="0"/>
              </a:spcAft>
              <a:buClr>
                <a:schemeClr val="accent1"/>
              </a:buClr>
              <a:buSzPts val="1700"/>
              <a:buNone/>
              <a:defRPr sz="1700">
                <a:solidFill>
                  <a:schemeClr val="accent1"/>
                </a:solidFill>
              </a:defRPr>
            </a:lvl8pPr>
            <a:lvl9pPr lvl="8" rtl="0">
              <a:lnSpc>
                <a:spcPct val="95000"/>
              </a:lnSpc>
              <a:spcBef>
                <a:spcPts val="200"/>
              </a:spcBef>
              <a:spcAft>
                <a:spcPts val="200"/>
              </a:spcAft>
              <a:buClr>
                <a:schemeClr val="accent1"/>
              </a:buClr>
              <a:buSzPts val="1700"/>
              <a:buNone/>
              <a:defRPr sz="1700">
                <a:solidFill>
                  <a:schemeClr val="accent1"/>
                </a:solidFill>
              </a:defRPr>
            </a:lvl9pPr>
          </a:lstStyle>
          <a:p/>
        </p:txBody>
      </p:sp>
      <p:grpSp>
        <p:nvGrpSpPr>
          <p:cNvPr id="198" name="Google Shape;198;p24"/>
          <p:cNvGrpSpPr/>
          <p:nvPr/>
        </p:nvGrpSpPr>
        <p:grpSpPr>
          <a:xfrm>
            <a:off x="7604313" y="4151868"/>
            <a:ext cx="1540050" cy="991464"/>
            <a:chOff x="9432339" y="5082775"/>
            <a:chExt cx="2756488" cy="1775226"/>
          </a:xfrm>
        </p:grpSpPr>
        <p:pic>
          <p:nvPicPr>
            <p:cNvPr id="199" name="Google Shape;199;p24"/>
            <p:cNvPicPr preferRelativeResize="0"/>
            <p:nvPr/>
          </p:nvPicPr>
          <p:blipFill>
            <a:blip r:embed="rId3">
              <a:alphaModFix amt="65000"/>
            </a:blip>
            <a:stretch>
              <a:fillRect/>
            </a:stretch>
          </p:blipFill>
          <p:spPr>
            <a:xfrm>
              <a:off x="9432339" y="6437568"/>
              <a:ext cx="1170874" cy="240175"/>
            </a:xfrm>
            <a:prstGeom prst="rect">
              <a:avLst/>
            </a:prstGeom>
            <a:noFill/>
            <a:ln>
              <a:noFill/>
            </a:ln>
          </p:spPr>
        </p:pic>
        <p:pic>
          <p:nvPicPr>
            <p:cNvPr descr="Green Trees.png" id="200" name="Google Shape;200;p24"/>
            <p:cNvPicPr preferRelativeResize="0"/>
            <p:nvPr/>
          </p:nvPicPr>
          <p:blipFill rotWithShape="1">
            <a:blip r:embed="rId4">
              <a:alphaModFix/>
            </a:blip>
            <a:srcRect b="0" l="0" r="71483" t="0"/>
            <a:stretch/>
          </p:blipFill>
          <p:spPr>
            <a:xfrm>
              <a:off x="10275424" y="5657364"/>
              <a:ext cx="310224" cy="1147264"/>
            </a:xfrm>
            <a:prstGeom prst="rect">
              <a:avLst/>
            </a:prstGeom>
            <a:noFill/>
            <a:ln>
              <a:noFill/>
            </a:ln>
          </p:spPr>
        </p:pic>
        <p:pic>
          <p:nvPicPr>
            <p:cNvPr descr="Green Trees.png" id="201" name="Google Shape;201;p24"/>
            <p:cNvPicPr preferRelativeResize="0"/>
            <p:nvPr/>
          </p:nvPicPr>
          <p:blipFill rotWithShape="1">
            <a:blip r:embed="rId4">
              <a:alphaModFix/>
            </a:blip>
            <a:srcRect b="0" l="0" r="7441" t="0"/>
            <a:stretch/>
          </p:blipFill>
          <p:spPr>
            <a:xfrm>
              <a:off x="10833849" y="5082775"/>
              <a:ext cx="1354974" cy="1543825"/>
            </a:xfrm>
            <a:prstGeom prst="rect">
              <a:avLst/>
            </a:prstGeom>
            <a:noFill/>
            <a:ln>
              <a:noFill/>
            </a:ln>
          </p:spPr>
        </p:pic>
        <p:pic>
          <p:nvPicPr>
            <p:cNvPr id="202" name="Google Shape;202;p24"/>
            <p:cNvPicPr preferRelativeResize="0"/>
            <p:nvPr/>
          </p:nvPicPr>
          <p:blipFill>
            <a:blip r:embed="rId5">
              <a:alphaModFix/>
            </a:blip>
            <a:stretch>
              <a:fillRect/>
            </a:stretch>
          </p:blipFill>
          <p:spPr>
            <a:xfrm>
              <a:off x="10613315" y="5723338"/>
              <a:ext cx="310208" cy="1081283"/>
            </a:xfrm>
            <a:prstGeom prst="rect">
              <a:avLst/>
            </a:prstGeom>
            <a:noFill/>
            <a:ln>
              <a:noFill/>
            </a:ln>
          </p:spPr>
        </p:pic>
        <p:pic>
          <p:nvPicPr>
            <p:cNvPr id="203" name="Google Shape;203;p24"/>
            <p:cNvPicPr preferRelativeResize="0"/>
            <p:nvPr/>
          </p:nvPicPr>
          <p:blipFill rotWithShape="1">
            <a:blip r:embed="rId6">
              <a:alphaModFix/>
            </a:blip>
            <a:srcRect b="72457" l="37595" r="4153" t="0"/>
            <a:stretch/>
          </p:blipFill>
          <p:spPr>
            <a:xfrm>
              <a:off x="9465325" y="6366300"/>
              <a:ext cx="2723502" cy="491700"/>
            </a:xfrm>
            <a:prstGeom prst="rect">
              <a:avLst/>
            </a:prstGeom>
            <a:noFill/>
            <a:ln>
              <a:noFill/>
            </a:ln>
          </p:spPr>
        </p:pic>
        <p:pic>
          <p:nvPicPr>
            <p:cNvPr id="204" name="Google Shape;204;p24"/>
            <p:cNvPicPr preferRelativeResize="0"/>
            <p:nvPr/>
          </p:nvPicPr>
          <p:blipFill rotWithShape="1">
            <a:blip r:embed="rId7">
              <a:alphaModFix/>
            </a:blip>
            <a:srcRect b="75944" l="49571" r="0" t="0"/>
            <a:stretch/>
          </p:blipFill>
          <p:spPr>
            <a:xfrm flipH="1">
              <a:off x="11318051" y="6519300"/>
              <a:ext cx="870774" cy="338701"/>
            </a:xfrm>
            <a:prstGeom prst="rect">
              <a:avLst/>
            </a:prstGeom>
            <a:noFill/>
            <a:ln>
              <a:noFill/>
            </a:ln>
          </p:spPr>
        </p:pic>
        <p:pic>
          <p:nvPicPr>
            <p:cNvPr id="205" name="Google Shape;205;p24"/>
            <p:cNvPicPr preferRelativeResize="0"/>
            <p:nvPr/>
          </p:nvPicPr>
          <p:blipFill rotWithShape="1">
            <a:blip r:embed="rId8">
              <a:alphaModFix/>
            </a:blip>
            <a:srcRect b="5374" l="0" r="0" t="0"/>
            <a:stretch/>
          </p:blipFill>
          <p:spPr>
            <a:xfrm>
              <a:off x="10833850" y="6441275"/>
              <a:ext cx="669850" cy="416725"/>
            </a:xfrm>
            <a:prstGeom prst="rect">
              <a:avLst/>
            </a:prstGeom>
            <a:noFill/>
            <a:ln>
              <a:noFill/>
            </a:ln>
          </p:spPr>
        </p:pic>
      </p:grpSp>
      <p:sp>
        <p:nvSpPr>
          <p:cNvPr id="206" name="Google Shape;206;p24"/>
          <p:cNvSpPr txBox="1"/>
          <p:nvPr>
            <p:ph type="title"/>
          </p:nvPr>
        </p:nvSpPr>
        <p:spPr>
          <a:xfrm>
            <a:off x="432167" y="49650"/>
            <a:ext cx="7800000" cy="7431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SzPts val="2400"/>
              <a:buFont typeface="Poppins SemiBold"/>
              <a:buNone/>
              <a:defRPr sz="2400">
                <a:solidFill>
                  <a:schemeClr val="accent1"/>
                </a:solidFill>
              </a:defRPr>
            </a:lvl1pPr>
            <a:lvl2pPr lvl="1" rtl="0" algn="l">
              <a:spcBef>
                <a:spcPts val="0"/>
              </a:spcBef>
              <a:spcAft>
                <a:spcPts val="0"/>
              </a:spcAft>
              <a:buSzPts val="2400"/>
              <a:buFont typeface="Poppins"/>
              <a:buNone/>
              <a:defRPr b="1" sz="1100">
                <a:latin typeface="Poppins"/>
                <a:ea typeface="Poppins"/>
                <a:cs typeface="Poppins"/>
                <a:sym typeface="Poppins"/>
              </a:defRPr>
            </a:lvl2pPr>
            <a:lvl3pPr lvl="2" rtl="0" algn="l">
              <a:spcBef>
                <a:spcPts val="0"/>
              </a:spcBef>
              <a:spcAft>
                <a:spcPts val="0"/>
              </a:spcAft>
              <a:buSzPts val="2400"/>
              <a:buFont typeface="Poppins"/>
              <a:buNone/>
              <a:defRPr b="1" sz="1100">
                <a:latin typeface="Poppins"/>
                <a:ea typeface="Poppins"/>
                <a:cs typeface="Poppins"/>
                <a:sym typeface="Poppins"/>
              </a:defRPr>
            </a:lvl3pPr>
            <a:lvl4pPr lvl="3" rtl="0" algn="l">
              <a:spcBef>
                <a:spcPts val="0"/>
              </a:spcBef>
              <a:spcAft>
                <a:spcPts val="0"/>
              </a:spcAft>
              <a:buSzPts val="2400"/>
              <a:buFont typeface="Poppins"/>
              <a:buNone/>
              <a:defRPr b="1" sz="1100">
                <a:latin typeface="Poppins"/>
                <a:ea typeface="Poppins"/>
                <a:cs typeface="Poppins"/>
                <a:sym typeface="Poppins"/>
              </a:defRPr>
            </a:lvl4pPr>
            <a:lvl5pPr lvl="4" rtl="0" algn="l">
              <a:spcBef>
                <a:spcPts val="0"/>
              </a:spcBef>
              <a:spcAft>
                <a:spcPts val="0"/>
              </a:spcAft>
              <a:buSzPts val="2400"/>
              <a:buFont typeface="Poppins"/>
              <a:buNone/>
              <a:defRPr b="1" sz="1100">
                <a:latin typeface="Poppins"/>
                <a:ea typeface="Poppins"/>
                <a:cs typeface="Poppins"/>
                <a:sym typeface="Poppins"/>
              </a:defRPr>
            </a:lvl5pPr>
            <a:lvl6pPr lvl="5" rtl="0" algn="l">
              <a:spcBef>
                <a:spcPts val="0"/>
              </a:spcBef>
              <a:spcAft>
                <a:spcPts val="0"/>
              </a:spcAft>
              <a:buSzPts val="2400"/>
              <a:buFont typeface="Poppins"/>
              <a:buNone/>
              <a:defRPr b="1" sz="1100">
                <a:latin typeface="Poppins"/>
                <a:ea typeface="Poppins"/>
                <a:cs typeface="Poppins"/>
                <a:sym typeface="Poppins"/>
              </a:defRPr>
            </a:lvl6pPr>
            <a:lvl7pPr lvl="6" rtl="0" algn="l">
              <a:spcBef>
                <a:spcPts val="0"/>
              </a:spcBef>
              <a:spcAft>
                <a:spcPts val="0"/>
              </a:spcAft>
              <a:buSzPts val="2400"/>
              <a:buFont typeface="Poppins"/>
              <a:buNone/>
              <a:defRPr b="1" sz="1100">
                <a:latin typeface="Poppins"/>
                <a:ea typeface="Poppins"/>
                <a:cs typeface="Poppins"/>
                <a:sym typeface="Poppins"/>
              </a:defRPr>
            </a:lvl7pPr>
            <a:lvl8pPr lvl="7" rtl="0" algn="l">
              <a:spcBef>
                <a:spcPts val="0"/>
              </a:spcBef>
              <a:spcAft>
                <a:spcPts val="0"/>
              </a:spcAft>
              <a:buSzPts val="2400"/>
              <a:buFont typeface="Poppins"/>
              <a:buNone/>
              <a:defRPr b="1" sz="1100">
                <a:latin typeface="Poppins"/>
                <a:ea typeface="Poppins"/>
                <a:cs typeface="Poppins"/>
                <a:sym typeface="Poppins"/>
              </a:defRPr>
            </a:lvl8pPr>
            <a:lvl9pPr lvl="8" rtl="0" algn="l">
              <a:spcBef>
                <a:spcPts val="0"/>
              </a:spcBef>
              <a:spcAft>
                <a:spcPts val="0"/>
              </a:spcAft>
              <a:buSzPts val="2400"/>
              <a:buFont typeface="Poppins"/>
              <a:buNone/>
              <a:defRPr b="1" sz="1100">
                <a:latin typeface="Poppins"/>
                <a:ea typeface="Poppins"/>
                <a:cs typeface="Poppins"/>
                <a:sym typeface="Poppi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Nicola Content Slide">
  <p:cSld name="TITLE_AND_BODY_2">
    <p:spTree>
      <p:nvGrpSpPr>
        <p:cNvPr id="207" name="Shape 207"/>
        <p:cNvGrpSpPr/>
        <p:nvPr/>
      </p:nvGrpSpPr>
      <p:grpSpPr>
        <a:xfrm>
          <a:off x="0" y="0"/>
          <a:ext cx="0" cy="0"/>
          <a:chOff x="0" y="0"/>
          <a:chExt cx="0" cy="0"/>
        </a:xfrm>
      </p:grpSpPr>
      <p:sp>
        <p:nvSpPr>
          <p:cNvPr id="208" name="Google Shape;208;p25"/>
          <p:cNvSpPr/>
          <p:nvPr>
            <p:ph idx="2" type="pic"/>
          </p:nvPr>
        </p:nvSpPr>
        <p:spPr>
          <a:xfrm>
            <a:off x="2990849" y="281579"/>
            <a:ext cx="2057400" cy="2068500"/>
          </a:xfrm>
          <a:prstGeom prst="rect">
            <a:avLst/>
          </a:prstGeom>
          <a:noFill/>
          <a:ln cap="flat" cmpd="sng" w="25400">
            <a:solidFill>
              <a:srgbClr val="FFFFFF"/>
            </a:solidFill>
            <a:prstDash val="solid"/>
            <a:round/>
            <a:headEnd len="sm" w="sm" type="none"/>
            <a:tailEnd len="sm" w="sm" type="none"/>
          </a:ln>
        </p:spPr>
      </p:sp>
      <p:sp>
        <p:nvSpPr>
          <p:cNvPr id="209" name="Google Shape;209;p25"/>
          <p:cNvSpPr/>
          <p:nvPr>
            <p:ph idx="3" type="pic"/>
          </p:nvPr>
        </p:nvSpPr>
        <p:spPr>
          <a:xfrm>
            <a:off x="1714500" y="2311399"/>
            <a:ext cx="2496900" cy="2520900"/>
          </a:xfrm>
          <a:prstGeom prst="rect">
            <a:avLst/>
          </a:prstGeom>
          <a:noFill/>
          <a:ln>
            <a:noFill/>
          </a:ln>
        </p:spPr>
      </p:sp>
      <p:sp>
        <p:nvSpPr>
          <p:cNvPr id="210" name="Google Shape;210;p25"/>
          <p:cNvSpPr txBox="1"/>
          <p:nvPr>
            <p:ph idx="12" type="sldNum"/>
          </p:nvPr>
        </p:nvSpPr>
        <p:spPr>
          <a:xfrm>
            <a:off x="6355215" y="4528186"/>
            <a:ext cx="198000" cy="201900"/>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757575"/>
              </a:buClr>
              <a:buSzPts val="900"/>
              <a:buFont typeface="Trebuchet MS"/>
              <a:buNone/>
              <a:defRPr sz="900">
                <a:solidFill>
                  <a:srgbClr val="757575"/>
                </a:solidFill>
              </a:defRPr>
            </a:lvl1pPr>
            <a:lvl2pPr indent="0" lvl="1" marL="0" algn="r">
              <a:lnSpc>
                <a:spcPct val="100000"/>
              </a:lnSpc>
              <a:spcBef>
                <a:spcPts val="0"/>
              </a:spcBef>
              <a:spcAft>
                <a:spcPts val="0"/>
              </a:spcAft>
              <a:buClr>
                <a:srgbClr val="757575"/>
              </a:buClr>
              <a:buSzPts val="900"/>
              <a:buFont typeface="Trebuchet MS"/>
              <a:buNone/>
              <a:defRPr sz="900">
                <a:solidFill>
                  <a:srgbClr val="757575"/>
                </a:solidFill>
              </a:defRPr>
            </a:lvl2pPr>
            <a:lvl3pPr indent="0" lvl="2" marL="0" algn="r">
              <a:lnSpc>
                <a:spcPct val="100000"/>
              </a:lnSpc>
              <a:spcBef>
                <a:spcPts val="0"/>
              </a:spcBef>
              <a:spcAft>
                <a:spcPts val="0"/>
              </a:spcAft>
              <a:buClr>
                <a:srgbClr val="757575"/>
              </a:buClr>
              <a:buSzPts val="900"/>
              <a:buFont typeface="Trebuchet MS"/>
              <a:buNone/>
              <a:defRPr sz="900">
                <a:solidFill>
                  <a:srgbClr val="757575"/>
                </a:solidFill>
              </a:defRPr>
            </a:lvl3pPr>
            <a:lvl4pPr indent="0" lvl="3" marL="0" algn="r">
              <a:lnSpc>
                <a:spcPct val="100000"/>
              </a:lnSpc>
              <a:spcBef>
                <a:spcPts val="0"/>
              </a:spcBef>
              <a:spcAft>
                <a:spcPts val="0"/>
              </a:spcAft>
              <a:buClr>
                <a:srgbClr val="757575"/>
              </a:buClr>
              <a:buSzPts val="900"/>
              <a:buFont typeface="Trebuchet MS"/>
              <a:buNone/>
              <a:defRPr sz="900">
                <a:solidFill>
                  <a:srgbClr val="757575"/>
                </a:solidFill>
              </a:defRPr>
            </a:lvl4pPr>
            <a:lvl5pPr indent="0" lvl="4" marL="0" algn="r">
              <a:lnSpc>
                <a:spcPct val="100000"/>
              </a:lnSpc>
              <a:spcBef>
                <a:spcPts val="0"/>
              </a:spcBef>
              <a:spcAft>
                <a:spcPts val="0"/>
              </a:spcAft>
              <a:buClr>
                <a:srgbClr val="757575"/>
              </a:buClr>
              <a:buSzPts val="900"/>
              <a:buFont typeface="Trebuchet MS"/>
              <a:buNone/>
              <a:defRPr sz="900">
                <a:solidFill>
                  <a:srgbClr val="757575"/>
                </a:solidFill>
              </a:defRPr>
            </a:lvl5pPr>
            <a:lvl6pPr indent="0" lvl="5" marL="0" algn="r">
              <a:lnSpc>
                <a:spcPct val="100000"/>
              </a:lnSpc>
              <a:spcBef>
                <a:spcPts val="0"/>
              </a:spcBef>
              <a:spcAft>
                <a:spcPts val="0"/>
              </a:spcAft>
              <a:buClr>
                <a:srgbClr val="757575"/>
              </a:buClr>
              <a:buSzPts val="900"/>
              <a:buFont typeface="Trebuchet MS"/>
              <a:buNone/>
              <a:defRPr sz="900">
                <a:solidFill>
                  <a:srgbClr val="757575"/>
                </a:solidFill>
              </a:defRPr>
            </a:lvl6pPr>
            <a:lvl7pPr indent="0" lvl="6" marL="0" algn="r">
              <a:lnSpc>
                <a:spcPct val="100000"/>
              </a:lnSpc>
              <a:spcBef>
                <a:spcPts val="0"/>
              </a:spcBef>
              <a:spcAft>
                <a:spcPts val="0"/>
              </a:spcAft>
              <a:buClr>
                <a:srgbClr val="757575"/>
              </a:buClr>
              <a:buSzPts val="900"/>
              <a:buFont typeface="Trebuchet MS"/>
              <a:buNone/>
              <a:defRPr sz="900">
                <a:solidFill>
                  <a:srgbClr val="757575"/>
                </a:solidFill>
              </a:defRPr>
            </a:lvl7pPr>
            <a:lvl8pPr indent="0" lvl="7" marL="0" algn="r">
              <a:lnSpc>
                <a:spcPct val="100000"/>
              </a:lnSpc>
              <a:spcBef>
                <a:spcPts val="0"/>
              </a:spcBef>
              <a:spcAft>
                <a:spcPts val="0"/>
              </a:spcAft>
              <a:buClr>
                <a:srgbClr val="757575"/>
              </a:buClr>
              <a:buSzPts val="900"/>
              <a:buFont typeface="Trebuchet MS"/>
              <a:buNone/>
              <a:defRPr sz="900">
                <a:solidFill>
                  <a:srgbClr val="757575"/>
                </a:solidFill>
              </a:defRPr>
            </a:lvl8pPr>
            <a:lvl9pPr indent="0" lvl="8" marL="0" algn="r">
              <a:lnSpc>
                <a:spcPct val="100000"/>
              </a:lnSpc>
              <a:spcBef>
                <a:spcPts val="0"/>
              </a:spcBef>
              <a:spcAft>
                <a:spcPts val="0"/>
              </a:spcAft>
              <a:buClr>
                <a:srgbClr val="757575"/>
              </a:buClr>
              <a:buSzPts val="900"/>
              <a:buFont typeface="Trebuchet MS"/>
              <a:buNone/>
              <a:defRPr sz="900">
                <a:solidFill>
                  <a:srgbClr val="757575"/>
                </a:solidFill>
              </a:defRPr>
            </a:lvl9pPr>
          </a:lstStyle>
          <a:p>
            <a:pPr indent="0" lvl="0" marL="0" rtl="0" algn="r">
              <a:spcBef>
                <a:spcPts val="0"/>
              </a:spcBef>
              <a:spcAft>
                <a:spcPts val="0"/>
              </a:spcAft>
              <a:buNone/>
            </a:pPr>
            <a:fld id="{00000000-1234-1234-1234-123412341234}" type="slidenum">
              <a:rPr lang="en"/>
              <a:t>‹#›</a:t>
            </a:fld>
            <a:endParaRPr sz="11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5" name="Shape 215"/>
        <p:cNvGrpSpPr/>
        <p:nvPr/>
      </p:nvGrpSpPr>
      <p:grpSpPr>
        <a:xfrm>
          <a:off x="0" y="0"/>
          <a:ext cx="0" cy="0"/>
          <a:chOff x="0" y="0"/>
          <a:chExt cx="0" cy="0"/>
        </a:xfrm>
      </p:grpSpPr>
      <p:sp>
        <p:nvSpPr>
          <p:cNvPr id="216" name="Google Shape;216;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7" name="Google Shape;217;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8" name="Google Shape;21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9" name="Shape 219"/>
        <p:cNvGrpSpPr/>
        <p:nvPr/>
      </p:nvGrpSpPr>
      <p:grpSpPr>
        <a:xfrm>
          <a:off x="0" y="0"/>
          <a:ext cx="0" cy="0"/>
          <a:chOff x="0" y="0"/>
          <a:chExt cx="0" cy="0"/>
        </a:xfrm>
      </p:grpSpPr>
      <p:sp>
        <p:nvSpPr>
          <p:cNvPr id="220" name="Google Shape;220;p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1" name="Google Shape;22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2" name="Shape 222"/>
        <p:cNvGrpSpPr/>
        <p:nvPr/>
      </p:nvGrpSpPr>
      <p:grpSpPr>
        <a:xfrm>
          <a:off x="0" y="0"/>
          <a:ext cx="0" cy="0"/>
          <a:chOff x="0" y="0"/>
          <a:chExt cx="0" cy="0"/>
        </a:xfrm>
      </p:grpSpPr>
      <p:sp>
        <p:nvSpPr>
          <p:cNvPr id="223" name="Google Shape;223;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4" name="Google Shape;22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5" name="Google Shape;22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6" name="Shape 226"/>
        <p:cNvGrpSpPr/>
        <p:nvPr/>
      </p:nvGrpSpPr>
      <p:grpSpPr>
        <a:xfrm>
          <a:off x="0" y="0"/>
          <a:ext cx="0" cy="0"/>
          <a:chOff x="0" y="0"/>
          <a:chExt cx="0" cy="0"/>
        </a:xfrm>
      </p:grpSpPr>
      <p:sp>
        <p:nvSpPr>
          <p:cNvPr id="227" name="Google Shape;227;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8" name="Google Shape;228;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9" name="Google Shape;229;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0" name="Google Shape;23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3" name="Google Shape;23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Thank You Slide">
  <p:cSld name="TITLE_3_1">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2" y="-3"/>
            <a:ext cx="9144000" cy="5143511"/>
          </a:xfrm>
          <a:prstGeom prst="rect">
            <a:avLst/>
          </a:prstGeom>
          <a:noFill/>
          <a:ln>
            <a:noFill/>
          </a:ln>
        </p:spPr>
      </p:pic>
      <p:sp>
        <p:nvSpPr>
          <p:cNvPr id="21" name="Google Shape;21;p4"/>
          <p:cNvSpPr txBox="1"/>
          <p:nvPr/>
        </p:nvSpPr>
        <p:spPr>
          <a:xfrm>
            <a:off x="342375" y="1890450"/>
            <a:ext cx="8598900" cy="539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5000">
                <a:solidFill>
                  <a:srgbClr val="12191B"/>
                </a:solidFill>
                <a:latin typeface="Overpass"/>
                <a:ea typeface="Overpass"/>
                <a:cs typeface="Overpass"/>
                <a:sym typeface="Overpass"/>
              </a:rPr>
              <a:t>Thank you!</a:t>
            </a:r>
            <a:endParaRPr b="1" sz="5000">
              <a:solidFill>
                <a:srgbClr val="12191B"/>
              </a:solidFill>
              <a:latin typeface="Overpass"/>
              <a:ea typeface="Overpass"/>
              <a:cs typeface="Overpass"/>
              <a:sym typeface="Overpass"/>
            </a:endParaRPr>
          </a:p>
        </p:txBody>
      </p:sp>
      <p:sp>
        <p:nvSpPr>
          <p:cNvPr id="22" name="Google Shape;22;p4"/>
          <p:cNvSpPr txBox="1"/>
          <p:nvPr/>
        </p:nvSpPr>
        <p:spPr>
          <a:xfrm>
            <a:off x="342375" y="2429850"/>
            <a:ext cx="5681700" cy="78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
                <a:solidFill>
                  <a:srgbClr val="12191B"/>
                </a:solidFill>
                <a:latin typeface="Overpass"/>
                <a:ea typeface="Overpass"/>
                <a:cs typeface="Overpass"/>
                <a:sym typeface="Overpass"/>
              </a:rPr>
              <a:t>We appreciate your attendance at this session. If you have any questions please reach out to us via Goldcast or use the information below. We hope you enjoy the rest of the conference!</a:t>
            </a:r>
            <a:br>
              <a:rPr lang="en">
                <a:solidFill>
                  <a:srgbClr val="12191B"/>
                </a:solidFill>
                <a:latin typeface="Overpass"/>
                <a:ea typeface="Overpass"/>
                <a:cs typeface="Overpass"/>
                <a:sym typeface="Overpass"/>
              </a:rPr>
            </a:br>
            <a:br>
              <a:rPr lang="en">
                <a:solidFill>
                  <a:srgbClr val="12191B"/>
                </a:solidFill>
                <a:latin typeface="Overpass"/>
                <a:ea typeface="Overpass"/>
                <a:cs typeface="Overpass"/>
                <a:sym typeface="Overpass"/>
              </a:rPr>
            </a:br>
            <a:endParaRPr>
              <a:solidFill>
                <a:srgbClr val="12191B"/>
              </a:solidFill>
              <a:latin typeface="Overpass"/>
              <a:ea typeface="Overpass"/>
              <a:cs typeface="Overpass"/>
              <a:sym typeface="Overpass"/>
            </a:endParaRPr>
          </a:p>
        </p:txBody>
      </p:sp>
      <p:pic>
        <p:nvPicPr>
          <p:cNvPr id="23" name="Google Shape;23;p4"/>
          <p:cNvPicPr preferRelativeResize="0"/>
          <p:nvPr/>
        </p:nvPicPr>
        <p:blipFill>
          <a:blip r:embed="rId3">
            <a:alphaModFix/>
          </a:blip>
          <a:stretch>
            <a:fillRect/>
          </a:stretch>
        </p:blipFill>
        <p:spPr>
          <a:xfrm>
            <a:off x="36675" y="114251"/>
            <a:ext cx="2852675" cy="1536075"/>
          </a:xfrm>
          <a:prstGeom prst="rect">
            <a:avLst/>
          </a:prstGeom>
          <a:noFill/>
          <a:ln>
            <a:noFill/>
          </a:ln>
        </p:spPr>
      </p:pic>
      <p:sp>
        <p:nvSpPr>
          <p:cNvPr id="24" name="Google Shape;24;p4"/>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4" name="Shape 234"/>
        <p:cNvGrpSpPr/>
        <p:nvPr/>
      </p:nvGrpSpPr>
      <p:grpSpPr>
        <a:xfrm>
          <a:off x="0" y="0"/>
          <a:ext cx="0" cy="0"/>
          <a:chOff x="0" y="0"/>
          <a:chExt cx="0" cy="0"/>
        </a:xfrm>
      </p:grpSpPr>
      <p:sp>
        <p:nvSpPr>
          <p:cNvPr id="235" name="Google Shape;235;p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6" name="Google Shape;236;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7" name="Google Shape;23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8" name="Shape 238"/>
        <p:cNvGrpSpPr/>
        <p:nvPr/>
      </p:nvGrpSpPr>
      <p:grpSpPr>
        <a:xfrm>
          <a:off x="0" y="0"/>
          <a:ext cx="0" cy="0"/>
          <a:chOff x="0" y="0"/>
          <a:chExt cx="0" cy="0"/>
        </a:xfrm>
      </p:grpSpPr>
      <p:sp>
        <p:nvSpPr>
          <p:cNvPr id="239" name="Google Shape;239;p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40" name="Google Shape;24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1" name="Shape 241"/>
        <p:cNvGrpSpPr/>
        <p:nvPr/>
      </p:nvGrpSpPr>
      <p:grpSpPr>
        <a:xfrm>
          <a:off x="0" y="0"/>
          <a:ext cx="0" cy="0"/>
          <a:chOff x="0" y="0"/>
          <a:chExt cx="0" cy="0"/>
        </a:xfrm>
      </p:grpSpPr>
      <p:sp>
        <p:nvSpPr>
          <p:cNvPr id="242" name="Google Shape;242;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4" name="Google Shape;244;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5" name="Google Shape;245;p3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6" name="Google Shape;24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7" name="Shape 247"/>
        <p:cNvGrpSpPr/>
        <p:nvPr/>
      </p:nvGrpSpPr>
      <p:grpSpPr>
        <a:xfrm>
          <a:off x="0" y="0"/>
          <a:ext cx="0" cy="0"/>
          <a:chOff x="0" y="0"/>
          <a:chExt cx="0" cy="0"/>
        </a:xfrm>
      </p:grpSpPr>
      <p:sp>
        <p:nvSpPr>
          <p:cNvPr id="248" name="Google Shape;248;p3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49" name="Google Shape;24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0" name="Shape 250"/>
        <p:cNvGrpSpPr/>
        <p:nvPr/>
      </p:nvGrpSpPr>
      <p:grpSpPr>
        <a:xfrm>
          <a:off x="0" y="0"/>
          <a:ext cx="0" cy="0"/>
          <a:chOff x="0" y="0"/>
          <a:chExt cx="0" cy="0"/>
        </a:xfrm>
      </p:grpSpPr>
      <p:sp>
        <p:nvSpPr>
          <p:cNvPr id="251" name="Google Shape;251;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2" name="Google Shape;252;p3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4" name="Shape 254"/>
        <p:cNvGrpSpPr/>
        <p:nvPr/>
      </p:nvGrpSpPr>
      <p:grpSpPr>
        <a:xfrm>
          <a:off x="0" y="0"/>
          <a:ext cx="0" cy="0"/>
          <a:chOff x="0" y="0"/>
          <a:chExt cx="0" cy="0"/>
        </a:xfrm>
      </p:grpSpPr>
      <p:sp>
        <p:nvSpPr>
          <p:cNvPr id="255" name="Google Shape;25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peaker Goal">
  <p:cSld name="TITLE_2">
    <p:spTree>
      <p:nvGrpSpPr>
        <p:cNvPr id="25"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5"/>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29" name="Google Shape;29;p5"/>
          <p:cNvSpPr/>
          <p:nvPr/>
        </p:nvSpPr>
        <p:spPr>
          <a:xfrm>
            <a:off x="378200" y="510650"/>
            <a:ext cx="6618600" cy="3944700"/>
          </a:xfrm>
          <a:prstGeom prst="roundRect">
            <a:avLst>
              <a:gd fmla="val 3384" name="adj"/>
            </a:avLst>
          </a:prstGeom>
          <a:solidFill>
            <a:srgbClr val="FFFFFF"/>
          </a:solidFill>
          <a:ln>
            <a:noFill/>
          </a:ln>
          <a:effectLst>
            <a:outerShdw blurRad="300038" rotWithShape="0" algn="tl" dir="3600000" dist="114300">
              <a:srgbClr val="000000">
                <a:alpha val="1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FFFFFF"/>
              </a:solidFill>
              <a:latin typeface="Salesforce Sans"/>
              <a:ea typeface="Salesforce Sans"/>
              <a:cs typeface="Salesforce Sans"/>
              <a:sym typeface="Salesforce Sans"/>
            </a:endParaRPr>
          </a:p>
        </p:txBody>
      </p:sp>
      <p:sp>
        <p:nvSpPr>
          <p:cNvPr id="30" name="Google Shape;30;p5"/>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txBox="1"/>
          <p:nvPr>
            <p:ph type="title"/>
          </p:nvPr>
        </p:nvSpPr>
        <p:spPr>
          <a:xfrm>
            <a:off x="584575" y="694125"/>
            <a:ext cx="6155400" cy="8550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accent1"/>
              </a:buClr>
              <a:buSzPts val="3000"/>
              <a:buFont typeface="Overpass"/>
              <a:buNone/>
              <a:defRPr b="1" sz="3000">
                <a:latin typeface="Overpass"/>
                <a:ea typeface="Overpass"/>
                <a:cs typeface="Overpass"/>
                <a:sym typeface="Overpass"/>
              </a:defRPr>
            </a:lvl1pPr>
            <a:lvl2pPr lvl="1" rtl="0" algn="l">
              <a:spcBef>
                <a:spcPts val="0"/>
              </a:spcBef>
              <a:spcAft>
                <a:spcPts val="0"/>
              </a:spcAft>
              <a:buClr>
                <a:schemeClr val="accent1"/>
              </a:buClr>
              <a:buSzPts val="1400"/>
              <a:buFont typeface="Poppins"/>
              <a:buNone/>
              <a:defRPr b="1">
                <a:latin typeface="Poppins"/>
                <a:ea typeface="Poppins"/>
                <a:cs typeface="Poppins"/>
                <a:sym typeface="Poppins"/>
              </a:defRPr>
            </a:lvl2pPr>
            <a:lvl3pPr lvl="2" rtl="0" algn="l">
              <a:spcBef>
                <a:spcPts val="0"/>
              </a:spcBef>
              <a:spcAft>
                <a:spcPts val="0"/>
              </a:spcAft>
              <a:buClr>
                <a:schemeClr val="accent1"/>
              </a:buClr>
              <a:buSzPts val="1400"/>
              <a:buFont typeface="Poppins"/>
              <a:buNone/>
              <a:defRPr b="1">
                <a:latin typeface="Poppins"/>
                <a:ea typeface="Poppins"/>
                <a:cs typeface="Poppins"/>
                <a:sym typeface="Poppins"/>
              </a:defRPr>
            </a:lvl3pPr>
            <a:lvl4pPr lvl="3" rtl="0" algn="l">
              <a:spcBef>
                <a:spcPts val="0"/>
              </a:spcBef>
              <a:spcAft>
                <a:spcPts val="0"/>
              </a:spcAft>
              <a:buClr>
                <a:schemeClr val="accent1"/>
              </a:buClr>
              <a:buSzPts val="1400"/>
              <a:buFont typeface="Poppins"/>
              <a:buNone/>
              <a:defRPr b="1">
                <a:latin typeface="Poppins"/>
                <a:ea typeface="Poppins"/>
                <a:cs typeface="Poppins"/>
                <a:sym typeface="Poppins"/>
              </a:defRPr>
            </a:lvl4pPr>
            <a:lvl5pPr lvl="4" rtl="0" algn="l">
              <a:spcBef>
                <a:spcPts val="0"/>
              </a:spcBef>
              <a:spcAft>
                <a:spcPts val="0"/>
              </a:spcAft>
              <a:buClr>
                <a:schemeClr val="accent1"/>
              </a:buClr>
              <a:buSzPts val="1400"/>
              <a:buFont typeface="Poppins"/>
              <a:buNone/>
              <a:defRPr b="1">
                <a:latin typeface="Poppins"/>
                <a:ea typeface="Poppins"/>
                <a:cs typeface="Poppins"/>
                <a:sym typeface="Poppins"/>
              </a:defRPr>
            </a:lvl5pPr>
            <a:lvl6pPr lvl="5" rtl="0" algn="l">
              <a:spcBef>
                <a:spcPts val="0"/>
              </a:spcBef>
              <a:spcAft>
                <a:spcPts val="0"/>
              </a:spcAft>
              <a:buClr>
                <a:schemeClr val="accent1"/>
              </a:buClr>
              <a:buSzPts val="1400"/>
              <a:buFont typeface="Poppins"/>
              <a:buNone/>
              <a:defRPr b="1">
                <a:latin typeface="Poppins"/>
                <a:ea typeface="Poppins"/>
                <a:cs typeface="Poppins"/>
                <a:sym typeface="Poppins"/>
              </a:defRPr>
            </a:lvl6pPr>
            <a:lvl7pPr lvl="6" rtl="0" algn="l">
              <a:spcBef>
                <a:spcPts val="0"/>
              </a:spcBef>
              <a:spcAft>
                <a:spcPts val="0"/>
              </a:spcAft>
              <a:buClr>
                <a:schemeClr val="accent1"/>
              </a:buClr>
              <a:buSzPts val="1400"/>
              <a:buFont typeface="Poppins"/>
              <a:buNone/>
              <a:defRPr b="1">
                <a:latin typeface="Poppins"/>
                <a:ea typeface="Poppins"/>
                <a:cs typeface="Poppins"/>
                <a:sym typeface="Poppins"/>
              </a:defRPr>
            </a:lvl7pPr>
            <a:lvl8pPr lvl="7" rtl="0" algn="l">
              <a:spcBef>
                <a:spcPts val="0"/>
              </a:spcBef>
              <a:spcAft>
                <a:spcPts val="0"/>
              </a:spcAft>
              <a:buClr>
                <a:schemeClr val="accent1"/>
              </a:buClr>
              <a:buSzPts val="1400"/>
              <a:buFont typeface="Poppins"/>
              <a:buNone/>
              <a:defRPr b="1">
                <a:latin typeface="Poppins"/>
                <a:ea typeface="Poppins"/>
                <a:cs typeface="Poppins"/>
                <a:sym typeface="Poppins"/>
              </a:defRPr>
            </a:lvl8pPr>
            <a:lvl9pPr lvl="8" rtl="0" algn="l">
              <a:spcBef>
                <a:spcPts val="0"/>
              </a:spcBef>
              <a:spcAft>
                <a:spcPts val="0"/>
              </a:spcAft>
              <a:buClr>
                <a:schemeClr val="accent1"/>
              </a:buClr>
              <a:buSzPts val="1400"/>
              <a:buFont typeface="Poppins"/>
              <a:buNone/>
              <a:defRPr b="1">
                <a:latin typeface="Poppins"/>
                <a:ea typeface="Poppins"/>
                <a:cs typeface="Poppins"/>
                <a:sym typeface="Poppins"/>
              </a:defRPr>
            </a:lvl9pPr>
          </a:lstStyle>
          <a:p/>
        </p:txBody>
      </p:sp>
      <p:sp>
        <p:nvSpPr>
          <p:cNvPr id="32" name="Google Shape;32;p5"/>
          <p:cNvSpPr txBox="1"/>
          <p:nvPr>
            <p:ph idx="1" type="subTitle"/>
          </p:nvPr>
        </p:nvSpPr>
        <p:spPr>
          <a:xfrm>
            <a:off x="584575" y="1596975"/>
            <a:ext cx="6238800" cy="2658000"/>
          </a:xfrm>
          <a:prstGeom prst="rect">
            <a:avLst/>
          </a:prstGeom>
        </p:spPr>
        <p:txBody>
          <a:bodyPr anchorCtr="0" anchor="t" bIns="0" lIns="0" spcFirstLastPara="1" rIns="0" wrap="square" tIns="0">
            <a:normAutofit/>
          </a:bodyPr>
          <a:lstStyle>
            <a:lvl1pPr lvl="0" rtl="0">
              <a:lnSpc>
                <a:spcPct val="103000"/>
              </a:lnSpc>
              <a:spcBef>
                <a:spcPts val="400"/>
              </a:spcBef>
              <a:spcAft>
                <a:spcPts val="0"/>
              </a:spcAft>
              <a:buSzPts val="1400"/>
              <a:buFont typeface="Open Sans"/>
              <a:buNone/>
              <a:defRPr sz="1400">
                <a:latin typeface="Open Sans"/>
                <a:ea typeface="Open Sans"/>
                <a:cs typeface="Open Sans"/>
                <a:sym typeface="Open Sans"/>
              </a:defRPr>
            </a:lvl1pPr>
            <a:lvl2pPr lvl="1" rtl="0">
              <a:lnSpc>
                <a:spcPct val="103000"/>
              </a:lnSpc>
              <a:spcBef>
                <a:spcPts val="400"/>
              </a:spcBef>
              <a:spcAft>
                <a:spcPts val="0"/>
              </a:spcAft>
              <a:buClr>
                <a:schemeClr val="accent1"/>
              </a:buClr>
              <a:buSzPts val="1700"/>
              <a:buNone/>
              <a:defRPr sz="1700">
                <a:solidFill>
                  <a:schemeClr val="accent1"/>
                </a:solidFill>
              </a:defRPr>
            </a:lvl2pPr>
            <a:lvl3pPr lvl="2" rtl="0">
              <a:lnSpc>
                <a:spcPct val="103000"/>
              </a:lnSpc>
              <a:spcBef>
                <a:spcPts val="400"/>
              </a:spcBef>
              <a:spcAft>
                <a:spcPts val="0"/>
              </a:spcAft>
              <a:buClr>
                <a:schemeClr val="accent1"/>
              </a:buClr>
              <a:buSzPts val="1700"/>
              <a:buNone/>
              <a:defRPr sz="1700">
                <a:solidFill>
                  <a:schemeClr val="accent1"/>
                </a:solidFill>
              </a:defRPr>
            </a:lvl3pPr>
            <a:lvl4pPr lvl="3" rtl="0">
              <a:lnSpc>
                <a:spcPct val="103000"/>
              </a:lnSpc>
              <a:spcBef>
                <a:spcPts val="400"/>
              </a:spcBef>
              <a:spcAft>
                <a:spcPts val="0"/>
              </a:spcAft>
              <a:buClr>
                <a:schemeClr val="accent1"/>
              </a:buClr>
              <a:buSzPts val="1700"/>
              <a:buNone/>
              <a:defRPr sz="1700">
                <a:solidFill>
                  <a:schemeClr val="accent1"/>
                </a:solidFill>
              </a:defRPr>
            </a:lvl4pPr>
            <a:lvl5pPr lvl="4" rtl="0">
              <a:lnSpc>
                <a:spcPct val="103000"/>
              </a:lnSpc>
              <a:spcBef>
                <a:spcPts val="400"/>
              </a:spcBef>
              <a:spcAft>
                <a:spcPts val="0"/>
              </a:spcAft>
              <a:buClr>
                <a:schemeClr val="accent1"/>
              </a:buClr>
              <a:buSzPts val="1700"/>
              <a:buNone/>
              <a:defRPr sz="1700">
                <a:solidFill>
                  <a:schemeClr val="accent1"/>
                </a:solidFill>
              </a:defRPr>
            </a:lvl5pPr>
            <a:lvl6pPr lvl="5" rtl="0">
              <a:lnSpc>
                <a:spcPct val="103000"/>
              </a:lnSpc>
              <a:spcBef>
                <a:spcPts val="400"/>
              </a:spcBef>
              <a:spcAft>
                <a:spcPts val="0"/>
              </a:spcAft>
              <a:buClr>
                <a:schemeClr val="accent1"/>
              </a:buClr>
              <a:buSzPts val="1700"/>
              <a:buNone/>
              <a:defRPr sz="1700">
                <a:solidFill>
                  <a:schemeClr val="accent1"/>
                </a:solidFill>
              </a:defRPr>
            </a:lvl6pPr>
            <a:lvl7pPr lvl="6" rtl="0">
              <a:lnSpc>
                <a:spcPct val="103000"/>
              </a:lnSpc>
              <a:spcBef>
                <a:spcPts val="400"/>
              </a:spcBef>
              <a:spcAft>
                <a:spcPts val="0"/>
              </a:spcAft>
              <a:buClr>
                <a:schemeClr val="accent1"/>
              </a:buClr>
              <a:buSzPts val="1700"/>
              <a:buNone/>
              <a:defRPr sz="1700">
                <a:solidFill>
                  <a:schemeClr val="accent1"/>
                </a:solidFill>
              </a:defRPr>
            </a:lvl7pPr>
            <a:lvl8pPr lvl="7" rtl="0">
              <a:lnSpc>
                <a:spcPct val="103000"/>
              </a:lnSpc>
              <a:spcBef>
                <a:spcPts val="400"/>
              </a:spcBef>
              <a:spcAft>
                <a:spcPts val="0"/>
              </a:spcAft>
              <a:buClr>
                <a:schemeClr val="accent1"/>
              </a:buClr>
              <a:buSzPts val="1700"/>
              <a:buNone/>
              <a:defRPr sz="1700">
                <a:solidFill>
                  <a:schemeClr val="accent1"/>
                </a:solidFill>
              </a:defRPr>
            </a:lvl8pPr>
            <a:lvl9pPr lvl="8" rtl="0">
              <a:lnSpc>
                <a:spcPct val="103000"/>
              </a:lnSpc>
              <a:spcBef>
                <a:spcPts val="400"/>
              </a:spcBef>
              <a:spcAft>
                <a:spcPts val="400"/>
              </a:spcAft>
              <a:buClr>
                <a:schemeClr val="accent1"/>
              </a:buClr>
              <a:buSzPts val="1700"/>
              <a:buNone/>
              <a:defRPr sz="1700">
                <a:solidFill>
                  <a:schemeClr val="accent1"/>
                </a:solidFill>
              </a:defRPr>
            </a:lvl9pPr>
          </a:lstStyle>
          <a:p/>
        </p:txBody>
      </p:sp>
      <p:pic>
        <p:nvPicPr>
          <p:cNvPr id="33" name="Google Shape;33;p5"/>
          <p:cNvPicPr preferRelativeResize="0"/>
          <p:nvPr/>
        </p:nvPicPr>
        <p:blipFill>
          <a:blip r:embed="rId3">
            <a:alphaModFix/>
          </a:blip>
          <a:stretch>
            <a:fillRect/>
          </a:stretch>
        </p:blipFill>
        <p:spPr>
          <a:xfrm>
            <a:off x="7398925" y="233437"/>
            <a:ext cx="1571751" cy="846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Singular)">
  <p:cSld name="TITLE_1">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3">
            <a:alphaModFix/>
          </a:blip>
          <a:stretch>
            <a:fillRect/>
          </a:stretch>
        </p:blipFill>
        <p:spPr>
          <a:xfrm>
            <a:off x="0" y="88850"/>
            <a:ext cx="2768876" cy="1490925"/>
          </a:xfrm>
          <a:prstGeom prst="rect">
            <a:avLst/>
          </a:prstGeom>
          <a:noFill/>
          <a:ln>
            <a:noFill/>
          </a:ln>
        </p:spPr>
      </p:pic>
      <p:sp>
        <p:nvSpPr>
          <p:cNvPr id="38" name="Google Shape;38;p6"/>
          <p:cNvSpPr/>
          <p:nvPr>
            <p:ph idx="2" type="pic"/>
          </p:nvPr>
        </p:nvSpPr>
        <p:spPr>
          <a:xfrm>
            <a:off x="6345579" y="538981"/>
            <a:ext cx="2096400" cy="2096400"/>
          </a:xfrm>
          <a:prstGeom prst="ellipse">
            <a:avLst/>
          </a:prstGeom>
          <a:noFill/>
          <a:ln>
            <a:noFill/>
          </a:ln>
        </p:spPr>
      </p:sp>
      <p:sp>
        <p:nvSpPr>
          <p:cNvPr id="39" name="Google Shape;39;p6"/>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Presentation (Multiple)">
  <p:cSld name="TITLE_1_2">
    <p:spTree>
      <p:nvGrpSpPr>
        <p:cNvPr id="40" name="Shape 40"/>
        <p:cNvGrpSpPr/>
        <p:nvPr/>
      </p:nvGrpSpPr>
      <p:grpSpPr>
        <a:xfrm>
          <a:off x="0" y="0"/>
          <a:ext cx="0" cy="0"/>
          <a:chOff x="0" y="0"/>
          <a:chExt cx="0" cy="0"/>
        </a:xfrm>
      </p:grpSpPr>
      <p:pic>
        <p:nvPicPr>
          <p:cNvPr id="41" name="Google Shape;41;p7"/>
          <p:cNvPicPr preferRelativeResize="0"/>
          <p:nvPr/>
        </p:nvPicPr>
        <p:blipFill>
          <a:blip r:embed="rId2">
            <a:alphaModFix/>
          </a:blip>
          <a:stretch>
            <a:fillRect/>
          </a:stretch>
        </p:blipFill>
        <p:spPr>
          <a:xfrm>
            <a:off x="-32600" y="-18338"/>
            <a:ext cx="9209208" cy="5180174"/>
          </a:xfrm>
          <a:prstGeom prst="rect">
            <a:avLst/>
          </a:prstGeom>
          <a:noFill/>
          <a:ln>
            <a:noFill/>
          </a:ln>
        </p:spPr>
      </p:pic>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txBox="1"/>
          <p:nvPr/>
        </p:nvSpPr>
        <p:spPr>
          <a:xfrm>
            <a:off x="342375" y="1724700"/>
            <a:ext cx="8598900" cy="707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a:solidFill>
                  <a:srgbClr val="4A0A77"/>
                </a:solidFill>
                <a:latin typeface="Open Sans"/>
                <a:ea typeface="Open Sans"/>
                <a:cs typeface="Open Sans"/>
                <a:sym typeface="Open Sans"/>
              </a:rPr>
              <a:t>Learn. Network. Grow.</a:t>
            </a:r>
            <a:endParaRPr>
              <a:solidFill>
                <a:srgbClr val="4A0A77"/>
              </a:solidFill>
              <a:latin typeface="Open Sans"/>
              <a:ea typeface="Open Sans"/>
              <a:cs typeface="Open Sans"/>
              <a:sym typeface="Open Sans"/>
            </a:endParaRPr>
          </a:p>
          <a:p>
            <a:pPr indent="0" lvl="0" marL="0" rtl="0" algn="l">
              <a:lnSpc>
                <a:spcPct val="90000"/>
              </a:lnSpc>
              <a:spcBef>
                <a:spcPts val="0"/>
              </a:spcBef>
              <a:spcAft>
                <a:spcPts val="0"/>
              </a:spcAft>
              <a:buNone/>
            </a:pPr>
            <a:r>
              <a:rPr b="1" lang="en" sz="2200">
                <a:solidFill>
                  <a:srgbClr val="12191B"/>
                </a:solidFill>
                <a:latin typeface="Caveat"/>
                <a:ea typeface="Caveat"/>
                <a:cs typeface="Caveat"/>
                <a:sym typeface="Caveat"/>
              </a:rPr>
              <a:t>M </a:t>
            </a:r>
            <a:r>
              <a:rPr b="1" lang="en" sz="2200" strike="sngStrike">
                <a:solidFill>
                  <a:srgbClr val="12191B"/>
                </a:solidFill>
                <a:latin typeface="Overpass"/>
                <a:ea typeface="Overpass"/>
                <a:cs typeface="Overpass"/>
                <a:sym typeface="Overpass"/>
              </a:rPr>
              <a:t>P</a:t>
            </a:r>
            <a:r>
              <a:rPr b="1" lang="en" sz="2200">
                <a:solidFill>
                  <a:srgbClr val="12191B"/>
                </a:solidFill>
                <a:latin typeface="Overpass"/>
                <a:ea typeface="Overpass"/>
                <a:cs typeface="Overpass"/>
                <a:sym typeface="Overpass"/>
              </a:rPr>
              <a:t>arDreamin’ 2022</a:t>
            </a:r>
            <a:endParaRPr b="1" sz="4200">
              <a:solidFill>
                <a:srgbClr val="12191B"/>
              </a:solidFill>
              <a:latin typeface="Overpass"/>
              <a:ea typeface="Overpass"/>
              <a:cs typeface="Overpass"/>
              <a:sym typeface="Overpass"/>
            </a:endParaRPr>
          </a:p>
        </p:txBody>
      </p:sp>
      <p:pic>
        <p:nvPicPr>
          <p:cNvPr id="44" name="Google Shape;44;p7"/>
          <p:cNvPicPr preferRelativeResize="0"/>
          <p:nvPr/>
        </p:nvPicPr>
        <p:blipFill>
          <a:blip r:embed="rId3">
            <a:alphaModFix/>
          </a:blip>
          <a:stretch>
            <a:fillRect/>
          </a:stretch>
        </p:blipFill>
        <p:spPr>
          <a:xfrm>
            <a:off x="0" y="88850"/>
            <a:ext cx="2768876" cy="1490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Branding">
  <p:cSld name="TITLE_1_1">
    <p:bg>
      <p:bgPr>
        <a:solidFill>
          <a:srgbClr val="4A0A77"/>
        </a:solidFill>
      </p:bgPr>
    </p:bg>
    <p:spTree>
      <p:nvGrpSpPr>
        <p:cNvPr id="45" name="Shape 45"/>
        <p:cNvGrpSpPr/>
        <p:nvPr/>
      </p:nvGrpSpPr>
      <p:grpSpPr>
        <a:xfrm>
          <a:off x="0" y="0"/>
          <a:ext cx="0" cy="0"/>
          <a:chOff x="0" y="0"/>
          <a:chExt cx="0" cy="0"/>
        </a:xfrm>
      </p:grpSpPr>
      <p:sp>
        <p:nvSpPr>
          <p:cNvPr id="46" name="Google Shape;4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8"/>
          <p:cNvSpPr txBox="1"/>
          <p:nvPr/>
        </p:nvSpPr>
        <p:spPr>
          <a:xfrm>
            <a:off x="304800" y="422300"/>
            <a:ext cx="56958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Branding</a:t>
            </a:r>
            <a:endParaRPr b="1" sz="3000">
              <a:solidFill>
                <a:schemeClr val="lt1"/>
              </a:solidFill>
              <a:latin typeface="Overpass"/>
              <a:ea typeface="Overpass"/>
              <a:cs typeface="Overpass"/>
              <a:sym typeface="Overpass"/>
            </a:endParaRPr>
          </a:p>
        </p:txBody>
      </p:sp>
      <p:pic>
        <p:nvPicPr>
          <p:cNvPr id="48" name="Google Shape;48;p8"/>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49" name="Google Shape;49;p8"/>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nvSpPr>
        <p:spPr>
          <a:xfrm>
            <a:off x="4468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FONTS</a:t>
            </a:r>
            <a:br>
              <a:rPr lang="en" sz="1200">
                <a:solidFill>
                  <a:srgbClr val="FEFEFD"/>
                </a:solidFill>
              </a:rPr>
            </a:br>
            <a:r>
              <a:rPr lang="en" sz="1200">
                <a:solidFill>
                  <a:srgbClr val="FEFEFD"/>
                </a:solidFill>
              </a:rPr>
              <a:t>Please stick to the following fonts when designing your presentation</a:t>
            </a:r>
            <a:br>
              <a:rPr lang="en" sz="1200">
                <a:solidFill>
                  <a:srgbClr val="FEFEFD"/>
                </a:solidFill>
              </a:rPr>
            </a:br>
            <a:br>
              <a:rPr lang="en" sz="1200">
                <a:solidFill>
                  <a:srgbClr val="FEFEFD"/>
                </a:solidFill>
              </a:rPr>
            </a:br>
            <a:r>
              <a:rPr b="1" lang="en" sz="1200">
                <a:solidFill>
                  <a:srgbClr val="FEFEFD"/>
                </a:solidFill>
              </a:rPr>
              <a:t>Open Sans</a:t>
            </a:r>
            <a:br>
              <a:rPr lang="en" sz="1200">
                <a:solidFill>
                  <a:srgbClr val="FEFEFD"/>
                </a:solidFill>
              </a:rPr>
            </a:br>
            <a:r>
              <a:rPr lang="en" sz="1200">
                <a:solidFill>
                  <a:srgbClr val="FEFEFD"/>
                </a:solidFill>
              </a:rPr>
              <a:t>This font is used in the body and subtitles. For body text select 14px (or as close as possible - adjust as needed); for subtitles select 18px; normal font-weight</a:t>
            </a:r>
            <a:br>
              <a:rPr lang="en" sz="1200">
                <a:solidFill>
                  <a:srgbClr val="FEFEFD"/>
                </a:solidFill>
              </a:rPr>
            </a:br>
            <a:br>
              <a:rPr lang="en" sz="1200">
                <a:solidFill>
                  <a:srgbClr val="FEFEFD"/>
                </a:solidFill>
              </a:rPr>
            </a:br>
            <a:r>
              <a:rPr b="1" lang="en" sz="1200">
                <a:solidFill>
                  <a:srgbClr val="FEFEFD"/>
                </a:solidFill>
              </a:rPr>
              <a:t>Overpass</a:t>
            </a:r>
            <a:br>
              <a:rPr lang="en" sz="1200">
                <a:solidFill>
                  <a:srgbClr val="FEFEFD"/>
                </a:solidFill>
              </a:rPr>
            </a:br>
            <a:r>
              <a:rPr lang="en" sz="1200">
                <a:solidFill>
                  <a:srgbClr val="FEFEFD"/>
                </a:solidFill>
              </a:rPr>
              <a:t>This font is used for headers. For slide headers select 30px; bold font-weight</a:t>
            </a:r>
            <a:br>
              <a:rPr lang="en" sz="1200">
                <a:solidFill>
                  <a:srgbClr val="FEFEFD"/>
                </a:solidFill>
              </a:rPr>
            </a:br>
            <a:br>
              <a:rPr lang="en" sz="1200">
                <a:solidFill>
                  <a:srgbClr val="FEFEFD"/>
                </a:solidFill>
              </a:rPr>
            </a:br>
            <a:r>
              <a:rPr b="1" lang="en" sz="1200">
                <a:solidFill>
                  <a:srgbClr val="FEFEFD"/>
                </a:solidFill>
              </a:rPr>
              <a:t>Arial</a:t>
            </a:r>
            <a:br>
              <a:rPr lang="en" sz="1200">
                <a:solidFill>
                  <a:srgbClr val="FEFEFD"/>
                </a:solidFill>
              </a:rPr>
            </a:br>
            <a:r>
              <a:rPr lang="en" sz="1200">
                <a:solidFill>
                  <a:srgbClr val="FEFEFD"/>
                </a:solidFill>
              </a:rPr>
              <a:t>This font can be used to substitute either font should they not be </a:t>
            </a:r>
            <a:r>
              <a:rPr lang="en" sz="1200">
                <a:solidFill>
                  <a:srgbClr val="FEFEFD"/>
                </a:solidFill>
              </a:rPr>
              <a:t>available</a:t>
            </a:r>
            <a:r>
              <a:rPr lang="en" sz="1200">
                <a:solidFill>
                  <a:srgbClr val="FEFEFD"/>
                </a:solidFill>
              </a:rPr>
              <a:t> to the presenter(s)</a:t>
            </a:r>
            <a:br>
              <a:rPr lang="en" sz="1200">
                <a:solidFill>
                  <a:srgbClr val="FEFEFD"/>
                </a:solidFill>
              </a:rPr>
            </a:br>
            <a:r>
              <a:rPr lang="en" sz="1200">
                <a:solidFill>
                  <a:srgbClr val="FEFEFD"/>
                </a:solidFill>
              </a:rPr>
              <a:t>Please follow attributes listed above</a:t>
            </a:r>
            <a:endParaRPr sz="1200">
              <a:solidFill>
                <a:srgbClr val="FEFEFD"/>
              </a:solidFill>
            </a:endParaRPr>
          </a:p>
        </p:txBody>
      </p:sp>
      <p:sp>
        <p:nvSpPr>
          <p:cNvPr id="51" name="Google Shape;51;p8"/>
          <p:cNvSpPr txBox="1"/>
          <p:nvPr/>
        </p:nvSpPr>
        <p:spPr>
          <a:xfrm>
            <a:off x="4714025" y="1180900"/>
            <a:ext cx="42177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EFEFD"/>
                </a:solidFill>
              </a:rPr>
              <a:t>COLORS</a:t>
            </a:r>
            <a:br>
              <a:rPr lang="en" sz="1200">
                <a:solidFill>
                  <a:srgbClr val="FEFEFD"/>
                </a:solidFill>
              </a:rPr>
            </a:br>
            <a:r>
              <a:rPr lang="en" sz="1200">
                <a:solidFill>
                  <a:srgbClr val="FEFEFD"/>
                </a:solidFill>
              </a:rPr>
              <a:t>Please stick to the following colors when designing your presentation</a:t>
            </a:r>
            <a:br>
              <a:rPr lang="en" sz="1200">
                <a:solidFill>
                  <a:srgbClr val="FEFEFD"/>
                </a:solidFill>
              </a:rPr>
            </a:br>
            <a:br>
              <a:rPr lang="en" sz="1200">
                <a:solidFill>
                  <a:srgbClr val="FEFEFD"/>
                </a:solidFill>
              </a:rPr>
            </a:br>
            <a:r>
              <a:rPr lang="en" sz="1200">
                <a:solidFill>
                  <a:srgbClr val="FEFEFD"/>
                </a:solidFill>
              </a:rPr>
              <a:t>HEX Color Codes (</a:t>
            </a:r>
            <a:r>
              <a:rPr i="1" lang="en" sz="1200">
                <a:solidFill>
                  <a:srgbClr val="FEFEFD"/>
                </a:solidFill>
              </a:rPr>
              <a:t>As Displayed in Google Sheets</a:t>
            </a:r>
            <a:r>
              <a:rPr lang="en" sz="1200">
                <a:solidFill>
                  <a:srgbClr val="FEFEFD"/>
                </a:solidFill>
              </a:rPr>
              <a:t>)</a:t>
            </a:r>
            <a:br>
              <a:rPr b="1" lang="en" sz="1200">
                <a:solidFill>
                  <a:srgbClr val="FEFEFD"/>
                </a:solidFill>
              </a:rPr>
            </a:br>
            <a:br>
              <a:rPr b="1" lang="en" sz="1200">
                <a:solidFill>
                  <a:srgbClr val="FEFEFD"/>
                </a:solidFill>
              </a:rPr>
            </a:br>
            <a:r>
              <a:rPr b="1" lang="en" sz="1200">
                <a:solidFill>
                  <a:srgbClr val="FEFEFD"/>
                </a:solidFill>
              </a:rPr>
              <a:t>Dark Purple </a:t>
            </a:r>
            <a:r>
              <a:rPr lang="en" sz="1200">
                <a:solidFill>
                  <a:srgbClr val="FEFEFD"/>
                </a:solidFill>
              </a:rPr>
              <a:t>- #4AOA77FF</a:t>
            </a:r>
            <a:br>
              <a:rPr b="1" lang="en" sz="1200">
                <a:solidFill>
                  <a:srgbClr val="FEFEFD"/>
                </a:solidFill>
              </a:rPr>
            </a:br>
            <a:br>
              <a:rPr b="1" lang="en" sz="1200">
                <a:solidFill>
                  <a:srgbClr val="FEFEFD"/>
                </a:solidFill>
              </a:rPr>
            </a:br>
            <a:r>
              <a:rPr b="1" lang="en" sz="1200">
                <a:solidFill>
                  <a:srgbClr val="FEFEFD"/>
                </a:solidFill>
              </a:rPr>
              <a:t>Violet Purple </a:t>
            </a:r>
            <a:r>
              <a:rPr lang="en" sz="1200">
                <a:solidFill>
                  <a:srgbClr val="FEFEFD"/>
                </a:solidFill>
              </a:rPr>
              <a:t>- #7A27B7FF</a:t>
            </a:r>
            <a:br>
              <a:rPr b="1" lang="en" sz="1200">
                <a:solidFill>
                  <a:srgbClr val="FEFEFD"/>
                </a:solidFill>
              </a:rPr>
            </a:br>
            <a:br>
              <a:rPr b="1" lang="en" sz="1200">
                <a:solidFill>
                  <a:srgbClr val="FEFEFD"/>
                </a:solidFill>
              </a:rPr>
            </a:br>
            <a:r>
              <a:rPr b="1" lang="en" sz="1200">
                <a:solidFill>
                  <a:srgbClr val="FEFEFD"/>
                </a:solidFill>
              </a:rPr>
              <a:t>Teal</a:t>
            </a:r>
            <a:r>
              <a:rPr lang="en" sz="1200">
                <a:solidFill>
                  <a:srgbClr val="FEFEFD"/>
                </a:solidFill>
              </a:rPr>
              <a:t> - #5AC8CFFF</a:t>
            </a:r>
            <a:br>
              <a:rPr b="1" lang="en" sz="1200">
                <a:solidFill>
                  <a:srgbClr val="FEFEFD"/>
                </a:solidFill>
              </a:rPr>
            </a:br>
            <a:br>
              <a:rPr b="1" lang="en" sz="1200">
                <a:solidFill>
                  <a:srgbClr val="FEFEFD"/>
                </a:solidFill>
              </a:rPr>
            </a:br>
            <a:r>
              <a:rPr b="1" lang="en" sz="1200">
                <a:solidFill>
                  <a:srgbClr val="FEFEFD"/>
                </a:solidFill>
              </a:rPr>
              <a:t>Black </a:t>
            </a:r>
            <a:r>
              <a:rPr lang="en" sz="1200">
                <a:solidFill>
                  <a:srgbClr val="FEFEFD"/>
                </a:solidFill>
              </a:rPr>
              <a:t>- #000000</a:t>
            </a:r>
            <a:br>
              <a:rPr b="1" lang="en" sz="1200">
                <a:solidFill>
                  <a:srgbClr val="FEFEFD"/>
                </a:solidFill>
              </a:rPr>
            </a:br>
            <a:br>
              <a:rPr b="1" lang="en" sz="1200">
                <a:solidFill>
                  <a:srgbClr val="FEFEFD"/>
                </a:solidFill>
              </a:rPr>
            </a:br>
            <a:r>
              <a:rPr b="1" lang="en" sz="1200">
                <a:solidFill>
                  <a:srgbClr val="FEFEFD"/>
                </a:solidFill>
              </a:rPr>
              <a:t>Charcoal </a:t>
            </a:r>
            <a:r>
              <a:rPr lang="en" sz="1200">
                <a:solidFill>
                  <a:srgbClr val="FEFEFD"/>
                </a:solidFill>
              </a:rPr>
              <a:t>- #12171A</a:t>
            </a:r>
            <a:br>
              <a:rPr b="1" lang="en" sz="1200">
                <a:solidFill>
                  <a:srgbClr val="FEFEFD"/>
                </a:solidFill>
              </a:rPr>
            </a:br>
            <a:br>
              <a:rPr b="1" lang="en" sz="1200">
                <a:solidFill>
                  <a:srgbClr val="FEFEFD"/>
                </a:solidFill>
              </a:rPr>
            </a:br>
            <a:r>
              <a:rPr b="1" lang="en" sz="1200">
                <a:solidFill>
                  <a:srgbClr val="FEFEFD"/>
                </a:solidFill>
              </a:rPr>
              <a:t>White</a:t>
            </a:r>
            <a:r>
              <a:rPr lang="en" sz="1200">
                <a:solidFill>
                  <a:srgbClr val="FEFEFD"/>
                </a:solidFill>
              </a:rPr>
              <a:t> - #FFFFFF</a:t>
            </a:r>
            <a:endParaRPr sz="1200">
              <a:solidFill>
                <a:srgbClr val="FEFEF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Slide (Purple)">
  <p:cSld name="TITLE_1_1_7">
    <p:bg>
      <p:bgPr>
        <a:solidFill>
          <a:srgbClr val="4A0A77"/>
        </a:solidFill>
      </p:bgPr>
    </p:bg>
    <p:spTree>
      <p:nvGrpSpPr>
        <p:cNvPr id="52" name="Shape 52"/>
        <p:cNvGrpSpPr/>
        <p:nvPr/>
      </p:nvGrpSpPr>
      <p:grpSpPr>
        <a:xfrm>
          <a:off x="0" y="0"/>
          <a:ext cx="0" cy="0"/>
          <a:chOff x="0" y="0"/>
          <a:chExt cx="0" cy="0"/>
        </a:xfrm>
      </p:grpSpPr>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9"/>
          <p:cNvPicPr preferRelativeResize="0"/>
          <p:nvPr/>
        </p:nvPicPr>
        <p:blipFill>
          <a:blip r:embed="rId2">
            <a:alphaModFix/>
          </a:blip>
          <a:stretch>
            <a:fillRect/>
          </a:stretch>
        </p:blipFill>
        <p:spPr>
          <a:xfrm>
            <a:off x="7398925" y="233437"/>
            <a:ext cx="1571751" cy="846325"/>
          </a:xfrm>
          <a:prstGeom prst="rect">
            <a:avLst/>
          </a:prstGeom>
          <a:noFill/>
          <a:ln>
            <a:noFill/>
          </a:ln>
        </p:spPr>
      </p:pic>
      <p:sp>
        <p:nvSpPr>
          <p:cNvPr id="55" name="Google Shape;55;p9"/>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txBox="1"/>
          <p:nvPr>
            <p:ph type="title"/>
          </p:nvPr>
        </p:nvSpPr>
        <p:spPr>
          <a:xfrm>
            <a:off x="298475" y="160725"/>
            <a:ext cx="7134900" cy="8550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3000"/>
              <a:buFont typeface="Overpass"/>
              <a:buNone/>
              <a:defRPr b="1" sz="3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FEFEFD"/>
              </a:buClr>
              <a:buSzPts val="1400"/>
              <a:buFont typeface="Open Sans"/>
              <a:buChar char="●"/>
              <a:defRPr sz="1400">
                <a:solidFill>
                  <a:srgbClr val="FEFEFD"/>
                </a:solidFill>
                <a:latin typeface="Open Sans"/>
                <a:ea typeface="Open Sans"/>
                <a:cs typeface="Open Sans"/>
                <a:sym typeface="Open Sans"/>
              </a:defRPr>
            </a:lvl1pPr>
            <a:lvl2pPr indent="-317500" lvl="1" marL="914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2pPr>
            <a:lvl3pPr indent="-317500" lvl="2" marL="1371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3pPr>
            <a:lvl4pPr indent="-317500" lvl="3" marL="1828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4pPr>
            <a:lvl5pPr indent="-317500" lvl="4" marL="22860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5pPr>
            <a:lvl6pPr indent="-317500" lvl="5" marL="27432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6pPr>
            <a:lvl7pPr indent="-317500" lvl="6" marL="32004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7pPr>
            <a:lvl8pPr indent="-317500" lvl="7" marL="36576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8pPr>
            <a:lvl9pPr indent="-317500" lvl="8" marL="4114800" rtl="0">
              <a:spcBef>
                <a:spcPts val="0"/>
              </a:spcBef>
              <a:spcAft>
                <a:spcPts val="0"/>
              </a:spcAft>
              <a:buClr>
                <a:srgbClr val="FEFEFD"/>
              </a:buClr>
              <a:buSzPts val="1400"/>
              <a:buFont typeface="Open Sans"/>
              <a:buChar char="■"/>
              <a:defRPr>
                <a:solidFill>
                  <a:srgbClr val="FEFEFD"/>
                </a:solidFill>
                <a:latin typeface="Open Sans"/>
                <a:ea typeface="Open Sans"/>
                <a:cs typeface="Open Sans"/>
                <a:sym typeface="Open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Dreamin' Standard Title (Purple)">
  <p:cSld name="TITLE_1_1_6">
    <p:bg>
      <p:bgPr>
        <a:solidFill>
          <a:srgbClr val="4A0A77"/>
        </a:solidFill>
      </p:bgPr>
    </p:bg>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 name="Google Shape;61;p10"/>
          <p:cNvPicPr preferRelativeResize="0"/>
          <p:nvPr/>
        </p:nvPicPr>
        <p:blipFill>
          <a:blip r:embed="rId2">
            <a:alphaModFix/>
          </a:blip>
          <a:stretch>
            <a:fillRect/>
          </a:stretch>
        </p:blipFill>
        <p:spPr>
          <a:xfrm>
            <a:off x="152400" y="901600"/>
            <a:ext cx="2180027" cy="1173850"/>
          </a:xfrm>
          <a:prstGeom prst="rect">
            <a:avLst/>
          </a:prstGeom>
          <a:noFill/>
          <a:ln>
            <a:noFill/>
          </a:ln>
        </p:spPr>
      </p:pic>
      <p:sp>
        <p:nvSpPr>
          <p:cNvPr id="62" name="Google Shape;62;p10"/>
          <p:cNvSpPr txBox="1"/>
          <p:nvPr>
            <p:ph type="title"/>
          </p:nvPr>
        </p:nvSpPr>
        <p:spPr>
          <a:xfrm>
            <a:off x="298475" y="2138375"/>
            <a:ext cx="7864500" cy="181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EFEFD"/>
              </a:buClr>
              <a:buSzPts val="6000"/>
              <a:buFont typeface="Overpass"/>
              <a:buNone/>
              <a:defRPr b="1" sz="6000">
                <a:solidFill>
                  <a:srgbClr val="FEFEFD"/>
                </a:solidFill>
                <a:latin typeface="Overpass"/>
                <a:ea typeface="Overpass"/>
                <a:cs typeface="Overpass"/>
                <a:sym typeface="Overpas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7" name="Google Shape;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1" name="Shape 211"/>
        <p:cNvGrpSpPr/>
        <p:nvPr/>
      </p:nvGrpSpPr>
      <p:grpSpPr>
        <a:xfrm>
          <a:off x="0" y="0"/>
          <a:ext cx="0" cy="0"/>
          <a:chOff x="0" y="0"/>
          <a:chExt cx="0" cy="0"/>
        </a:xfrm>
      </p:grpSpPr>
      <p:sp>
        <p:nvSpPr>
          <p:cNvPr id="212" name="Google Shape;212;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13" name="Google Shape;213;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14" name="Google Shape;21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54.png"/><Relationship Id="rId7" Type="http://schemas.openxmlformats.org/officeDocument/2006/relationships/image" Target="../media/image70.png"/><Relationship Id="rId8" Type="http://schemas.openxmlformats.org/officeDocument/2006/relationships/image" Target="../media/image66.png"/><Relationship Id="rId11" Type="http://schemas.openxmlformats.org/officeDocument/2006/relationships/image" Target="../media/image63.png"/><Relationship Id="rId10"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9.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76.png"/><Relationship Id="rId7" Type="http://schemas.openxmlformats.org/officeDocument/2006/relationships/image" Target="../media/image74.png"/><Relationship Id="rId8" Type="http://schemas.openxmlformats.org/officeDocument/2006/relationships/image" Target="../media/image75.png"/><Relationship Id="rId11" Type="http://schemas.openxmlformats.org/officeDocument/2006/relationships/image" Target="../media/image83.png"/><Relationship Id="rId10" Type="http://schemas.openxmlformats.org/officeDocument/2006/relationships/image" Target="../media/image86.png"/><Relationship Id="rId13" Type="http://schemas.openxmlformats.org/officeDocument/2006/relationships/image" Target="../media/image80.png"/><Relationship Id="rId12" Type="http://schemas.openxmlformats.org/officeDocument/2006/relationships/image" Target="../media/image84.png"/><Relationship Id="rId15" Type="http://schemas.openxmlformats.org/officeDocument/2006/relationships/image" Target="../media/image82.png"/><Relationship Id="rId14" Type="http://schemas.openxmlformats.org/officeDocument/2006/relationships/image" Target="../media/image78.png"/><Relationship Id="rId17" Type="http://schemas.openxmlformats.org/officeDocument/2006/relationships/image" Target="../media/image79.png"/><Relationship Id="rId16"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37.jpg"/><Relationship Id="rId4" Type="http://schemas.openxmlformats.org/officeDocument/2006/relationships/image" Target="../media/image35.jpg"/><Relationship Id="rId5" Type="http://schemas.openxmlformats.org/officeDocument/2006/relationships/image" Target="../media/image18.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60.png"/><Relationship Id="rId4" Type="http://schemas.openxmlformats.org/officeDocument/2006/relationships/image" Target="../media/image77.png"/><Relationship Id="rId9" Type="http://schemas.openxmlformats.org/officeDocument/2006/relationships/image" Target="../media/image86.png"/><Relationship Id="rId5" Type="http://schemas.openxmlformats.org/officeDocument/2006/relationships/image" Target="../media/image76.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81.png"/><Relationship Id="rId11" Type="http://schemas.openxmlformats.org/officeDocument/2006/relationships/image" Target="../media/image84.png"/><Relationship Id="rId10" Type="http://schemas.openxmlformats.org/officeDocument/2006/relationships/image" Target="../media/image8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77.png"/><Relationship Id="rId9" Type="http://schemas.openxmlformats.org/officeDocument/2006/relationships/image" Target="../media/image86.png"/><Relationship Id="rId5" Type="http://schemas.openxmlformats.org/officeDocument/2006/relationships/image" Target="../media/image76.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81.png"/><Relationship Id="rId11" Type="http://schemas.openxmlformats.org/officeDocument/2006/relationships/image" Target="../media/image84.png"/><Relationship Id="rId10"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76.png"/><Relationship Id="rId7" Type="http://schemas.openxmlformats.org/officeDocument/2006/relationships/image" Target="../media/image74.png"/><Relationship Id="rId8" Type="http://schemas.openxmlformats.org/officeDocument/2006/relationships/image" Target="../media/image75.png"/><Relationship Id="rId11" Type="http://schemas.openxmlformats.org/officeDocument/2006/relationships/image" Target="../media/image83.png"/><Relationship Id="rId10" Type="http://schemas.openxmlformats.org/officeDocument/2006/relationships/image" Target="../media/image86.png"/><Relationship Id="rId13" Type="http://schemas.openxmlformats.org/officeDocument/2006/relationships/image" Target="../media/image80.png"/><Relationship Id="rId12" Type="http://schemas.openxmlformats.org/officeDocument/2006/relationships/image" Target="../media/image84.png"/><Relationship Id="rId15" Type="http://schemas.openxmlformats.org/officeDocument/2006/relationships/image" Target="../media/image82.png"/><Relationship Id="rId14" Type="http://schemas.openxmlformats.org/officeDocument/2006/relationships/image" Target="../media/image78.png"/><Relationship Id="rId17" Type="http://schemas.openxmlformats.org/officeDocument/2006/relationships/image" Target="../media/image79.png"/><Relationship Id="rId16"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2.jpg"/><Relationship Id="rId4"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01.png"/><Relationship Id="rId4"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90.png"/><Relationship Id="rId7"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00.png"/><Relationship Id="rId4"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90.png"/><Relationship Id="rId7"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91.png"/><Relationship Id="rId4" Type="http://schemas.openxmlformats.org/officeDocument/2006/relationships/image" Target="../media/image87.png"/><Relationship Id="rId5" Type="http://schemas.openxmlformats.org/officeDocument/2006/relationships/image" Target="../media/image90.png"/><Relationship Id="rId6" Type="http://schemas.openxmlformats.org/officeDocument/2006/relationships/image" Target="../media/image100.png"/><Relationship Id="rId7"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91.png"/><Relationship Id="rId4" Type="http://schemas.openxmlformats.org/officeDocument/2006/relationships/image" Target="../media/image87.png"/><Relationship Id="rId5" Type="http://schemas.openxmlformats.org/officeDocument/2006/relationships/image" Target="../media/image90.png"/><Relationship Id="rId6" Type="http://schemas.openxmlformats.org/officeDocument/2006/relationships/image" Target="../media/image100.png"/><Relationship Id="rId7"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41.png"/><Relationship Id="rId7" Type="http://schemas.openxmlformats.org/officeDocument/2006/relationships/image" Target="../media/image2.png"/><Relationship Id="rId8" Type="http://schemas.openxmlformats.org/officeDocument/2006/relationships/image" Target="../media/image39.png"/><Relationship Id="rId11" Type="http://schemas.openxmlformats.org/officeDocument/2006/relationships/image" Target="../media/image44.png"/><Relationship Id="rId10" Type="http://schemas.openxmlformats.org/officeDocument/2006/relationships/image" Target="../media/image7.png"/><Relationship Id="rId13" Type="http://schemas.openxmlformats.org/officeDocument/2006/relationships/image" Target="../media/image51.png"/><Relationship Id="rId12" Type="http://schemas.openxmlformats.org/officeDocument/2006/relationships/image" Target="../media/image43.png"/><Relationship Id="rId15" Type="http://schemas.openxmlformats.org/officeDocument/2006/relationships/image" Target="../media/image48.png"/><Relationship Id="rId14" Type="http://schemas.openxmlformats.org/officeDocument/2006/relationships/image" Target="../media/image45.png"/><Relationship Id="rId17" Type="http://schemas.openxmlformats.org/officeDocument/2006/relationships/image" Target="../media/image53.png"/><Relationship Id="rId16"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4.png"/><Relationship Id="rId4" Type="http://schemas.openxmlformats.org/officeDocument/2006/relationships/image" Target="../media/image9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9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57.jpg"/><Relationship Id="rId5" Type="http://schemas.openxmlformats.org/officeDocument/2006/relationships/image" Target="../media/image55.jpg"/><Relationship Id="rId6" Type="http://schemas.openxmlformats.org/officeDocument/2006/relationships/image" Target="../media/image5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37.jpg"/><Relationship Id="rId4" Type="http://schemas.openxmlformats.org/officeDocument/2006/relationships/image" Target="../media/image35.jpg"/><Relationship Id="rId5" Type="http://schemas.openxmlformats.org/officeDocument/2006/relationships/image" Target="../media/image97.png"/><Relationship Id="rId6"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nvSpPr>
        <p:spPr>
          <a:xfrm>
            <a:off x="342375" y="4177325"/>
            <a:ext cx="3926400" cy="707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 sz="1800">
                <a:solidFill>
                  <a:srgbClr val="12191B"/>
                </a:solidFill>
                <a:latin typeface="Open Sans"/>
                <a:ea typeface="Open Sans"/>
                <a:cs typeface="Open Sans"/>
                <a:sym typeface="Open Sans"/>
              </a:rPr>
              <a:t>Jaime López</a:t>
            </a:r>
            <a:br>
              <a:rPr lang="en">
                <a:solidFill>
                  <a:srgbClr val="12191B"/>
                </a:solidFill>
                <a:latin typeface="Open Sans"/>
                <a:ea typeface="Open Sans"/>
                <a:cs typeface="Open Sans"/>
                <a:sym typeface="Open Sans"/>
              </a:rPr>
            </a:br>
            <a:r>
              <a:rPr lang="en">
                <a:solidFill>
                  <a:srgbClr val="12191B"/>
                </a:solidFill>
                <a:latin typeface="Open Sans"/>
                <a:ea typeface="Open Sans"/>
                <a:cs typeface="Open Sans"/>
                <a:sym typeface="Open Sans"/>
              </a:rPr>
              <a:t>Sr. Director, Content &amp; MOps at Aiven</a:t>
            </a:r>
            <a:endParaRPr>
              <a:solidFill>
                <a:srgbClr val="12191B"/>
              </a:solidFill>
              <a:latin typeface="Open Sans"/>
              <a:ea typeface="Open Sans"/>
              <a:cs typeface="Open Sans"/>
              <a:sym typeface="Open Sans"/>
            </a:endParaRPr>
          </a:p>
        </p:txBody>
      </p:sp>
      <p:sp>
        <p:nvSpPr>
          <p:cNvPr id="261" name="Google Shape;261;p38"/>
          <p:cNvSpPr txBox="1"/>
          <p:nvPr/>
        </p:nvSpPr>
        <p:spPr>
          <a:xfrm>
            <a:off x="342375" y="2704775"/>
            <a:ext cx="4054200" cy="441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 sz="3000">
                <a:solidFill>
                  <a:schemeClr val="lt1"/>
                </a:solidFill>
                <a:latin typeface="Overpass"/>
                <a:ea typeface="Overpass"/>
                <a:cs typeface="Overpass"/>
                <a:sym typeface="Overpass"/>
              </a:rPr>
              <a:t>Embrace a first-party data strategy for Sales and Marketing</a:t>
            </a:r>
            <a:endParaRPr b="1" sz="3000">
              <a:solidFill>
                <a:schemeClr val="lt1"/>
              </a:solidFill>
              <a:latin typeface="Overpass"/>
              <a:ea typeface="Overpass"/>
              <a:cs typeface="Overpass"/>
              <a:sym typeface="Overpass"/>
            </a:endParaRPr>
          </a:p>
        </p:txBody>
      </p:sp>
      <p:sp>
        <p:nvSpPr>
          <p:cNvPr id="262" name="Google Shape;262;p38"/>
          <p:cNvSpPr txBox="1"/>
          <p:nvPr/>
        </p:nvSpPr>
        <p:spPr>
          <a:xfrm>
            <a:off x="4396575" y="4177325"/>
            <a:ext cx="4647000" cy="707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b="1" lang="en" sz="1800">
                <a:solidFill>
                  <a:srgbClr val="12191B"/>
                </a:solidFill>
                <a:latin typeface="Open Sans"/>
                <a:ea typeface="Open Sans"/>
                <a:cs typeface="Open Sans"/>
                <a:sym typeface="Open Sans"/>
              </a:rPr>
              <a:t>Natasha Martin</a:t>
            </a:r>
            <a:br>
              <a:rPr lang="en">
                <a:solidFill>
                  <a:srgbClr val="12191B"/>
                </a:solidFill>
                <a:latin typeface="Open Sans"/>
                <a:ea typeface="Open Sans"/>
                <a:cs typeface="Open Sans"/>
                <a:sym typeface="Open Sans"/>
              </a:rPr>
            </a:br>
            <a:r>
              <a:rPr lang="en">
                <a:solidFill>
                  <a:srgbClr val="12191B"/>
                </a:solidFill>
                <a:latin typeface="Open Sans"/>
                <a:ea typeface="Open Sans"/>
                <a:cs typeface="Open Sans"/>
                <a:sym typeface="Open Sans"/>
              </a:rPr>
              <a:t>Marketing Automation Manager, Love’s Travel Stops</a:t>
            </a:r>
            <a:endParaRPr>
              <a:solidFill>
                <a:srgbClr val="12191B"/>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ctrTitle"/>
          </p:nvPr>
        </p:nvSpPr>
        <p:spPr>
          <a:xfrm>
            <a:off x="471175" y="1475275"/>
            <a:ext cx="8520600" cy="312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How Will You Use That</a:t>
            </a:r>
            <a:endParaRPr/>
          </a:p>
          <a:p>
            <a:pPr indent="0" lvl="0" marL="0" rtl="0" algn="ctr">
              <a:spcBef>
                <a:spcPts val="0"/>
              </a:spcBef>
              <a:spcAft>
                <a:spcPts val="0"/>
              </a:spcAft>
              <a:buNone/>
            </a:pPr>
            <a:r>
              <a:rPr lang="en"/>
              <a:t>Data in Campaigns</a:t>
            </a:r>
            <a:endParaRPr/>
          </a:p>
          <a:p>
            <a:pPr indent="0" lvl="0" marL="0" rtl="0" algn="ctr">
              <a:spcBef>
                <a:spcPts val="0"/>
              </a:spcBef>
              <a:spcAft>
                <a:spcPts val="0"/>
              </a:spcAft>
              <a:buNone/>
            </a:pPr>
            <a:r>
              <a:rPr lang="en"/>
              <a:t>And Messaging</a:t>
            </a:r>
            <a:r>
              <a:rPr lang="en"/>
              <a:t>?</a:t>
            </a:r>
            <a:endParaRPr/>
          </a:p>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8"/>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will you use</a:t>
            </a:r>
            <a:r>
              <a:rPr lang="en"/>
              <a:t> the data?</a:t>
            </a:r>
            <a:endParaRPr/>
          </a:p>
        </p:txBody>
      </p:sp>
      <p:sp>
        <p:nvSpPr>
          <p:cNvPr id="371" name="Google Shape;371;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317500" lvl="0" marL="457200" rtl="0" algn="l">
              <a:lnSpc>
                <a:spcPct val="115000"/>
              </a:lnSpc>
              <a:spcBef>
                <a:spcPts val="0"/>
              </a:spcBef>
              <a:spcAft>
                <a:spcPts val="0"/>
              </a:spcAft>
              <a:buSzPct val="100000"/>
              <a:buChar char="-"/>
            </a:pPr>
            <a:r>
              <a:rPr lang="en" sz="5600"/>
              <a:t>A</a:t>
            </a:r>
            <a:r>
              <a:rPr lang="en" sz="5600"/>
              <a:t>pply </a:t>
            </a:r>
            <a:r>
              <a:rPr b="1" lang="en" sz="5600"/>
              <a:t>logic </a:t>
            </a:r>
            <a:r>
              <a:rPr lang="en" sz="5600"/>
              <a:t>when determining whether to </a:t>
            </a:r>
            <a:r>
              <a:rPr b="1" lang="en" sz="5600"/>
              <a:t>trigger </a:t>
            </a:r>
            <a:r>
              <a:rPr lang="en" sz="5600"/>
              <a:t>a message (through APIs, with Automation Studio, or via Salesforce Core)</a:t>
            </a:r>
            <a:endParaRPr sz="5600"/>
          </a:p>
          <a:p>
            <a:pPr indent="0" lvl="0" marL="0" rtl="0" algn="l">
              <a:lnSpc>
                <a:spcPct val="115000"/>
              </a:lnSpc>
              <a:spcBef>
                <a:spcPts val="1200"/>
              </a:spcBef>
              <a:spcAft>
                <a:spcPts val="0"/>
              </a:spcAft>
              <a:buNone/>
            </a:pPr>
            <a:r>
              <a:t/>
            </a:r>
            <a:endParaRPr sz="4400"/>
          </a:p>
          <a:p>
            <a:pPr indent="-317500" lvl="0" marL="457200" rtl="0" algn="l">
              <a:lnSpc>
                <a:spcPct val="115000"/>
              </a:lnSpc>
              <a:spcBef>
                <a:spcPts val="1200"/>
              </a:spcBef>
              <a:spcAft>
                <a:spcPts val="0"/>
              </a:spcAft>
              <a:buSzPct val="100000"/>
              <a:buChar char="-"/>
            </a:pPr>
            <a:r>
              <a:rPr lang="en" sz="5600"/>
              <a:t>A</a:t>
            </a:r>
            <a:r>
              <a:rPr lang="en" sz="5600"/>
              <a:t>pply logic and </a:t>
            </a:r>
            <a:r>
              <a:rPr b="1" lang="en" sz="5600"/>
              <a:t>personalization </a:t>
            </a:r>
            <a:r>
              <a:rPr lang="en" sz="5600"/>
              <a:t>within your channel messaging templates</a:t>
            </a:r>
            <a:endParaRPr sz="5600"/>
          </a:p>
          <a:p>
            <a:pPr indent="0" lvl="0" marL="0" rtl="0" algn="l">
              <a:lnSpc>
                <a:spcPct val="115000"/>
              </a:lnSpc>
              <a:spcBef>
                <a:spcPts val="1200"/>
              </a:spcBef>
              <a:spcAft>
                <a:spcPts val="0"/>
              </a:spcAft>
              <a:buNone/>
            </a:pPr>
            <a:r>
              <a:t/>
            </a:r>
            <a:endParaRPr sz="4400"/>
          </a:p>
          <a:p>
            <a:pPr indent="-317500" lvl="0" marL="457200" rtl="0" algn="l">
              <a:lnSpc>
                <a:spcPct val="115000"/>
              </a:lnSpc>
              <a:spcBef>
                <a:spcPts val="1200"/>
              </a:spcBef>
              <a:spcAft>
                <a:spcPts val="0"/>
              </a:spcAft>
              <a:buSzPct val="100000"/>
              <a:buChar char="-"/>
            </a:pPr>
            <a:r>
              <a:rPr lang="en" sz="5600"/>
              <a:t>Reference within Journey Builder to send customers down a specific </a:t>
            </a:r>
            <a:r>
              <a:rPr b="1" lang="en" sz="5600"/>
              <a:t>messaging path,</a:t>
            </a:r>
            <a:r>
              <a:rPr lang="en" sz="5600"/>
              <a:t> track </a:t>
            </a:r>
            <a:r>
              <a:rPr b="1" lang="en" sz="5600"/>
              <a:t>conversions</a:t>
            </a:r>
            <a:r>
              <a:rPr lang="en" sz="5600"/>
              <a:t>, or determine </a:t>
            </a:r>
            <a:r>
              <a:rPr b="1" lang="en" sz="5600"/>
              <a:t>exit </a:t>
            </a:r>
            <a:r>
              <a:rPr lang="en" sz="5600"/>
              <a:t>flows</a:t>
            </a:r>
            <a:endParaRPr b="1" sz="5600"/>
          </a:p>
          <a:p>
            <a:pPr indent="0" lvl="0" marL="0" rtl="0" algn="l">
              <a:lnSpc>
                <a:spcPct val="115000"/>
              </a:lnSpc>
              <a:spcBef>
                <a:spcPts val="1200"/>
              </a:spcBef>
              <a:spcAft>
                <a:spcPts val="0"/>
              </a:spcAft>
              <a:buNone/>
            </a:pPr>
            <a:r>
              <a:t/>
            </a:r>
            <a:endParaRPr b="1" sz="4400"/>
          </a:p>
          <a:p>
            <a:pPr indent="-317500" lvl="0" marL="457200" rtl="0" algn="l">
              <a:lnSpc>
                <a:spcPct val="115000"/>
              </a:lnSpc>
              <a:spcBef>
                <a:spcPts val="1200"/>
              </a:spcBef>
              <a:spcAft>
                <a:spcPts val="0"/>
              </a:spcAft>
              <a:buSzPct val="100000"/>
              <a:buChar char="-"/>
            </a:pPr>
            <a:r>
              <a:rPr b="1" lang="en" sz="5600"/>
              <a:t>Measure </a:t>
            </a:r>
            <a:r>
              <a:rPr lang="en" sz="5600"/>
              <a:t>the effectiveness of a campaign (this usually requires a connector to Tableau CRM or extraction to another system for analysis, but you can use tools like Datorama to achieve this)</a:t>
            </a:r>
            <a:endParaRPr sz="5600"/>
          </a:p>
          <a:p>
            <a:pPr indent="0" lvl="0" marL="914400" rtl="0" algn="l">
              <a:lnSpc>
                <a:spcPct val="100000"/>
              </a:lnSpc>
              <a:spcBef>
                <a:spcPts val="1200"/>
              </a:spcBef>
              <a:spcAft>
                <a:spcPts val="0"/>
              </a:spcAft>
              <a:buNone/>
            </a:pPr>
            <a:r>
              <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lnSpc>
                <a:spcPct val="100000"/>
              </a:lnSpc>
              <a:spcBef>
                <a:spcPts val="1200"/>
              </a:spcBef>
              <a:spcAft>
                <a:spcPts val="0"/>
              </a:spcAft>
              <a:buNone/>
            </a:pPr>
            <a:r>
              <a:t/>
            </a:r>
            <a:endParaRPr/>
          </a:p>
        </p:txBody>
      </p:sp>
      <p:pic>
        <p:nvPicPr>
          <p:cNvPr id="372" name="Google Shape;372;p48"/>
          <p:cNvPicPr preferRelativeResize="0"/>
          <p:nvPr/>
        </p:nvPicPr>
        <p:blipFill rotWithShape="1">
          <a:blip r:embed="rId3">
            <a:alphaModFix/>
          </a:blip>
          <a:srcRect b="15347" l="10183" r="19100" t="14604"/>
          <a:stretch/>
        </p:blipFill>
        <p:spPr>
          <a:xfrm>
            <a:off x="8186675" y="4329050"/>
            <a:ext cx="645625" cy="661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9"/>
          <p:cNvSpPr txBox="1"/>
          <p:nvPr>
            <p:ph type="ctrTitle"/>
          </p:nvPr>
        </p:nvSpPr>
        <p:spPr>
          <a:xfrm>
            <a:off x="471175" y="1475275"/>
            <a:ext cx="8520600" cy="312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Technologies Do</a:t>
            </a:r>
            <a:endParaRPr/>
          </a:p>
          <a:p>
            <a:pPr indent="0" lvl="0" marL="0" rtl="0" algn="ctr">
              <a:spcBef>
                <a:spcPts val="0"/>
              </a:spcBef>
              <a:spcAft>
                <a:spcPts val="0"/>
              </a:spcAft>
              <a:buNone/>
            </a:pPr>
            <a:r>
              <a:rPr lang="en"/>
              <a:t>You Need to Surface</a:t>
            </a:r>
            <a:endParaRPr/>
          </a:p>
          <a:p>
            <a:pPr indent="0" lvl="0" marL="0" rtl="0" algn="ctr">
              <a:spcBef>
                <a:spcPts val="0"/>
              </a:spcBef>
              <a:spcAft>
                <a:spcPts val="0"/>
              </a:spcAft>
              <a:buNone/>
            </a:pPr>
            <a:r>
              <a:rPr lang="en"/>
              <a:t>That Data?</a:t>
            </a:r>
            <a:endParaRPr/>
          </a:p>
          <a:p>
            <a:pPr indent="0" lvl="0" marL="0" rtl="0" algn="ctr">
              <a:spcBef>
                <a:spcPts val="0"/>
              </a:spcBef>
              <a:spcAft>
                <a:spcPts val="0"/>
              </a:spcAft>
              <a:buNone/>
            </a:pPr>
            <a:r>
              <a:t/>
            </a:r>
            <a:endParaRPr/>
          </a:p>
        </p:txBody>
      </p:sp>
      <p:sp>
        <p:nvSpPr>
          <p:cNvPr id="378" name="Google Shape;378;p49"/>
          <p:cNvSpPr txBox="1"/>
          <p:nvPr>
            <p:ph idx="1" type="subTitle"/>
          </p:nvPr>
        </p:nvSpPr>
        <p:spPr>
          <a:xfrm>
            <a:off x="437525" y="39255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Interesting examples in MC and MCAE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0"/>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Aiven’s data architecture (MCAE)</a:t>
            </a:r>
            <a:endParaRPr/>
          </a:p>
        </p:txBody>
      </p:sp>
      <p:grpSp>
        <p:nvGrpSpPr>
          <p:cNvPr id="384" name="Google Shape;384;p50"/>
          <p:cNvGrpSpPr/>
          <p:nvPr/>
        </p:nvGrpSpPr>
        <p:grpSpPr>
          <a:xfrm>
            <a:off x="298500" y="1015724"/>
            <a:ext cx="8503048" cy="3973087"/>
            <a:chOff x="724192" y="1714577"/>
            <a:chExt cx="9353260" cy="4922671"/>
          </a:xfrm>
        </p:grpSpPr>
        <p:sp>
          <p:nvSpPr>
            <p:cNvPr id="385" name="Google Shape;385;p50"/>
            <p:cNvSpPr/>
            <p:nvPr/>
          </p:nvSpPr>
          <p:spPr>
            <a:xfrm>
              <a:off x="724192" y="4288547"/>
              <a:ext cx="1560000" cy="2348700"/>
            </a:xfrm>
            <a:prstGeom prst="rect">
              <a:avLst/>
            </a:prstGeom>
            <a:no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F3F3F"/>
                  </a:solidFill>
                  <a:latin typeface="Ubuntu"/>
                  <a:ea typeface="Ubuntu"/>
                  <a:cs typeface="Ubuntu"/>
                  <a:sym typeface="Ubuntu"/>
                </a:rPr>
                <a:t>Third-party</a:t>
              </a:r>
              <a:endParaRPr b="1" sz="1200">
                <a:solidFill>
                  <a:srgbClr val="3F3F3F"/>
                </a:solidFill>
                <a:latin typeface="Ubuntu"/>
                <a:ea typeface="Ubuntu"/>
                <a:cs typeface="Ubuntu"/>
                <a:sym typeface="Ubuntu"/>
              </a:endParaRPr>
            </a:p>
          </p:txBody>
        </p:sp>
        <p:sp>
          <p:nvSpPr>
            <p:cNvPr id="386" name="Google Shape;386;p50"/>
            <p:cNvSpPr/>
            <p:nvPr/>
          </p:nvSpPr>
          <p:spPr>
            <a:xfrm>
              <a:off x="724192" y="1714577"/>
              <a:ext cx="1560000" cy="2452200"/>
            </a:xfrm>
            <a:prstGeom prst="rect">
              <a:avLst/>
            </a:prstGeom>
            <a:no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First-party</a:t>
              </a:r>
              <a:endParaRPr b="1">
                <a:solidFill>
                  <a:srgbClr val="3F3F3F"/>
                </a:solidFill>
                <a:latin typeface="Ubuntu"/>
                <a:ea typeface="Ubuntu"/>
                <a:cs typeface="Ubuntu"/>
                <a:sym typeface="Ubuntu"/>
              </a:endParaRPr>
            </a:p>
          </p:txBody>
        </p:sp>
        <p:sp>
          <p:nvSpPr>
            <p:cNvPr id="387" name="Google Shape;387;p50"/>
            <p:cNvSpPr txBox="1"/>
            <p:nvPr/>
          </p:nvSpPr>
          <p:spPr>
            <a:xfrm>
              <a:off x="867802" y="4706201"/>
              <a:ext cx="1194900" cy="544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Marketing channels</a:t>
              </a:r>
              <a:endParaRPr b="1" sz="1000">
                <a:solidFill>
                  <a:srgbClr val="FFFFFF"/>
                </a:solidFill>
                <a:latin typeface="Ubuntu"/>
                <a:ea typeface="Ubuntu"/>
                <a:cs typeface="Ubuntu"/>
                <a:sym typeface="Ubuntu"/>
              </a:endParaRPr>
            </a:p>
          </p:txBody>
        </p:sp>
        <p:sp>
          <p:nvSpPr>
            <p:cNvPr id="388" name="Google Shape;388;p50"/>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Product</a:t>
              </a:r>
              <a:endParaRPr b="1" sz="1000">
                <a:solidFill>
                  <a:srgbClr val="FFFFFF"/>
                </a:solidFill>
                <a:latin typeface="Ubuntu"/>
                <a:ea typeface="Ubuntu"/>
                <a:cs typeface="Ubuntu"/>
                <a:sym typeface="Ubuntu"/>
              </a:endParaRPr>
            </a:p>
          </p:txBody>
        </p:sp>
        <p:sp>
          <p:nvSpPr>
            <p:cNvPr id="389" name="Google Shape;389;p50"/>
            <p:cNvSpPr txBox="1"/>
            <p:nvPr/>
          </p:nvSpPr>
          <p:spPr>
            <a:xfrm>
              <a:off x="867802" y="2866551"/>
              <a:ext cx="1194900" cy="5484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docs</a:t>
              </a:r>
              <a:endParaRPr b="1" sz="1000">
                <a:solidFill>
                  <a:srgbClr val="FFFFFF"/>
                </a:solidFill>
                <a:latin typeface="Ubuntu"/>
                <a:ea typeface="Ubuntu"/>
                <a:cs typeface="Ubuntu"/>
                <a:sym typeface="Ubuntu"/>
              </a:endParaRPr>
            </a:p>
          </p:txBody>
        </p:sp>
        <p:sp>
          <p:nvSpPr>
            <p:cNvPr id="390" name="Google Shape;390;p50"/>
            <p:cNvSpPr txBox="1"/>
            <p:nvPr/>
          </p:nvSpPr>
          <p:spPr>
            <a:xfrm>
              <a:off x="867802" y="6018807"/>
              <a:ext cx="1194900" cy="544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Service channels</a:t>
              </a:r>
              <a:endParaRPr b="1" sz="1000">
                <a:solidFill>
                  <a:srgbClr val="FFFFFF"/>
                </a:solidFill>
                <a:latin typeface="Ubuntu"/>
                <a:ea typeface="Ubuntu"/>
                <a:cs typeface="Ubuntu"/>
                <a:sym typeface="Ubuntu"/>
              </a:endParaRPr>
            </a:p>
          </p:txBody>
        </p:sp>
        <p:sp>
          <p:nvSpPr>
            <p:cNvPr id="391" name="Google Shape;391;p50"/>
            <p:cNvSpPr txBox="1"/>
            <p:nvPr/>
          </p:nvSpPr>
          <p:spPr>
            <a:xfrm>
              <a:off x="867802" y="5362504"/>
              <a:ext cx="1194900" cy="544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pic>
          <p:nvPicPr>
            <p:cNvPr id="392" name="Google Shape;392;p50"/>
            <p:cNvPicPr preferRelativeResize="0"/>
            <p:nvPr/>
          </p:nvPicPr>
          <p:blipFill>
            <a:blip r:embed="rId3">
              <a:alphaModFix/>
            </a:blip>
            <a:stretch>
              <a:fillRect/>
            </a:stretch>
          </p:blipFill>
          <p:spPr>
            <a:xfrm>
              <a:off x="5390230" y="3757463"/>
              <a:ext cx="1778182" cy="616379"/>
            </a:xfrm>
            <a:prstGeom prst="rect">
              <a:avLst/>
            </a:prstGeom>
            <a:noFill/>
            <a:ln>
              <a:noFill/>
            </a:ln>
          </p:spPr>
        </p:pic>
        <p:pic>
          <p:nvPicPr>
            <p:cNvPr id="393" name="Google Shape;393;p50"/>
            <p:cNvPicPr preferRelativeResize="0"/>
            <p:nvPr/>
          </p:nvPicPr>
          <p:blipFill>
            <a:blip r:embed="rId4">
              <a:alphaModFix/>
            </a:blip>
            <a:stretch>
              <a:fillRect/>
            </a:stretch>
          </p:blipFill>
          <p:spPr>
            <a:xfrm>
              <a:off x="2611634" y="5315887"/>
              <a:ext cx="921794" cy="302388"/>
            </a:xfrm>
            <a:prstGeom prst="rect">
              <a:avLst/>
            </a:prstGeom>
            <a:noFill/>
            <a:ln>
              <a:noFill/>
            </a:ln>
          </p:spPr>
        </p:pic>
        <p:pic>
          <p:nvPicPr>
            <p:cNvPr id="394" name="Google Shape;394;p50"/>
            <p:cNvPicPr preferRelativeResize="0"/>
            <p:nvPr/>
          </p:nvPicPr>
          <p:blipFill>
            <a:blip r:embed="rId5">
              <a:alphaModFix/>
            </a:blip>
            <a:stretch>
              <a:fillRect/>
            </a:stretch>
          </p:blipFill>
          <p:spPr>
            <a:xfrm>
              <a:off x="2648698" y="4673037"/>
              <a:ext cx="1058082" cy="400793"/>
            </a:xfrm>
            <a:prstGeom prst="rect">
              <a:avLst/>
            </a:prstGeom>
            <a:noFill/>
            <a:ln>
              <a:noFill/>
            </a:ln>
          </p:spPr>
        </p:pic>
        <p:pic>
          <p:nvPicPr>
            <p:cNvPr id="395" name="Google Shape;395;p50"/>
            <p:cNvPicPr preferRelativeResize="0"/>
            <p:nvPr/>
          </p:nvPicPr>
          <p:blipFill>
            <a:blip r:embed="rId6">
              <a:alphaModFix/>
            </a:blip>
            <a:stretch>
              <a:fillRect/>
            </a:stretch>
          </p:blipFill>
          <p:spPr>
            <a:xfrm>
              <a:off x="9235171" y="3750418"/>
              <a:ext cx="842281" cy="698405"/>
            </a:xfrm>
            <a:prstGeom prst="rect">
              <a:avLst/>
            </a:prstGeom>
            <a:noFill/>
            <a:ln>
              <a:noFill/>
            </a:ln>
          </p:spPr>
        </p:pic>
        <p:cxnSp>
          <p:nvCxnSpPr>
            <p:cNvPr id="396" name="Google Shape;396;p50"/>
            <p:cNvCxnSpPr/>
            <p:nvPr/>
          </p:nvCxnSpPr>
          <p:spPr>
            <a:xfrm flipH="1">
              <a:off x="5933318" y="4482521"/>
              <a:ext cx="1500" cy="792000"/>
            </a:xfrm>
            <a:prstGeom prst="straightConnector1">
              <a:avLst/>
            </a:prstGeom>
            <a:noFill/>
            <a:ln cap="flat" cmpd="sng" w="9525">
              <a:solidFill>
                <a:srgbClr val="595959"/>
              </a:solidFill>
              <a:prstDash val="solid"/>
              <a:round/>
              <a:headEnd len="med" w="med" type="triangle"/>
              <a:tailEnd len="med" w="med" type="none"/>
            </a:ln>
          </p:spPr>
        </p:cxnSp>
        <p:pic>
          <p:nvPicPr>
            <p:cNvPr id="397" name="Google Shape;397;p50"/>
            <p:cNvPicPr preferRelativeResize="0"/>
            <p:nvPr/>
          </p:nvPicPr>
          <p:blipFill>
            <a:blip r:embed="rId4">
              <a:alphaModFix/>
            </a:blip>
            <a:stretch>
              <a:fillRect/>
            </a:stretch>
          </p:blipFill>
          <p:spPr>
            <a:xfrm>
              <a:off x="7877484" y="4494049"/>
              <a:ext cx="921794" cy="302388"/>
            </a:xfrm>
            <a:prstGeom prst="rect">
              <a:avLst/>
            </a:prstGeom>
            <a:noFill/>
            <a:ln>
              <a:noFill/>
            </a:ln>
          </p:spPr>
        </p:pic>
        <p:pic>
          <p:nvPicPr>
            <p:cNvPr id="398" name="Google Shape;398;p50"/>
            <p:cNvPicPr preferRelativeResize="0"/>
            <p:nvPr/>
          </p:nvPicPr>
          <p:blipFill>
            <a:blip r:embed="rId7">
              <a:alphaModFix/>
            </a:blip>
            <a:stretch>
              <a:fillRect/>
            </a:stretch>
          </p:blipFill>
          <p:spPr>
            <a:xfrm>
              <a:off x="2368033" y="2948674"/>
              <a:ext cx="1582338" cy="274219"/>
            </a:xfrm>
            <a:prstGeom prst="rect">
              <a:avLst/>
            </a:prstGeom>
            <a:noFill/>
            <a:ln>
              <a:noFill/>
            </a:ln>
          </p:spPr>
        </p:pic>
        <p:pic>
          <p:nvPicPr>
            <p:cNvPr id="399" name="Google Shape;399;p50"/>
            <p:cNvPicPr preferRelativeResize="0"/>
            <p:nvPr/>
          </p:nvPicPr>
          <p:blipFill>
            <a:blip r:embed="rId8">
              <a:alphaModFix/>
            </a:blip>
            <a:stretch>
              <a:fillRect/>
            </a:stretch>
          </p:blipFill>
          <p:spPr>
            <a:xfrm>
              <a:off x="2924445" y="2119904"/>
              <a:ext cx="578304" cy="651390"/>
            </a:xfrm>
            <a:prstGeom prst="rect">
              <a:avLst/>
            </a:prstGeom>
            <a:noFill/>
            <a:ln>
              <a:noFill/>
            </a:ln>
          </p:spPr>
        </p:pic>
        <p:cxnSp>
          <p:nvCxnSpPr>
            <p:cNvPr id="400" name="Google Shape;400;p50"/>
            <p:cNvCxnSpPr/>
            <p:nvPr/>
          </p:nvCxnSpPr>
          <p:spPr>
            <a:xfrm flipH="1">
              <a:off x="6271092" y="4482521"/>
              <a:ext cx="1500" cy="792000"/>
            </a:xfrm>
            <a:prstGeom prst="straightConnector1">
              <a:avLst/>
            </a:prstGeom>
            <a:noFill/>
            <a:ln cap="flat" cmpd="sng" w="9525">
              <a:solidFill>
                <a:srgbClr val="595959"/>
              </a:solidFill>
              <a:prstDash val="solid"/>
              <a:round/>
              <a:headEnd len="med" w="med" type="none"/>
              <a:tailEnd len="med" w="med" type="triangle"/>
            </a:ln>
          </p:spPr>
        </p:cxnSp>
        <p:pic>
          <p:nvPicPr>
            <p:cNvPr id="401" name="Google Shape;401;p50"/>
            <p:cNvPicPr preferRelativeResize="0"/>
            <p:nvPr/>
          </p:nvPicPr>
          <p:blipFill>
            <a:blip r:embed="rId9">
              <a:alphaModFix/>
            </a:blip>
            <a:stretch>
              <a:fillRect/>
            </a:stretch>
          </p:blipFill>
          <p:spPr>
            <a:xfrm>
              <a:off x="5641680" y="5397708"/>
              <a:ext cx="901473" cy="356096"/>
            </a:xfrm>
            <a:prstGeom prst="rect">
              <a:avLst/>
            </a:prstGeom>
            <a:noFill/>
            <a:ln>
              <a:noFill/>
            </a:ln>
          </p:spPr>
        </p:pic>
        <p:cxnSp>
          <p:nvCxnSpPr>
            <p:cNvPr id="402" name="Google Shape;402;p50"/>
            <p:cNvCxnSpPr/>
            <p:nvPr/>
          </p:nvCxnSpPr>
          <p:spPr>
            <a:xfrm flipH="1">
              <a:off x="7365365" y="4288554"/>
              <a:ext cx="1778100" cy="7800"/>
            </a:xfrm>
            <a:prstGeom prst="straightConnector1">
              <a:avLst/>
            </a:prstGeom>
            <a:noFill/>
            <a:ln cap="flat" cmpd="sng" w="9525">
              <a:solidFill>
                <a:srgbClr val="595959"/>
              </a:solidFill>
              <a:prstDash val="solid"/>
              <a:round/>
              <a:headEnd len="med" w="med" type="none"/>
              <a:tailEnd len="med" w="med" type="triangle"/>
            </a:ln>
          </p:spPr>
        </p:cxnSp>
        <p:cxnSp>
          <p:nvCxnSpPr>
            <p:cNvPr id="403" name="Google Shape;403;p50"/>
            <p:cNvCxnSpPr/>
            <p:nvPr/>
          </p:nvCxnSpPr>
          <p:spPr>
            <a:xfrm flipH="1">
              <a:off x="7330265" y="4021928"/>
              <a:ext cx="1813200" cy="7800"/>
            </a:xfrm>
            <a:prstGeom prst="straightConnector1">
              <a:avLst/>
            </a:prstGeom>
            <a:noFill/>
            <a:ln cap="flat" cmpd="sng" w="9525">
              <a:solidFill>
                <a:srgbClr val="595959"/>
              </a:solidFill>
              <a:prstDash val="solid"/>
              <a:round/>
              <a:headEnd len="med" w="med" type="triangle"/>
              <a:tailEnd len="med" w="med" type="none"/>
            </a:ln>
          </p:spPr>
        </p:cxnSp>
        <p:pic>
          <p:nvPicPr>
            <p:cNvPr id="404" name="Google Shape;404;p50"/>
            <p:cNvPicPr preferRelativeResize="0"/>
            <p:nvPr/>
          </p:nvPicPr>
          <p:blipFill>
            <a:blip r:embed="rId10">
              <a:alphaModFix/>
            </a:blip>
            <a:stretch>
              <a:fillRect/>
            </a:stretch>
          </p:blipFill>
          <p:spPr>
            <a:xfrm>
              <a:off x="7845070" y="3620129"/>
              <a:ext cx="986597" cy="258203"/>
            </a:xfrm>
            <a:prstGeom prst="rect">
              <a:avLst/>
            </a:prstGeom>
            <a:noFill/>
            <a:ln>
              <a:noFill/>
            </a:ln>
          </p:spPr>
        </p:pic>
        <p:cxnSp>
          <p:nvCxnSpPr>
            <p:cNvPr id="405" name="Google Shape;405;p50"/>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406" name="Google Shape;406;p50"/>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sp>
        <p:nvSpPr>
          <p:cNvPr id="407" name="Google Shape;407;p50"/>
          <p:cNvSpPr txBox="1"/>
          <p:nvPr/>
        </p:nvSpPr>
        <p:spPr>
          <a:xfrm>
            <a:off x="437131" y="2473008"/>
            <a:ext cx="1086300" cy="4425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MCAE</a:t>
            </a:r>
            <a:endParaRPr b="1" sz="1000">
              <a:solidFill>
                <a:srgbClr val="FFFFFF"/>
              </a:solidFill>
              <a:latin typeface="Ubuntu"/>
              <a:ea typeface="Ubuntu"/>
              <a:cs typeface="Ubuntu"/>
              <a:sym typeface="Ubuntu"/>
            </a:endParaRPr>
          </a:p>
        </p:txBody>
      </p:sp>
      <p:pic>
        <p:nvPicPr>
          <p:cNvPr id="408" name="Google Shape;408;p50"/>
          <p:cNvPicPr preferRelativeResize="0"/>
          <p:nvPr/>
        </p:nvPicPr>
        <p:blipFill>
          <a:blip r:embed="rId11">
            <a:alphaModFix/>
          </a:blip>
          <a:stretch>
            <a:fillRect/>
          </a:stretch>
        </p:blipFill>
        <p:spPr>
          <a:xfrm>
            <a:off x="5251600" y="1775178"/>
            <a:ext cx="1844398" cy="283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1"/>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Aiven’s trial communications</a:t>
            </a:r>
            <a:endParaRPr/>
          </a:p>
        </p:txBody>
      </p:sp>
      <p:grpSp>
        <p:nvGrpSpPr>
          <p:cNvPr id="414" name="Google Shape;414;p51"/>
          <p:cNvGrpSpPr/>
          <p:nvPr/>
        </p:nvGrpSpPr>
        <p:grpSpPr>
          <a:xfrm>
            <a:off x="243647" y="1161063"/>
            <a:ext cx="8497835" cy="3521388"/>
            <a:chOff x="580963" y="1361950"/>
            <a:chExt cx="10610357" cy="4838401"/>
          </a:xfrm>
        </p:grpSpPr>
        <p:pic>
          <p:nvPicPr>
            <p:cNvPr id="415" name="Google Shape;415;p51"/>
            <p:cNvPicPr preferRelativeResize="0"/>
            <p:nvPr/>
          </p:nvPicPr>
          <p:blipFill>
            <a:blip r:embed="rId3">
              <a:alphaModFix/>
            </a:blip>
            <a:stretch>
              <a:fillRect/>
            </a:stretch>
          </p:blipFill>
          <p:spPr>
            <a:xfrm>
              <a:off x="997513" y="1765643"/>
              <a:ext cx="10193807" cy="4434708"/>
            </a:xfrm>
            <a:prstGeom prst="rect">
              <a:avLst/>
            </a:prstGeom>
            <a:noFill/>
            <a:ln>
              <a:noFill/>
            </a:ln>
          </p:spPr>
        </p:pic>
        <p:sp>
          <p:nvSpPr>
            <p:cNvPr id="416" name="Google Shape;416;p51"/>
            <p:cNvSpPr txBox="1"/>
            <p:nvPr/>
          </p:nvSpPr>
          <p:spPr>
            <a:xfrm>
              <a:off x="3024388" y="2124900"/>
              <a:ext cx="1326300" cy="7191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Salesforce Sans"/>
                  <a:ea typeface="Salesforce Sans"/>
                  <a:cs typeface="Salesforce Sans"/>
                  <a:sym typeface="Salesforce Sans"/>
                </a:rPr>
                <a:t>Activate user in &lt;4h</a:t>
              </a:r>
              <a:endParaRPr sz="1100">
                <a:solidFill>
                  <a:srgbClr val="FFFFFF"/>
                </a:solidFill>
                <a:latin typeface="Salesforce Sans"/>
                <a:ea typeface="Salesforce Sans"/>
                <a:cs typeface="Salesforce Sans"/>
                <a:sym typeface="Salesforce Sans"/>
              </a:endParaRPr>
            </a:p>
          </p:txBody>
        </p:sp>
        <p:sp>
          <p:nvSpPr>
            <p:cNvPr id="417" name="Google Shape;417;p51"/>
            <p:cNvSpPr txBox="1"/>
            <p:nvPr/>
          </p:nvSpPr>
          <p:spPr>
            <a:xfrm>
              <a:off x="580963" y="1633050"/>
              <a:ext cx="1808700" cy="9516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Salesforce Sans"/>
                  <a:ea typeface="Salesforce Sans"/>
                  <a:cs typeface="Salesforce Sans"/>
                  <a:sym typeface="Salesforce Sans"/>
                </a:rPr>
                <a:t>Confirm credentials &amp; provision project</a:t>
              </a:r>
              <a:endParaRPr sz="1100">
                <a:solidFill>
                  <a:srgbClr val="FFFFFF"/>
                </a:solidFill>
                <a:latin typeface="Salesforce Sans"/>
                <a:ea typeface="Salesforce Sans"/>
                <a:cs typeface="Salesforce Sans"/>
                <a:sym typeface="Salesforce Sans"/>
              </a:endParaRPr>
            </a:p>
          </p:txBody>
        </p:sp>
        <p:sp>
          <p:nvSpPr>
            <p:cNvPr id="418" name="Google Shape;418;p51"/>
            <p:cNvSpPr txBox="1"/>
            <p:nvPr/>
          </p:nvSpPr>
          <p:spPr>
            <a:xfrm>
              <a:off x="5947025" y="1361950"/>
              <a:ext cx="1238700" cy="7191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Salesforce Sans"/>
                  <a:ea typeface="Salesforce Sans"/>
                  <a:cs typeface="Salesforce Sans"/>
                  <a:sym typeface="Salesforce Sans"/>
                </a:rPr>
                <a:t>Create first service</a:t>
              </a:r>
              <a:endParaRPr sz="1100">
                <a:solidFill>
                  <a:srgbClr val="FFFFFF"/>
                </a:solidFill>
                <a:latin typeface="Salesforce Sans"/>
                <a:ea typeface="Salesforce Sans"/>
                <a:cs typeface="Salesforce Sans"/>
                <a:sym typeface="Salesforce Sans"/>
              </a:endParaRPr>
            </a:p>
          </p:txBody>
        </p:sp>
        <p:sp>
          <p:nvSpPr>
            <p:cNvPr id="419" name="Google Shape;419;p51"/>
            <p:cNvSpPr txBox="1"/>
            <p:nvPr/>
          </p:nvSpPr>
          <p:spPr>
            <a:xfrm>
              <a:off x="9273375" y="1706875"/>
              <a:ext cx="1450200" cy="7191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FFFFFF"/>
                  </a:solidFill>
                  <a:latin typeface="Salesforce Sans"/>
                  <a:ea typeface="Salesforce Sans"/>
                  <a:cs typeface="Salesforce Sans"/>
                  <a:sym typeface="Salesforce Sans"/>
                </a:rPr>
                <a:t>Use service &amp; load data</a:t>
              </a:r>
              <a:endParaRPr sz="1100">
                <a:solidFill>
                  <a:srgbClr val="FFFFFF"/>
                </a:solidFill>
                <a:latin typeface="Salesforce Sans"/>
                <a:ea typeface="Salesforce Sans"/>
                <a:cs typeface="Salesforce Sans"/>
                <a:sym typeface="Salesforce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Actionable, product-specific content</a:t>
            </a:r>
            <a:endParaRPr/>
          </a:p>
        </p:txBody>
      </p:sp>
      <p:sp>
        <p:nvSpPr>
          <p:cNvPr id="425" name="Google Shape;425;p52"/>
          <p:cNvSpPr txBox="1"/>
          <p:nvPr/>
        </p:nvSpPr>
        <p:spPr>
          <a:xfrm>
            <a:off x="298500" y="792222"/>
            <a:ext cx="8373900" cy="468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300"/>
              </a:spcAft>
              <a:buNone/>
            </a:pPr>
            <a:r>
              <a:rPr lang="en" sz="2200">
                <a:solidFill>
                  <a:srgbClr val="032D60"/>
                </a:solidFill>
                <a:latin typeface="Salesforce Sans"/>
                <a:ea typeface="Salesforce Sans"/>
                <a:cs typeface="Salesforce Sans"/>
                <a:sym typeface="Salesforce Sans"/>
              </a:rPr>
              <a:t>Journey coverage</a:t>
            </a:r>
            <a:endParaRPr sz="2200">
              <a:solidFill>
                <a:srgbClr val="032D60"/>
              </a:solidFill>
              <a:latin typeface="Salesforce Sans"/>
              <a:ea typeface="Salesforce Sans"/>
              <a:cs typeface="Salesforce Sans"/>
              <a:sym typeface="Salesforce Sans"/>
            </a:endParaRPr>
          </a:p>
        </p:txBody>
      </p:sp>
      <p:pic>
        <p:nvPicPr>
          <p:cNvPr id="426" name="Google Shape;426;p52"/>
          <p:cNvPicPr preferRelativeResize="0"/>
          <p:nvPr/>
        </p:nvPicPr>
        <p:blipFill>
          <a:blip r:embed="rId3">
            <a:alphaModFix/>
          </a:blip>
          <a:stretch>
            <a:fillRect/>
          </a:stretch>
        </p:blipFill>
        <p:spPr>
          <a:xfrm>
            <a:off x="298488" y="1291535"/>
            <a:ext cx="3634293" cy="3597382"/>
          </a:xfrm>
          <a:prstGeom prst="rect">
            <a:avLst/>
          </a:prstGeom>
          <a:noFill/>
          <a:ln>
            <a:noFill/>
          </a:ln>
        </p:spPr>
      </p:pic>
      <p:pic>
        <p:nvPicPr>
          <p:cNvPr id="427" name="Google Shape;427;p52"/>
          <p:cNvPicPr preferRelativeResize="0"/>
          <p:nvPr/>
        </p:nvPicPr>
        <p:blipFill>
          <a:blip r:embed="rId4">
            <a:alphaModFix/>
          </a:blip>
          <a:stretch>
            <a:fillRect/>
          </a:stretch>
        </p:blipFill>
        <p:spPr>
          <a:xfrm>
            <a:off x="5215881" y="1260830"/>
            <a:ext cx="3848094" cy="3658791"/>
          </a:xfrm>
          <a:prstGeom prst="rect">
            <a:avLst/>
          </a:prstGeom>
          <a:noFill/>
          <a:ln>
            <a:noFill/>
          </a:ln>
        </p:spPr>
      </p:pic>
      <p:sp>
        <p:nvSpPr>
          <p:cNvPr id="428" name="Google Shape;428;p52"/>
          <p:cNvSpPr txBox="1"/>
          <p:nvPr/>
        </p:nvSpPr>
        <p:spPr>
          <a:xfrm>
            <a:off x="1773083" y="1395027"/>
            <a:ext cx="1495500" cy="7389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Activate user in &lt;4h</a:t>
            </a:r>
            <a:endParaRPr sz="1800">
              <a:solidFill>
                <a:srgbClr val="FFFFFF"/>
              </a:solidFill>
              <a:latin typeface="Salesforce Sans"/>
              <a:ea typeface="Salesforce Sans"/>
              <a:cs typeface="Salesforce Sans"/>
              <a:sym typeface="Salesforce Sans"/>
            </a:endParaRPr>
          </a:p>
        </p:txBody>
      </p:sp>
      <p:sp>
        <p:nvSpPr>
          <p:cNvPr id="429" name="Google Shape;429;p52"/>
          <p:cNvSpPr txBox="1"/>
          <p:nvPr/>
        </p:nvSpPr>
        <p:spPr>
          <a:xfrm>
            <a:off x="6401512" y="1533627"/>
            <a:ext cx="1552800" cy="4617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Load data</a:t>
            </a:r>
            <a:endParaRPr sz="1800">
              <a:solidFill>
                <a:srgbClr val="FFFFFF"/>
              </a:solidFill>
              <a:latin typeface="Salesforce Sans"/>
              <a:ea typeface="Salesforce Sans"/>
              <a:cs typeface="Salesforce Sans"/>
              <a:sym typeface="Salesforc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3"/>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Actionable, product-specific content</a:t>
            </a:r>
            <a:endParaRPr/>
          </a:p>
        </p:txBody>
      </p:sp>
      <p:sp>
        <p:nvSpPr>
          <p:cNvPr id="435" name="Google Shape;435;p53"/>
          <p:cNvSpPr txBox="1"/>
          <p:nvPr/>
        </p:nvSpPr>
        <p:spPr>
          <a:xfrm>
            <a:off x="298500" y="792222"/>
            <a:ext cx="8373900" cy="468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300"/>
              </a:spcAft>
              <a:buNone/>
            </a:pPr>
            <a:r>
              <a:rPr lang="en" sz="2200">
                <a:solidFill>
                  <a:srgbClr val="032D60"/>
                </a:solidFill>
                <a:latin typeface="Salesforce Sans"/>
                <a:ea typeface="Salesforce Sans"/>
                <a:cs typeface="Salesforce Sans"/>
                <a:sym typeface="Salesforce Sans"/>
              </a:rPr>
              <a:t>Portfolio coverage</a:t>
            </a:r>
            <a:endParaRPr sz="2200">
              <a:solidFill>
                <a:srgbClr val="032D60"/>
              </a:solidFill>
              <a:latin typeface="Salesforce Sans"/>
              <a:ea typeface="Salesforce Sans"/>
              <a:cs typeface="Salesforce Sans"/>
              <a:sym typeface="Salesforce Sans"/>
            </a:endParaRPr>
          </a:p>
        </p:txBody>
      </p:sp>
      <p:pic>
        <p:nvPicPr>
          <p:cNvPr id="436" name="Google Shape;436;p53"/>
          <p:cNvPicPr preferRelativeResize="0"/>
          <p:nvPr/>
        </p:nvPicPr>
        <p:blipFill>
          <a:blip r:embed="rId3">
            <a:alphaModFix/>
          </a:blip>
          <a:stretch>
            <a:fillRect/>
          </a:stretch>
        </p:blipFill>
        <p:spPr>
          <a:xfrm>
            <a:off x="4878721" y="1678209"/>
            <a:ext cx="3740808" cy="2864325"/>
          </a:xfrm>
          <a:prstGeom prst="rect">
            <a:avLst/>
          </a:prstGeom>
          <a:noFill/>
          <a:ln>
            <a:noFill/>
          </a:ln>
        </p:spPr>
      </p:pic>
      <p:pic>
        <p:nvPicPr>
          <p:cNvPr id="437" name="Google Shape;437;p53"/>
          <p:cNvPicPr preferRelativeResize="0"/>
          <p:nvPr/>
        </p:nvPicPr>
        <p:blipFill>
          <a:blip r:embed="rId4">
            <a:alphaModFix/>
          </a:blip>
          <a:stretch>
            <a:fillRect/>
          </a:stretch>
        </p:blipFill>
        <p:spPr>
          <a:xfrm>
            <a:off x="524465" y="1834978"/>
            <a:ext cx="3291363" cy="2550806"/>
          </a:xfrm>
          <a:prstGeom prst="rect">
            <a:avLst/>
          </a:prstGeom>
          <a:noFill/>
          <a:ln>
            <a:noFill/>
          </a:ln>
        </p:spPr>
      </p:pic>
      <p:sp>
        <p:nvSpPr>
          <p:cNvPr id="438" name="Google Shape;438;p53"/>
          <p:cNvSpPr txBox="1"/>
          <p:nvPr/>
        </p:nvSpPr>
        <p:spPr>
          <a:xfrm>
            <a:off x="1773083" y="1395027"/>
            <a:ext cx="1495500" cy="7389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Apache Kafka</a:t>
            </a:r>
            <a:endParaRPr sz="1800">
              <a:solidFill>
                <a:srgbClr val="FFFFFF"/>
              </a:solidFill>
              <a:latin typeface="Salesforce Sans"/>
              <a:ea typeface="Salesforce Sans"/>
              <a:cs typeface="Salesforce Sans"/>
              <a:sym typeface="Salesforce Sans"/>
            </a:endParaRPr>
          </a:p>
        </p:txBody>
      </p:sp>
      <p:sp>
        <p:nvSpPr>
          <p:cNvPr id="439" name="Google Shape;439;p53"/>
          <p:cNvSpPr txBox="1"/>
          <p:nvPr/>
        </p:nvSpPr>
        <p:spPr>
          <a:xfrm>
            <a:off x="6401512" y="1533627"/>
            <a:ext cx="1552800" cy="4617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PostgreSQL</a:t>
            </a:r>
            <a:endParaRPr sz="1800">
              <a:solidFill>
                <a:srgbClr val="FFFFFF"/>
              </a:solidFill>
              <a:latin typeface="Salesforce Sans"/>
              <a:ea typeface="Salesforce Sans"/>
              <a:cs typeface="Salesforce Sans"/>
              <a:sym typeface="Salesforce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4"/>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Localized content</a:t>
            </a:r>
            <a:endParaRPr/>
          </a:p>
        </p:txBody>
      </p:sp>
      <p:sp>
        <p:nvSpPr>
          <p:cNvPr id="445" name="Google Shape;445;p54"/>
          <p:cNvSpPr txBox="1"/>
          <p:nvPr/>
        </p:nvSpPr>
        <p:spPr>
          <a:xfrm>
            <a:off x="298500" y="792222"/>
            <a:ext cx="8373900" cy="4686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300"/>
              </a:spcAft>
              <a:buNone/>
            </a:pPr>
            <a:r>
              <a:rPr lang="en" sz="2200">
                <a:solidFill>
                  <a:srgbClr val="032D60"/>
                </a:solidFill>
                <a:latin typeface="Salesforce Sans"/>
                <a:ea typeface="Salesforce Sans"/>
                <a:cs typeface="Salesforce Sans"/>
                <a:sym typeface="Salesforce Sans"/>
              </a:rPr>
              <a:t>Portfolio coverage</a:t>
            </a:r>
            <a:endParaRPr sz="2200">
              <a:solidFill>
                <a:srgbClr val="032D60"/>
              </a:solidFill>
              <a:latin typeface="Salesforce Sans"/>
              <a:ea typeface="Salesforce Sans"/>
              <a:cs typeface="Salesforce Sans"/>
              <a:sym typeface="Salesforce Sans"/>
            </a:endParaRPr>
          </a:p>
        </p:txBody>
      </p:sp>
      <p:pic>
        <p:nvPicPr>
          <p:cNvPr id="446" name="Google Shape;446;p54"/>
          <p:cNvPicPr preferRelativeResize="0"/>
          <p:nvPr/>
        </p:nvPicPr>
        <p:blipFill>
          <a:blip r:embed="rId3">
            <a:alphaModFix/>
          </a:blip>
          <a:stretch>
            <a:fillRect/>
          </a:stretch>
        </p:blipFill>
        <p:spPr>
          <a:xfrm>
            <a:off x="432169" y="1769278"/>
            <a:ext cx="3980243" cy="2550806"/>
          </a:xfrm>
          <a:prstGeom prst="rect">
            <a:avLst/>
          </a:prstGeom>
          <a:noFill/>
          <a:ln>
            <a:noFill/>
          </a:ln>
        </p:spPr>
      </p:pic>
      <p:pic>
        <p:nvPicPr>
          <p:cNvPr id="447" name="Google Shape;447;p54"/>
          <p:cNvPicPr preferRelativeResize="0"/>
          <p:nvPr/>
        </p:nvPicPr>
        <p:blipFill>
          <a:blip r:embed="rId4">
            <a:alphaModFix/>
          </a:blip>
          <a:stretch>
            <a:fillRect/>
          </a:stretch>
        </p:blipFill>
        <p:spPr>
          <a:xfrm>
            <a:off x="4879900" y="1799250"/>
            <a:ext cx="4140196" cy="2287837"/>
          </a:xfrm>
          <a:prstGeom prst="rect">
            <a:avLst/>
          </a:prstGeom>
          <a:noFill/>
          <a:ln>
            <a:noFill/>
          </a:ln>
        </p:spPr>
      </p:pic>
      <p:sp>
        <p:nvSpPr>
          <p:cNvPr id="448" name="Google Shape;448;p54"/>
          <p:cNvSpPr txBox="1"/>
          <p:nvPr/>
        </p:nvSpPr>
        <p:spPr>
          <a:xfrm>
            <a:off x="1773083" y="1395027"/>
            <a:ext cx="1495500" cy="4617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US English</a:t>
            </a:r>
            <a:endParaRPr sz="1800">
              <a:solidFill>
                <a:srgbClr val="FFFFFF"/>
              </a:solidFill>
              <a:latin typeface="Salesforce Sans"/>
              <a:ea typeface="Salesforce Sans"/>
              <a:cs typeface="Salesforce Sans"/>
              <a:sym typeface="Salesforce Sans"/>
            </a:endParaRPr>
          </a:p>
        </p:txBody>
      </p:sp>
      <p:sp>
        <p:nvSpPr>
          <p:cNvPr id="449" name="Google Shape;449;p54"/>
          <p:cNvSpPr txBox="1"/>
          <p:nvPr/>
        </p:nvSpPr>
        <p:spPr>
          <a:xfrm>
            <a:off x="6401512" y="1533627"/>
            <a:ext cx="1552800" cy="461700"/>
          </a:xfrm>
          <a:prstGeom prst="rect">
            <a:avLst/>
          </a:prstGeom>
          <a:solidFill>
            <a:srgbClr val="032D6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Salesforce Sans"/>
                <a:ea typeface="Salesforce Sans"/>
                <a:cs typeface="Salesforce Sans"/>
                <a:sym typeface="Salesforce Sans"/>
              </a:rPr>
              <a:t>Japanese</a:t>
            </a:r>
            <a:endParaRPr sz="1800">
              <a:solidFill>
                <a:srgbClr val="FFFFFF"/>
              </a:solidFill>
              <a:latin typeface="Salesforce Sans"/>
              <a:ea typeface="Salesforce Sans"/>
              <a:cs typeface="Salesforce Sans"/>
              <a:sym typeface="Salesforc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1800">
                <a:solidFill>
                  <a:srgbClr val="7A27B7"/>
                </a:solidFill>
              </a:rPr>
              <a:t>Object data access</a:t>
            </a:r>
            <a:endParaRPr b="1" sz="1800">
              <a:solidFill>
                <a:srgbClr val="7A27B7"/>
              </a:solidFill>
            </a:endParaRPr>
          </a:p>
          <a:p>
            <a:pPr indent="-254000" lvl="1" marL="685800" rtl="0" algn="l">
              <a:spcBef>
                <a:spcPts val="1200"/>
              </a:spcBef>
              <a:spcAft>
                <a:spcPts val="0"/>
              </a:spcAft>
              <a:buSzPts val="1400"/>
              <a:buChar char="○"/>
            </a:pPr>
            <a:r>
              <a:rPr lang="en"/>
              <a:t>Fields for dates, credits, services used, statuses, etc control the whole flow</a:t>
            </a:r>
            <a:endParaRPr/>
          </a:p>
          <a:p>
            <a:pPr indent="-254000" lvl="1" marL="685800" rtl="0" algn="l">
              <a:spcBef>
                <a:spcPts val="0"/>
              </a:spcBef>
              <a:spcAft>
                <a:spcPts val="0"/>
              </a:spcAft>
              <a:buSzPts val="1400"/>
              <a:buChar char="○"/>
            </a:pPr>
            <a:r>
              <a:rPr lang="en"/>
              <a:t>You need them in Prospect, Lead and Contact - and possibly Account</a:t>
            </a:r>
            <a:endParaRPr/>
          </a:p>
          <a:p>
            <a:pPr indent="0" lvl="0" marL="685800" rtl="0" algn="l">
              <a:spcBef>
                <a:spcPts val="1200"/>
              </a:spcBef>
              <a:spcAft>
                <a:spcPts val="0"/>
              </a:spcAft>
              <a:buNone/>
            </a:pPr>
            <a:r>
              <a:t/>
            </a:r>
            <a:endParaRPr b="1"/>
          </a:p>
          <a:p>
            <a:pPr indent="0" lvl="0" marL="0" rtl="0" algn="l">
              <a:spcBef>
                <a:spcPts val="1200"/>
              </a:spcBef>
              <a:spcAft>
                <a:spcPts val="0"/>
              </a:spcAft>
              <a:buNone/>
            </a:pPr>
            <a:r>
              <a:rPr b="1" lang="en" sz="1800">
                <a:solidFill>
                  <a:srgbClr val="7A27B7"/>
                </a:solidFill>
              </a:rPr>
              <a:t>Limitations of Pardot &amp; Maintenance</a:t>
            </a:r>
            <a:endParaRPr b="1" sz="1800">
              <a:solidFill>
                <a:srgbClr val="7A27B7"/>
              </a:solidFill>
            </a:endParaRPr>
          </a:p>
          <a:p>
            <a:pPr indent="-254000" lvl="1" marL="685800" rtl="0" algn="l">
              <a:lnSpc>
                <a:spcPct val="93000"/>
              </a:lnSpc>
              <a:spcBef>
                <a:spcPts val="1200"/>
              </a:spcBef>
              <a:spcAft>
                <a:spcPts val="0"/>
              </a:spcAft>
              <a:buSzPts val="1400"/>
              <a:buChar char="○"/>
            </a:pPr>
            <a:r>
              <a:rPr lang="en"/>
              <a:t>Dynamic Content is awesome, but can only handle 25 variations (?!)</a:t>
            </a:r>
            <a:endParaRPr/>
          </a:p>
          <a:p>
            <a:pPr indent="-254000" lvl="1" marL="685800" rtl="0" algn="l">
              <a:lnSpc>
                <a:spcPct val="93000"/>
              </a:lnSpc>
              <a:spcBef>
                <a:spcPts val="800"/>
              </a:spcBef>
              <a:spcAft>
                <a:spcPts val="0"/>
              </a:spcAft>
              <a:buSzPts val="1400"/>
              <a:buChar char="○"/>
            </a:pPr>
            <a:r>
              <a:rPr lang="en"/>
              <a:t>You’re gonna need a whole lot of Engagement Programs</a:t>
            </a:r>
            <a:endParaRPr/>
          </a:p>
          <a:p>
            <a:pPr indent="-254000" lvl="1" marL="685800" rtl="0" algn="l">
              <a:lnSpc>
                <a:spcPct val="93000"/>
              </a:lnSpc>
              <a:spcBef>
                <a:spcPts val="800"/>
              </a:spcBef>
              <a:spcAft>
                <a:spcPts val="800"/>
              </a:spcAft>
              <a:buSzPts val="1400"/>
              <a:buChar char="○"/>
            </a:pPr>
            <a:r>
              <a:rPr lang="en"/>
              <a:t>Unit tests are not enough, you need end-to-end test cases</a:t>
            </a:r>
            <a:endParaRPr/>
          </a:p>
        </p:txBody>
      </p:sp>
      <p:sp>
        <p:nvSpPr>
          <p:cNvPr id="455" name="Google Shape;455;p55"/>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Some things to keep in mind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56"/>
          <p:cNvPicPr preferRelativeResize="0"/>
          <p:nvPr/>
        </p:nvPicPr>
        <p:blipFill>
          <a:blip r:embed="rId3">
            <a:alphaModFix/>
          </a:blip>
          <a:stretch>
            <a:fillRect/>
          </a:stretch>
        </p:blipFill>
        <p:spPr>
          <a:xfrm>
            <a:off x="8239550" y="4251544"/>
            <a:ext cx="868225" cy="651169"/>
          </a:xfrm>
          <a:prstGeom prst="rect">
            <a:avLst/>
          </a:prstGeom>
          <a:noFill/>
          <a:ln>
            <a:noFill/>
          </a:ln>
        </p:spPr>
      </p:pic>
      <p:sp>
        <p:nvSpPr>
          <p:cNvPr id="461" name="Google Shape;461;p56"/>
          <p:cNvSpPr/>
          <p:nvPr/>
        </p:nvSpPr>
        <p:spPr>
          <a:xfrm>
            <a:off x="298775" y="2982400"/>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6"/>
          <p:cNvSpPr/>
          <p:nvPr/>
        </p:nvSpPr>
        <p:spPr>
          <a:xfrm>
            <a:off x="298775" y="884375"/>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6"/>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Architecture (MC)</a:t>
            </a:r>
            <a:endParaRPr/>
          </a:p>
        </p:txBody>
      </p:sp>
      <p:sp>
        <p:nvSpPr>
          <p:cNvPr id="464" name="Google Shape;464;p56"/>
          <p:cNvSpPr txBox="1"/>
          <p:nvPr/>
        </p:nvSpPr>
        <p:spPr>
          <a:xfrm>
            <a:off x="70075" y="811275"/>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3F3F3F"/>
                </a:solidFill>
                <a:latin typeface="Ubuntu"/>
                <a:ea typeface="Ubuntu"/>
                <a:cs typeface="Ubuntu"/>
                <a:sym typeface="Ubuntu"/>
              </a:rPr>
              <a:t>First-party</a:t>
            </a:r>
            <a:endParaRPr/>
          </a:p>
        </p:txBody>
      </p:sp>
      <p:sp>
        <p:nvSpPr>
          <p:cNvPr id="465" name="Google Shape;465;p56"/>
          <p:cNvSpPr txBox="1"/>
          <p:nvPr/>
        </p:nvSpPr>
        <p:spPr>
          <a:xfrm>
            <a:off x="70075" y="2982400"/>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Second</a:t>
            </a:r>
            <a:r>
              <a:rPr b="1" lang="en">
                <a:solidFill>
                  <a:srgbClr val="3F3F3F"/>
                </a:solidFill>
                <a:latin typeface="Ubuntu"/>
                <a:ea typeface="Ubuntu"/>
                <a:cs typeface="Ubuntu"/>
                <a:sym typeface="Ubuntu"/>
              </a:rPr>
              <a:t>-party</a:t>
            </a:r>
            <a:endParaRPr/>
          </a:p>
        </p:txBody>
      </p:sp>
      <p:grpSp>
        <p:nvGrpSpPr>
          <p:cNvPr id="466" name="Google Shape;466;p56"/>
          <p:cNvGrpSpPr/>
          <p:nvPr/>
        </p:nvGrpSpPr>
        <p:grpSpPr>
          <a:xfrm>
            <a:off x="464431" y="1211474"/>
            <a:ext cx="1086290" cy="1032316"/>
            <a:chOff x="867802" y="2211324"/>
            <a:chExt cx="1194907" cy="1279044"/>
          </a:xfrm>
        </p:grpSpPr>
        <p:sp>
          <p:nvSpPr>
            <p:cNvPr id="467" name="Google Shape;467;p56"/>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Transactions</a:t>
              </a:r>
              <a:endParaRPr b="1" sz="1000">
                <a:solidFill>
                  <a:srgbClr val="FFFFFF"/>
                </a:solidFill>
                <a:latin typeface="Ubuntu"/>
                <a:ea typeface="Ubuntu"/>
                <a:cs typeface="Ubuntu"/>
                <a:sym typeface="Ubuntu"/>
              </a:endParaRPr>
            </a:p>
          </p:txBody>
        </p:sp>
        <p:sp>
          <p:nvSpPr>
            <p:cNvPr id="468" name="Google Shape;468;p56"/>
            <p:cNvSpPr txBox="1"/>
            <p:nvPr/>
          </p:nvSpPr>
          <p:spPr>
            <a:xfrm>
              <a:off x="867809" y="2840567"/>
              <a:ext cx="1194900" cy="6498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Campaign</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Engagement</a:t>
              </a:r>
              <a:endParaRPr b="1" sz="1000">
                <a:solidFill>
                  <a:srgbClr val="FFFFFF"/>
                </a:solidFill>
                <a:latin typeface="Ubuntu"/>
                <a:ea typeface="Ubuntu"/>
                <a:cs typeface="Ubuntu"/>
                <a:sym typeface="Ubuntu"/>
              </a:endParaRPr>
            </a:p>
          </p:txBody>
        </p:sp>
      </p:grpSp>
      <p:sp>
        <p:nvSpPr>
          <p:cNvPr id="469" name="Google Shape;469;p56"/>
          <p:cNvSpPr txBox="1"/>
          <p:nvPr/>
        </p:nvSpPr>
        <p:spPr>
          <a:xfrm>
            <a:off x="456131" y="3382590"/>
            <a:ext cx="1086300" cy="439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Social</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Media</a:t>
            </a:r>
            <a:endParaRPr b="1" sz="1000">
              <a:solidFill>
                <a:srgbClr val="FFFFFF"/>
              </a:solidFill>
              <a:latin typeface="Ubuntu"/>
              <a:ea typeface="Ubuntu"/>
              <a:cs typeface="Ubuntu"/>
              <a:sym typeface="Ubuntu"/>
            </a:endParaRPr>
          </a:p>
        </p:txBody>
      </p:sp>
      <p:sp>
        <p:nvSpPr>
          <p:cNvPr id="470" name="Google Shape;470;p56"/>
          <p:cNvSpPr txBox="1"/>
          <p:nvPr/>
        </p:nvSpPr>
        <p:spPr>
          <a:xfrm>
            <a:off x="456131" y="3919367"/>
            <a:ext cx="1086300" cy="439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sp>
        <p:nvSpPr>
          <p:cNvPr id="471" name="Google Shape;471;p56"/>
          <p:cNvSpPr txBox="1"/>
          <p:nvPr/>
        </p:nvSpPr>
        <p:spPr>
          <a:xfrm>
            <a:off x="456131" y="4456149"/>
            <a:ext cx="1086300" cy="4425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Brand</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Manufacturers</a:t>
            </a:r>
            <a:endParaRPr b="1" sz="1000">
              <a:solidFill>
                <a:srgbClr val="FFFFFF"/>
              </a:solidFill>
              <a:latin typeface="Ubuntu"/>
              <a:ea typeface="Ubuntu"/>
              <a:cs typeface="Ubuntu"/>
              <a:sym typeface="Ubuntu"/>
            </a:endParaRPr>
          </a:p>
        </p:txBody>
      </p:sp>
      <p:sp>
        <p:nvSpPr>
          <p:cNvPr id="472" name="Google Shape;472;p56"/>
          <p:cNvSpPr txBox="1"/>
          <p:nvPr/>
        </p:nvSpPr>
        <p:spPr>
          <a:xfrm>
            <a:off x="464431" y="2309042"/>
            <a:ext cx="1086300" cy="439200"/>
          </a:xfrm>
          <a:prstGeom prst="rect">
            <a:avLst/>
          </a:prstGeom>
          <a:solidFill>
            <a:srgbClr val="17E4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Form</a:t>
            </a:r>
            <a:endParaRPr sz="10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Capture</a:t>
            </a:r>
            <a:endParaRPr sz="1000">
              <a:solidFill>
                <a:schemeClr val="lt1"/>
              </a:solidFill>
              <a:latin typeface="Ubuntu Medium"/>
              <a:ea typeface="Ubuntu Medium"/>
              <a:cs typeface="Ubuntu Medium"/>
              <a:sym typeface="Ubuntu Medium"/>
            </a:endParaRPr>
          </a:p>
        </p:txBody>
      </p:sp>
      <p:grpSp>
        <p:nvGrpSpPr>
          <p:cNvPr id="473" name="Google Shape;473;p56"/>
          <p:cNvGrpSpPr/>
          <p:nvPr/>
        </p:nvGrpSpPr>
        <p:grpSpPr>
          <a:xfrm>
            <a:off x="1716777" y="1949343"/>
            <a:ext cx="2705754" cy="1889497"/>
            <a:chOff x="2284281" y="2871334"/>
            <a:chExt cx="2976300" cy="2341094"/>
          </a:xfrm>
        </p:grpSpPr>
        <p:cxnSp>
          <p:nvCxnSpPr>
            <p:cNvPr id="474" name="Google Shape;474;p56"/>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475" name="Google Shape;475;p56"/>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476" name="Google Shape;476;p56"/>
          <p:cNvPicPr preferRelativeResize="0"/>
          <p:nvPr/>
        </p:nvPicPr>
        <p:blipFill>
          <a:blip r:embed="rId4">
            <a:alphaModFix/>
          </a:blip>
          <a:stretch>
            <a:fillRect/>
          </a:stretch>
        </p:blipFill>
        <p:spPr>
          <a:xfrm>
            <a:off x="1770325" y="2023400"/>
            <a:ext cx="1158700" cy="356575"/>
          </a:xfrm>
          <a:prstGeom prst="rect">
            <a:avLst/>
          </a:prstGeom>
          <a:noFill/>
          <a:ln>
            <a:noFill/>
          </a:ln>
        </p:spPr>
      </p:pic>
      <p:pic>
        <p:nvPicPr>
          <p:cNvPr id="477" name="Google Shape;477;p56"/>
          <p:cNvPicPr preferRelativeResize="0"/>
          <p:nvPr/>
        </p:nvPicPr>
        <p:blipFill rotWithShape="1">
          <a:blip r:embed="rId5">
            <a:alphaModFix/>
          </a:blip>
          <a:srcRect b="32065" l="9468" r="9670" t="32043"/>
          <a:stretch/>
        </p:blipFill>
        <p:spPr>
          <a:xfrm>
            <a:off x="2349323" y="2448421"/>
            <a:ext cx="1158702" cy="342779"/>
          </a:xfrm>
          <a:prstGeom prst="rect">
            <a:avLst/>
          </a:prstGeom>
          <a:noFill/>
          <a:ln>
            <a:noFill/>
          </a:ln>
        </p:spPr>
      </p:pic>
      <p:pic>
        <p:nvPicPr>
          <p:cNvPr id="478" name="Google Shape;478;p56"/>
          <p:cNvPicPr preferRelativeResize="0"/>
          <p:nvPr/>
        </p:nvPicPr>
        <p:blipFill rotWithShape="1">
          <a:blip r:embed="rId6">
            <a:alphaModFix/>
          </a:blip>
          <a:srcRect b="21614" l="11452" r="10853" t="21444"/>
          <a:stretch/>
        </p:blipFill>
        <p:spPr>
          <a:xfrm>
            <a:off x="2483378" y="3076600"/>
            <a:ext cx="1073483" cy="442500"/>
          </a:xfrm>
          <a:prstGeom prst="rect">
            <a:avLst/>
          </a:prstGeom>
          <a:noFill/>
          <a:ln>
            <a:noFill/>
          </a:ln>
        </p:spPr>
      </p:pic>
      <p:pic>
        <p:nvPicPr>
          <p:cNvPr id="479" name="Google Shape;479;p56"/>
          <p:cNvPicPr preferRelativeResize="0"/>
          <p:nvPr/>
        </p:nvPicPr>
        <p:blipFill rotWithShape="1">
          <a:blip r:embed="rId7">
            <a:alphaModFix/>
          </a:blip>
          <a:srcRect b="14391" l="0" r="0" t="14398"/>
          <a:stretch/>
        </p:blipFill>
        <p:spPr>
          <a:xfrm>
            <a:off x="1699775" y="2687350"/>
            <a:ext cx="920466" cy="524375"/>
          </a:xfrm>
          <a:prstGeom prst="rect">
            <a:avLst/>
          </a:prstGeom>
          <a:noFill/>
          <a:ln>
            <a:noFill/>
          </a:ln>
        </p:spPr>
      </p:pic>
      <p:pic>
        <p:nvPicPr>
          <p:cNvPr id="480" name="Google Shape;480;p56"/>
          <p:cNvPicPr preferRelativeResize="0"/>
          <p:nvPr/>
        </p:nvPicPr>
        <p:blipFill>
          <a:blip r:embed="rId8">
            <a:alphaModFix/>
          </a:blip>
          <a:stretch>
            <a:fillRect/>
          </a:stretch>
        </p:blipFill>
        <p:spPr>
          <a:xfrm>
            <a:off x="3073600" y="2001587"/>
            <a:ext cx="400200" cy="400200"/>
          </a:xfrm>
          <a:prstGeom prst="rect">
            <a:avLst/>
          </a:prstGeom>
          <a:noFill/>
          <a:ln>
            <a:noFill/>
          </a:ln>
        </p:spPr>
      </p:pic>
      <p:pic>
        <p:nvPicPr>
          <p:cNvPr id="481" name="Google Shape;481;p56"/>
          <p:cNvPicPr preferRelativeResize="0"/>
          <p:nvPr/>
        </p:nvPicPr>
        <p:blipFill>
          <a:blip r:embed="rId9">
            <a:alphaModFix/>
          </a:blip>
          <a:stretch>
            <a:fillRect/>
          </a:stretch>
        </p:blipFill>
        <p:spPr>
          <a:xfrm>
            <a:off x="1835060" y="3561562"/>
            <a:ext cx="1029228" cy="166175"/>
          </a:xfrm>
          <a:prstGeom prst="rect">
            <a:avLst/>
          </a:prstGeom>
          <a:noFill/>
          <a:ln>
            <a:noFill/>
          </a:ln>
        </p:spPr>
      </p:pic>
      <p:sp>
        <p:nvSpPr>
          <p:cNvPr id="482" name="Google Shape;482;p56"/>
          <p:cNvSpPr txBox="1"/>
          <p:nvPr/>
        </p:nvSpPr>
        <p:spPr>
          <a:xfrm>
            <a:off x="1770325" y="1355088"/>
            <a:ext cx="1745700" cy="524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Centralize Data:</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Data Warehouse</a:t>
            </a:r>
            <a:endParaRPr sz="1000">
              <a:solidFill>
                <a:srgbClr val="7A27B7"/>
              </a:solidFill>
              <a:latin typeface="Open Sans"/>
              <a:ea typeface="Open Sans"/>
              <a:cs typeface="Open Sans"/>
              <a:sym typeface="Open Sans"/>
            </a:endParaRPr>
          </a:p>
        </p:txBody>
      </p:sp>
      <p:sp>
        <p:nvSpPr>
          <p:cNvPr id="483" name="Google Shape;483;p56"/>
          <p:cNvSpPr txBox="1"/>
          <p:nvPr/>
        </p:nvSpPr>
        <p:spPr>
          <a:xfrm>
            <a:off x="4540450" y="1211475"/>
            <a:ext cx="1875000" cy="710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Build Customer Aggregates</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Using AI/ML and Internal</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Segmentation Strategies</a:t>
            </a:r>
            <a:endParaRPr sz="1000">
              <a:solidFill>
                <a:srgbClr val="7A27B7"/>
              </a:solidFill>
              <a:latin typeface="Open Sans"/>
              <a:ea typeface="Open Sans"/>
              <a:cs typeface="Open Sans"/>
              <a:sym typeface="Open Sans"/>
            </a:endParaRPr>
          </a:p>
        </p:txBody>
      </p:sp>
      <p:grpSp>
        <p:nvGrpSpPr>
          <p:cNvPr id="484" name="Google Shape;484;p56"/>
          <p:cNvGrpSpPr/>
          <p:nvPr/>
        </p:nvGrpSpPr>
        <p:grpSpPr>
          <a:xfrm>
            <a:off x="4540452" y="1949343"/>
            <a:ext cx="2705754" cy="1889497"/>
            <a:chOff x="2284281" y="2871334"/>
            <a:chExt cx="2976300" cy="2341094"/>
          </a:xfrm>
        </p:grpSpPr>
        <p:cxnSp>
          <p:nvCxnSpPr>
            <p:cNvPr id="485" name="Google Shape;485;p56"/>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486" name="Google Shape;486;p56"/>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487" name="Google Shape;487;p56"/>
          <p:cNvPicPr preferRelativeResize="0"/>
          <p:nvPr/>
        </p:nvPicPr>
        <p:blipFill>
          <a:blip r:embed="rId10">
            <a:alphaModFix/>
          </a:blip>
          <a:stretch>
            <a:fillRect/>
          </a:stretch>
        </p:blipFill>
        <p:spPr>
          <a:xfrm>
            <a:off x="4633067" y="2129275"/>
            <a:ext cx="825457" cy="250700"/>
          </a:xfrm>
          <a:prstGeom prst="rect">
            <a:avLst/>
          </a:prstGeom>
          <a:noFill/>
          <a:ln>
            <a:noFill/>
          </a:ln>
        </p:spPr>
      </p:pic>
      <p:pic>
        <p:nvPicPr>
          <p:cNvPr id="488" name="Google Shape;488;p56"/>
          <p:cNvPicPr preferRelativeResize="0"/>
          <p:nvPr/>
        </p:nvPicPr>
        <p:blipFill rotWithShape="1">
          <a:blip r:embed="rId11">
            <a:alphaModFix/>
          </a:blip>
          <a:srcRect b="24414" l="12045" r="15216" t="22989"/>
          <a:stretch/>
        </p:blipFill>
        <p:spPr>
          <a:xfrm>
            <a:off x="4596875" y="3035500"/>
            <a:ext cx="1158700" cy="524700"/>
          </a:xfrm>
          <a:prstGeom prst="rect">
            <a:avLst/>
          </a:prstGeom>
          <a:noFill/>
          <a:ln>
            <a:noFill/>
          </a:ln>
        </p:spPr>
      </p:pic>
      <p:pic>
        <p:nvPicPr>
          <p:cNvPr id="489" name="Google Shape;489;p56"/>
          <p:cNvPicPr preferRelativeResize="0"/>
          <p:nvPr/>
        </p:nvPicPr>
        <p:blipFill rotWithShape="1">
          <a:blip r:embed="rId12">
            <a:alphaModFix/>
          </a:blip>
          <a:srcRect b="23740" l="10882" r="10937" t="24951"/>
          <a:stretch/>
        </p:blipFill>
        <p:spPr>
          <a:xfrm>
            <a:off x="4901741" y="2551598"/>
            <a:ext cx="1338358" cy="439200"/>
          </a:xfrm>
          <a:prstGeom prst="rect">
            <a:avLst/>
          </a:prstGeom>
          <a:noFill/>
          <a:ln>
            <a:noFill/>
          </a:ln>
        </p:spPr>
      </p:pic>
      <p:sp>
        <p:nvSpPr>
          <p:cNvPr id="490" name="Google Shape;490;p56"/>
          <p:cNvSpPr/>
          <p:nvPr/>
        </p:nvSpPr>
        <p:spPr>
          <a:xfrm>
            <a:off x="2864325" y="970050"/>
            <a:ext cx="2594100" cy="356700"/>
          </a:xfrm>
          <a:prstGeom prst="uturnArrow">
            <a:avLst>
              <a:gd fmla="val 25000" name="adj1"/>
              <a:gd fmla="val 25000" name="adj2"/>
              <a:gd fmla="val 25000" name="adj3"/>
              <a:gd fmla="val 43750" name="adj4"/>
              <a:gd fmla="val 75000" name="adj5"/>
            </a:avLst>
          </a:prstGeom>
          <a:solidFill>
            <a:srgbClr val="CCCCCC"/>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6"/>
          <p:cNvSpPr/>
          <p:nvPr/>
        </p:nvSpPr>
        <p:spPr>
          <a:xfrm rot="10799205">
            <a:off x="2864333" y="4001959"/>
            <a:ext cx="2594100" cy="356700"/>
          </a:xfrm>
          <a:prstGeom prst="uturnArrow">
            <a:avLst>
              <a:gd fmla="val 25000" name="adj1"/>
              <a:gd fmla="val 25000" name="adj2"/>
              <a:gd fmla="val 25000" name="adj3"/>
              <a:gd fmla="val 43750" name="adj4"/>
              <a:gd fmla="val 75000" name="adj5"/>
            </a:avLst>
          </a:prstGeom>
          <a:solidFill>
            <a:srgbClr val="D9D9D9"/>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6"/>
          <p:cNvSpPr/>
          <p:nvPr/>
        </p:nvSpPr>
        <p:spPr>
          <a:xfrm>
            <a:off x="6405675" y="2887450"/>
            <a:ext cx="939900" cy="1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6"/>
          <p:cNvSpPr/>
          <p:nvPr/>
        </p:nvSpPr>
        <p:spPr>
          <a:xfrm flipH="1" rot="10799163">
            <a:off x="2164650" y="4317000"/>
            <a:ext cx="4931400" cy="356700"/>
          </a:xfrm>
          <a:prstGeom prst="uturnArrow">
            <a:avLst>
              <a:gd fmla="val 25000" name="adj1"/>
              <a:gd fmla="val 23802" name="adj2"/>
              <a:gd fmla="val 25000" name="adj3"/>
              <a:gd fmla="val 43750" name="adj4"/>
              <a:gd fmla="val 100000" name="adj5"/>
            </a:avLst>
          </a:prstGeom>
          <a:solidFill>
            <a:srgbClr val="D9D9D9"/>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56"/>
          <p:cNvPicPr preferRelativeResize="0"/>
          <p:nvPr/>
        </p:nvPicPr>
        <p:blipFill>
          <a:blip r:embed="rId13">
            <a:alphaModFix/>
          </a:blip>
          <a:stretch>
            <a:fillRect/>
          </a:stretch>
        </p:blipFill>
        <p:spPr>
          <a:xfrm>
            <a:off x="6557775" y="2386962"/>
            <a:ext cx="1212300" cy="1014287"/>
          </a:xfrm>
          <a:prstGeom prst="rect">
            <a:avLst/>
          </a:prstGeom>
          <a:noFill/>
          <a:ln>
            <a:noFill/>
          </a:ln>
        </p:spPr>
      </p:pic>
      <p:pic>
        <p:nvPicPr>
          <p:cNvPr id="495" name="Google Shape;495;p56"/>
          <p:cNvPicPr preferRelativeResize="0"/>
          <p:nvPr/>
        </p:nvPicPr>
        <p:blipFill rotWithShape="1">
          <a:blip r:embed="rId14">
            <a:alphaModFix/>
          </a:blip>
          <a:srcRect b="17338" l="24836" r="23322" t="13198"/>
          <a:stretch/>
        </p:blipFill>
        <p:spPr>
          <a:xfrm>
            <a:off x="8239547" y="1326750"/>
            <a:ext cx="696125" cy="524699"/>
          </a:xfrm>
          <a:prstGeom prst="rect">
            <a:avLst/>
          </a:prstGeom>
          <a:noFill/>
          <a:ln>
            <a:noFill/>
          </a:ln>
        </p:spPr>
      </p:pic>
      <p:pic>
        <p:nvPicPr>
          <p:cNvPr id="496" name="Google Shape;496;p56"/>
          <p:cNvPicPr preferRelativeResize="0"/>
          <p:nvPr/>
        </p:nvPicPr>
        <p:blipFill>
          <a:blip r:embed="rId15">
            <a:alphaModFix/>
          </a:blip>
          <a:stretch>
            <a:fillRect/>
          </a:stretch>
        </p:blipFill>
        <p:spPr>
          <a:xfrm>
            <a:off x="8403131" y="2272563"/>
            <a:ext cx="368954" cy="694500"/>
          </a:xfrm>
          <a:prstGeom prst="rect">
            <a:avLst/>
          </a:prstGeom>
          <a:noFill/>
          <a:ln>
            <a:noFill/>
          </a:ln>
        </p:spPr>
      </p:pic>
      <p:cxnSp>
        <p:nvCxnSpPr>
          <p:cNvPr id="497" name="Google Shape;497;p56"/>
          <p:cNvCxnSpPr/>
          <p:nvPr/>
        </p:nvCxnSpPr>
        <p:spPr>
          <a:xfrm flipH="1" rot="10800000">
            <a:off x="7770066" y="1834175"/>
            <a:ext cx="532800" cy="383700"/>
          </a:xfrm>
          <a:prstGeom prst="straightConnector1">
            <a:avLst/>
          </a:prstGeom>
          <a:noFill/>
          <a:ln cap="flat" cmpd="sng" w="19050">
            <a:solidFill>
              <a:srgbClr val="9636CD"/>
            </a:solidFill>
            <a:prstDash val="solid"/>
            <a:round/>
            <a:headEnd len="med" w="med" type="none"/>
            <a:tailEnd len="med" w="med" type="triangle"/>
          </a:ln>
        </p:spPr>
      </p:cxnSp>
      <p:cxnSp>
        <p:nvCxnSpPr>
          <p:cNvPr id="498" name="Google Shape;498;p56"/>
          <p:cNvCxnSpPr/>
          <p:nvPr/>
        </p:nvCxnSpPr>
        <p:spPr>
          <a:xfrm flipH="1">
            <a:off x="7704666" y="1772975"/>
            <a:ext cx="474300" cy="354300"/>
          </a:xfrm>
          <a:prstGeom prst="straightConnector1">
            <a:avLst/>
          </a:prstGeom>
          <a:noFill/>
          <a:ln cap="flat" cmpd="sng" w="19050">
            <a:solidFill>
              <a:srgbClr val="9636CD"/>
            </a:solidFill>
            <a:prstDash val="solid"/>
            <a:round/>
            <a:headEnd len="med" w="med" type="none"/>
            <a:tailEnd len="med" w="med" type="triangle"/>
          </a:ln>
        </p:spPr>
      </p:cxnSp>
      <p:cxnSp>
        <p:nvCxnSpPr>
          <p:cNvPr id="499" name="Google Shape;499;p56"/>
          <p:cNvCxnSpPr/>
          <p:nvPr/>
        </p:nvCxnSpPr>
        <p:spPr>
          <a:xfrm flipH="1" rot="-8066132">
            <a:off x="7884123" y="2532961"/>
            <a:ext cx="430649" cy="348837"/>
          </a:xfrm>
          <a:prstGeom prst="straightConnector1">
            <a:avLst/>
          </a:prstGeom>
          <a:noFill/>
          <a:ln cap="flat" cmpd="sng" w="19050">
            <a:solidFill>
              <a:srgbClr val="9636CD"/>
            </a:solidFill>
            <a:prstDash val="solid"/>
            <a:round/>
            <a:headEnd len="med" w="med" type="none"/>
            <a:tailEnd len="med" w="med" type="triangle"/>
          </a:ln>
        </p:spPr>
      </p:cxnSp>
      <p:cxnSp>
        <p:nvCxnSpPr>
          <p:cNvPr id="500" name="Google Shape;500;p56"/>
          <p:cNvCxnSpPr/>
          <p:nvPr/>
        </p:nvCxnSpPr>
        <p:spPr>
          <a:xfrm flipH="1" rot="2734224">
            <a:off x="7884355" y="2429528"/>
            <a:ext cx="383554" cy="322137"/>
          </a:xfrm>
          <a:prstGeom prst="straightConnector1">
            <a:avLst/>
          </a:prstGeom>
          <a:noFill/>
          <a:ln cap="flat" cmpd="sng" w="19050">
            <a:solidFill>
              <a:srgbClr val="9636CD"/>
            </a:solidFill>
            <a:prstDash val="solid"/>
            <a:round/>
            <a:headEnd len="med" w="med" type="none"/>
            <a:tailEnd len="med" w="med" type="triangle"/>
          </a:ln>
        </p:spPr>
      </p:cxnSp>
      <p:sp>
        <p:nvSpPr>
          <p:cNvPr id="501" name="Google Shape;501;p56"/>
          <p:cNvSpPr txBox="1"/>
          <p:nvPr/>
        </p:nvSpPr>
        <p:spPr>
          <a:xfrm>
            <a:off x="8403126" y="3388200"/>
            <a:ext cx="741000" cy="6156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b="1" lang="en">
                <a:solidFill>
                  <a:schemeClr val="dk1"/>
                </a:solidFill>
                <a:latin typeface="Open Sans"/>
                <a:ea typeface="Open Sans"/>
                <a:cs typeface="Open Sans"/>
                <a:sym typeface="Open Sans"/>
              </a:rPr>
              <a:t>SDKs, APIs</a:t>
            </a:r>
            <a:endParaRPr b="1">
              <a:solidFill>
                <a:schemeClr val="dk1"/>
              </a:solidFill>
              <a:latin typeface="Open Sans"/>
              <a:ea typeface="Open Sans"/>
              <a:cs typeface="Open Sans"/>
              <a:sym typeface="Open Sans"/>
            </a:endParaRPr>
          </a:p>
        </p:txBody>
      </p:sp>
      <p:cxnSp>
        <p:nvCxnSpPr>
          <p:cNvPr id="502" name="Google Shape;502;p56"/>
          <p:cNvCxnSpPr/>
          <p:nvPr/>
        </p:nvCxnSpPr>
        <p:spPr>
          <a:xfrm>
            <a:off x="7909800" y="3360600"/>
            <a:ext cx="523500" cy="247800"/>
          </a:xfrm>
          <a:prstGeom prst="straightConnector1">
            <a:avLst/>
          </a:prstGeom>
          <a:noFill/>
          <a:ln cap="flat" cmpd="sng" w="19050">
            <a:solidFill>
              <a:srgbClr val="9636CD"/>
            </a:solidFill>
            <a:prstDash val="solid"/>
            <a:round/>
            <a:headEnd len="med" w="med" type="none"/>
            <a:tailEnd len="med" w="med" type="triangle"/>
          </a:ln>
        </p:spPr>
      </p:cxnSp>
      <p:cxnSp>
        <p:nvCxnSpPr>
          <p:cNvPr id="503" name="Google Shape;503;p56"/>
          <p:cNvCxnSpPr/>
          <p:nvPr/>
        </p:nvCxnSpPr>
        <p:spPr>
          <a:xfrm rot="10800000">
            <a:off x="7938111" y="3254368"/>
            <a:ext cx="486600" cy="216000"/>
          </a:xfrm>
          <a:prstGeom prst="straightConnector1">
            <a:avLst/>
          </a:prstGeom>
          <a:noFill/>
          <a:ln cap="flat" cmpd="sng" w="19050">
            <a:solidFill>
              <a:srgbClr val="9636CD"/>
            </a:solidFill>
            <a:prstDash val="solid"/>
            <a:round/>
            <a:headEnd len="med" w="med" type="none"/>
            <a:tailEnd len="med" w="med" type="triangle"/>
          </a:ln>
        </p:spPr>
      </p:cxnSp>
      <p:pic>
        <p:nvPicPr>
          <p:cNvPr id="504" name="Google Shape;504;p56"/>
          <p:cNvPicPr preferRelativeResize="0"/>
          <p:nvPr/>
        </p:nvPicPr>
        <p:blipFill rotWithShape="1">
          <a:blip r:embed="rId16">
            <a:alphaModFix/>
          </a:blip>
          <a:srcRect b="32971" l="11258" r="11312" t="28792"/>
          <a:stretch/>
        </p:blipFill>
        <p:spPr>
          <a:xfrm>
            <a:off x="7433400" y="4469504"/>
            <a:ext cx="741000" cy="215247"/>
          </a:xfrm>
          <a:prstGeom prst="rect">
            <a:avLst/>
          </a:prstGeom>
          <a:noFill/>
          <a:ln>
            <a:noFill/>
          </a:ln>
        </p:spPr>
      </p:pic>
      <p:sp>
        <p:nvSpPr>
          <p:cNvPr id="505" name="Google Shape;505;p56"/>
          <p:cNvSpPr txBox="1"/>
          <p:nvPr/>
        </p:nvSpPr>
        <p:spPr>
          <a:xfrm>
            <a:off x="7560925" y="4096850"/>
            <a:ext cx="939900" cy="338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Monitoring:</a:t>
            </a:r>
            <a:endParaRPr/>
          </a:p>
        </p:txBody>
      </p:sp>
      <p:pic>
        <p:nvPicPr>
          <p:cNvPr id="506" name="Google Shape;506;p56"/>
          <p:cNvPicPr preferRelativeResize="0"/>
          <p:nvPr/>
        </p:nvPicPr>
        <p:blipFill>
          <a:blip r:embed="rId17">
            <a:alphaModFix/>
          </a:blip>
          <a:stretch>
            <a:fillRect/>
          </a:stretch>
        </p:blipFill>
        <p:spPr>
          <a:xfrm>
            <a:off x="7065180" y="4674300"/>
            <a:ext cx="1477445" cy="615600"/>
          </a:xfrm>
          <a:prstGeom prst="rect">
            <a:avLst/>
          </a:prstGeom>
          <a:noFill/>
          <a:ln>
            <a:noFill/>
          </a:ln>
        </p:spPr>
      </p:pic>
      <p:sp>
        <p:nvSpPr>
          <p:cNvPr id="507" name="Google Shape;507;p56"/>
          <p:cNvSpPr txBox="1"/>
          <p:nvPr/>
        </p:nvSpPr>
        <p:spPr>
          <a:xfrm>
            <a:off x="1880400" y="3877525"/>
            <a:ext cx="868200" cy="400200"/>
          </a:xfrm>
          <a:prstGeom prst="rect">
            <a:avLst/>
          </a:prstGeom>
          <a:noFill/>
          <a:ln>
            <a:noFill/>
          </a:ln>
        </p:spPr>
        <p:txBody>
          <a:bodyPr anchorCtr="0" anchor="t" bIns="91425" lIns="91425" spcFirstLastPara="1" rIns="91425" wrap="square" tIns="91425">
            <a:spAutoFit/>
          </a:bodyPr>
          <a:lstStyle/>
          <a:p>
            <a:pPr indent="0" lvl="0" marL="0" rtl="0" algn="l">
              <a:spcBef>
                <a:spcPts val="250"/>
              </a:spcBef>
              <a:spcAft>
                <a:spcPts val="0"/>
              </a:spcAft>
              <a:buNone/>
            </a:pPr>
            <a:r>
              <a:rPr b="1" lang="en">
                <a:solidFill>
                  <a:schemeClr val="dk1"/>
                </a:solidFill>
                <a:latin typeface="Open Sans"/>
                <a:ea typeface="Open Sans"/>
                <a:cs typeface="Open Sans"/>
                <a:sym typeface="Open Sans"/>
              </a:rPr>
              <a:t>(+ CDP)</a:t>
            </a:r>
            <a:endParaRPr/>
          </a:p>
        </p:txBody>
      </p:sp>
      <p:sp>
        <p:nvSpPr>
          <p:cNvPr id="508" name="Google Shape;508;p56"/>
          <p:cNvSpPr/>
          <p:nvPr/>
        </p:nvSpPr>
        <p:spPr>
          <a:xfrm>
            <a:off x="1716775" y="922925"/>
            <a:ext cx="7316700" cy="426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432169" y="543131"/>
            <a:ext cx="3758100" cy="1234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Jaime López</a:t>
            </a:r>
            <a:endParaRPr/>
          </a:p>
        </p:txBody>
      </p:sp>
      <p:sp>
        <p:nvSpPr>
          <p:cNvPr id="268" name="Google Shape;268;p39"/>
          <p:cNvSpPr txBox="1"/>
          <p:nvPr>
            <p:ph idx="1" type="subTitle"/>
          </p:nvPr>
        </p:nvSpPr>
        <p:spPr>
          <a:xfrm>
            <a:off x="432169" y="1825574"/>
            <a:ext cx="4733100" cy="624300"/>
          </a:xfrm>
          <a:prstGeom prst="rect">
            <a:avLst/>
          </a:prstGeom>
        </p:spPr>
        <p:txBody>
          <a:bodyPr anchorCtr="0" anchor="t" bIns="0" lIns="0" spcFirstLastPara="1" rIns="0" wrap="square" tIns="0">
            <a:normAutofit/>
          </a:bodyPr>
          <a:lstStyle/>
          <a:p>
            <a:pPr indent="0" lvl="0" marL="0" rtl="0" algn="l">
              <a:lnSpc>
                <a:spcPct val="150000"/>
              </a:lnSpc>
              <a:spcBef>
                <a:spcPts val="0"/>
              </a:spcBef>
              <a:spcAft>
                <a:spcPts val="0"/>
              </a:spcAft>
              <a:buNone/>
            </a:pPr>
            <a:r>
              <a:rPr lang="en">
                <a:solidFill>
                  <a:srgbClr val="12191B"/>
                </a:solidFill>
              </a:rPr>
              <a:t>Sr. Director, Content &amp; MOps</a:t>
            </a:r>
            <a:endParaRPr>
              <a:solidFill>
                <a:srgbClr val="12191B"/>
              </a:solidFill>
            </a:endParaRPr>
          </a:p>
          <a:p>
            <a:pPr indent="0" lvl="0" marL="0" rtl="0" algn="l">
              <a:lnSpc>
                <a:spcPct val="150000"/>
              </a:lnSpc>
              <a:spcBef>
                <a:spcPts val="0"/>
              </a:spcBef>
              <a:spcAft>
                <a:spcPts val="0"/>
              </a:spcAft>
              <a:buClr>
                <a:schemeClr val="dk1"/>
              </a:buClr>
              <a:buSzPts val="1100"/>
              <a:buFont typeface="Arial"/>
              <a:buNone/>
            </a:pPr>
            <a:r>
              <a:rPr lang="en">
                <a:solidFill>
                  <a:srgbClr val="12191B"/>
                </a:solidFill>
              </a:rPr>
              <a:t>Aiven</a:t>
            </a:r>
            <a:endParaRPr/>
          </a:p>
        </p:txBody>
      </p:sp>
      <p:sp>
        <p:nvSpPr>
          <p:cNvPr id="269" name="Google Shape;269;p39"/>
          <p:cNvSpPr txBox="1"/>
          <p:nvPr>
            <p:ph idx="2" type="title"/>
          </p:nvPr>
        </p:nvSpPr>
        <p:spPr>
          <a:xfrm>
            <a:off x="2043912" y="2178113"/>
            <a:ext cx="3758100" cy="1234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Natasha Martin</a:t>
            </a:r>
            <a:endParaRPr/>
          </a:p>
        </p:txBody>
      </p:sp>
      <p:sp>
        <p:nvSpPr>
          <p:cNvPr id="270" name="Google Shape;270;p39"/>
          <p:cNvSpPr txBox="1"/>
          <p:nvPr>
            <p:ph idx="3" type="subTitle"/>
          </p:nvPr>
        </p:nvSpPr>
        <p:spPr>
          <a:xfrm>
            <a:off x="1964050" y="3460550"/>
            <a:ext cx="4812900" cy="624300"/>
          </a:xfrm>
          <a:prstGeom prst="rect">
            <a:avLst/>
          </a:prstGeom>
        </p:spPr>
        <p:txBody>
          <a:bodyPr anchorCtr="0" anchor="t" bIns="91425" lIns="91425" spcFirstLastPara="1" rIns="91425" wrap="square" tIns="91425">
            <a:normAutofit/>
          </a:bodyPr>
          <a:lstStyle/>
          <a:p>
            <a:pPr indent="0" lvl="0" marL="0" rtl="0" algn="l">
              <a:spcBef>
                <a:spcPts val="400"/>
              </a:spcBef>
              <a:spcAft>
                <a:spcPts val="400"/>
              </a:spcAft>
              <a:buNone/>
            </a:pPr>
            <a:r>
              <a:rPr lang="en"/>
              <a:t>Marketing Automation Manager,</a:t>
            </a:r>
            <a:br>
              <a:rPr lang="en"/>
            </a:br>
            <a:r>
              <a:rPr lang="en"/>
              <a:t>Love’s Travel Stops &amp; Country Stores</a:t>
            </a:r>
            <a:endParaRPr/>
          </a:p>
        </p:txBody>
      </p:sp>
      <p:pic>
        <p:nvPicPr>
          <p:cNvPr id="271" name="Google Shape;271;p39"/>
          <p:cNvPicPr preferRelativeResize="0"/>
          <p:nvPr>
            <p:ph idx="4" type="pic"/>
          </p:nvPr>
        </p:nvPicPr>
        <p:blipFill rotWithShape="1">
          <a:blip r:embed="rId3">
            <a:alphaModFix/>
          </a:blip>
          <a:srcRect b="12332" l="0" r="0" t="12332"/>
          <a:stretch/>
        </p:blipFill>
        <p:spPr>
          <a:xfrm>
            <a:off x="4592979" y="615181"/>
            <a:ext cx="2096400" cy="2096400"/>
          </a:xfrm>
          <a:prstGeom prst="ellipse">
            <a:avLst/>
          </a:prstGeom>
        </p:spPr>
      </p:pic>
      <p:pic>
        <p:nvPicPr>
          <p:cNvPr id="272" name="Google Shape;272;p39"/>
          <p:cNvPicPr preferRelativeResize="0"/>
          <p:nvPr>
            <p:ph idx="5" type="pic"/>
          </p:nvPr>
        </p:nvPicPr>
        <p:blipFill rotWithShape="1">
          <a:blip r:embed="rId4">
            <a:alphaModFix/>
          </a:blip>
          <a:srcRect b="0" l="0" r="0" t="0"/>
          <a:stretch/>
        </p:blipFill>
        <p:spPr>
          <a:xfrm>
            <a:off x="6486941" y="2376406"/>
            <a:ext cx="2096400" cy="2096400"/>
          </a:xfrm>
          <a:prstGeom prst="ellipse">
            <a:avLst/>
          </a:prstGeom>
        </p:spPr>
      </p:pic>
      <p:sp>
        <p:nvSpPr>
          <p:cNvPr id="273" name="Google Shape;273;p39"/>
          <p:cNvSpPr/>
          <p:nvPr/>
        </p:nvSpPr>
        <p:spPr>
          <a:xfrm>
            <a:off x="4625550" y="658950"/>
            <a:ext cx="549000" cy="549000"/>
          </a:xfrm>
          <a:prstGeom prst="ellipse">
            <a:avLst/>
          </a:prstGeom>
          <a:solidFill>
            <a:srgbClr val="4A0A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39"/>
          <p:cNvPicPr preferRelativeResize="0"/>
          <p:nvPr/>
        </p:nvPicPr>
        <p:blipFill>
          <a:blip r:embed="rId5">
            <a:alphaModFix/>
          </a:blip>
          <a:stretch>
            <a:fillRect/>
          </a:stretch>
        </p:blipFill>
        <p:spPr>
          <a:xfrm>
            <a:off x="4674600" y="708000"/>
            <a:ext cx="450900" cy="450900"/>
          </a:xfrm>
          <a:prstGeom prst="rect">
            <a:avLst/>
          </a:prstGeom>
          <a:noFill/>
          <a:ln>
            <a:noFill/>
          </a:ln>
        </p:spPr>
      </p:pic>
      <p:sp>
        <p:nvSpPr>
          <p:cNvPr id="275" name="Google Shape;275;p39"/>
          <p:cNvSpPr/>
          <p:nvPr/>
        </p:nvSpPr>
        <p:spPr>
          <a:xfrm>
            <a:off x="8034350" y="2297250"/>
            <a:ext cx="549000" cy="549000"/>
          </a:xfrm>
          <a:prstGeom prst="ellipse">
            <a:avLst/>
          </a:prstGeom>
          <a:solidFill>
            <a:srgbClr val="4A0A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39"/>
          <p:cNvPicPr preferRelativeResize="0"/>
          <p:nvPr/>
        </p:nvPicPr>
        <p:blipFill>
          <a:blip r:embed="rId6">
            <a:alphaModFix/>
          </a:blip>
          <a:stretch>
            <a:fillRect/>
          </a:stretch>
        </p:blipFill>
        <p:spPr>
          <a:xfrm>
            <a:off x="8083400" y="2344043"/>
            <a:ext cx="450900" cy="4554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7"/>
          <p:cNvSpPr/>
          <p:nvPr/>
        </p:nvSpPr>
        <p:spPr>
          <a:xfrm>
            <a:off x="298775" y="2982400"/>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7"/>
          <p:cNvSpPr/>
          <p:nvPr/>
        </p:nvSpPr>
        <p:spPr>
          <a:xfrm>
            <a:off x="298775" y="884375"/>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7"/>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Architecture (MC)</a:t>
            </a:r>
            <a:endParaRPr/>
          </a:p>
        </p:txBody>
      </p:sp>
      <p:sp>
        <p:nvSpPr>
          <p:cNvPr id="516" name="Google Shape;516;p57"/>
          <p:cNvSpPr txBox="1"/>
          <p:nvPr/>
        </p:nvSpPr>
        <p:spPr>
          <a:xfrm>
            <a:off x="70075" y="811275"/>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3F3F3F"/>
                </a:solidFill>
                <a:latin typeface="Ubuntu"/>
                <a:ea typeface="Ubuntu"/>
                <a:cs typeface="Ubuntu"/>
                <a:sym typeface="Ubuntu"/>
              </a:rPr>
              <a:t>First-party</a:t>
            </a:r>
            <a:endParaRPr/>
          </a:p>
        </p:txBody>
      </p:sp>
      <p:sp>
        <p:nvSpPr>
          <p:cNvPr id="517" name="Google Shape;517;p57"/>
          <p:cNvSpPr txBox="1"/>
          <p:nvPr/>
        </p:nvSpPr>
        <p:spPr>
          <a:xfrm>
            <a:off x="70075" y="2982400"/>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Second-party</a:t>
            </a:r>
            <a:endParaRPr/>
          </a:p>
        </p:txBody>
      </p:sp>
      <p:grpSp>
        <p:nvGrpSpPr>
          <p:cNvPr id="518" name="Google Shape;518;p57"/>
          <p:cNvGrpSpPr/>
          <p:nvPr/>
        </p:nvGrpSpPr>
        <p:grpSpPr>
          <a:xfrm>
            <a:off x="464431" y="1211474"/>
            <a:ext cx="1086290" cy="1032316"/>
            <a:chOff x="867802" y="2211324"/>
            <a:chExt cx="1194907" cy="1279044"/>
          </a:xfrm>
        </p:grpSpPr>
        <p:sp>
          <p:nvSpPr>
            <p:cNvPr id="519" name="Google Shape;519;p57"/>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Transactions</a:t>
              </a:r>
              <a:endParaRPr b="1" sz="1000">
                <a:solidFill>
                  <a:srgbClr val="FFFFFF"/>
                </a:solidFill>
                <a:latin typeface="Ubuntu"/>
                <a:ea typeface="Ubuntu"/>
                <a:cs typeface="Ubuntu"/>
                <a:sym typeface="Ubuntu"/>
              </a:endParaRPr>
            </a:p>
          </p:txBody>
        </p:sp>
        <p:sp>
          <p:nvSpPr>
            <p:cNvPr id="520" name="Google Shape;520;p57"/>
            <p:cNvSpPr txBox="1"/>
            <p:nvPr/>
          </p:nvSpPr>
          <p:spPr>
            <a:xfrm>
              <a:off x="867809" y="2840567"/>
              <a:ext cx="1194900" cy="6498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Campaign</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Engagement</a:t>
              </a:r>
              <a:endParaRPr b="1" sz="1000">
                <a:solidFill>
                  <a:srgbClr val="FFFFFF"/>
                </a:solidFill>
                <a:latin typeface="Ubuntu"/>
                <a:ea typeface="Ubuntu"/>
                <a:cs typeface="Ubuntu"/>
                <a:sym typeface="Ubuntu"/>
              </a:endParaRPr>
            </a:p>
          </p:txBody>
        </p:sp>
      </p:grpSp>
      <p:sp>
        <p:nvSpPr>
          <p:cNvPr id="521" name="Google Shape;521;p57"/>
          <p:cNvSpPr txBox="1"/>
          <p:nvPr/>
        </p:nvSpPr>
        <p:spPr>
          <a:xfrm>
            <a:off x="456131" y="3382590"/>
            <a:ext cx="1086300" cy="439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Social</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Media</a:t>
            </a:r>
            <a:endParaRPr b="1" sz="1000">
              <a:solidFill>
                <a:srgbClr val="FFFFFF"/>
              </a:solidFill>
              <a:latin typeface="Ubuntu"/>
              <a:ea typeface="Ubuntu"/>
              <a:cs typeface="Ubuntu"/>
              <a:sym typeface="Ubuntu"/>
            </a:endParaRPr>
          </a:p>
        </p:txBody>
      </p:sp>
      <p:sp>
        <p:nvSpPr>
          <p:cNvPr id="522" name="Google Shape;522;p57"/>
          <p:cNvSpPr txBox="1"/>
          <p:nvPr/>
        </p:nvSpPr>
        <p:spPr>
          <a:xfrm>
            <a:off x="456131" y="3919367"/>
            <a:ext cx="1086300" cy="439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sp>
        <p:nvSpPr>
          <p:cNvPr id="523" name="Google Shape;523;p57"/>
          <p:cNvSpPr txBox="1"/>
          <p:nvPr/>
        </p:nvSpPr>
        <p:spPr>
          <a:xfrm>
            <a:off x="456131" y="4456149"/>
            <a:ext cx="1086300" cy="4425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Brand</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Manufacturers</a:t>
            </a:r>
            <a:endParaRPr b="1" sz="1000">
              <a:solidFill>
                <a:srgbClr val="FFFFFF"/>
              </a:solidFill>
              <a:latin typeface="Ubuntu"/>
              <a:ea typeface="Ubuntu"/>
              <a:cs typeface="Ubuntu"/>
              <a:sym typeface="Ubuntu"/>
            </a:endParaRPr>
          </a:p>
        </p:txBody>
      </p:sp>
      <p:sp>
        <p:nvSpPr>
          <p:cNvPr id="524" name="Google Shape;524;p57"/>
          <p:cNvSpPr txBox="1"/>
          <p:nvPr/>
        </p:nvSpPr>
        <p:spPr>
          <a:xfrm>
            <a:off x="464431" y="2309042"/>
            <a:ext cx="1086300" cy="439200"/>
          </a:xfrm>
          <a:prstGeom prst="rect">
            <a:avLst/>
          </a:prstGeom>
          <a:solidFill>
            <a:srgbClr val="17E4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Form</a:t>
            </a:r>
            <a:endParaRPr sz="10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Capture</a:t>
            </a:r>
            <a:endParaRPr sz="1000">
              <a:solidFill>
                <a:schemeClr val="lt1"/>
              </a:solidFill>
              <a:latin typeface="Ubuntu Medium"/>
              <a:ea typeface="Ubuntu Medium"/>
              <a:cs typeface="Ubuntu Medium"/>
              <a:sym typeface="Ubuntu Medium"/>
            </a:endParaRPr>
          </a:p>
        </p:txBody>
      </p:sp>
      <p:pic>
        <p:nvPicPr>
          <p:cNvPr id="525" name="Google Shape;525;p57"/>
          <p:cNvPicPr preferRelativeResize="0"/>
          <p:nvPr/>
        </p:nvPicPr>
        <p:blipFill>
          <a:blip r:embed="rId3">
            <a:alphaModFix/>
          </a:blip>
          <a:stretch>
            <a:fillRect/>
          </a:stretch>
        </p:blipFill>
        <p:spPr>
          <a:xfrm>
            <a:off x="1770325" y="2023400"/>
            <a:ext cx="1158700" cy="356575"/>
          </a:xfrm>
          <a:prstGeom prst="rect">
            <a:avLst/>
          </a:prstGeom>
          <a:noFill/>
          <a:ln>
            <a:noFill/>
          </a:ln>
        </p:spPr>
      </p:pic>
      <p:pic>
        <p:nvPicPr>
          <p:cNvPr id="526" name="Google Shape;526;p57"/>
          <p:cNvPicPr preferRelativeResize="0"/>
          <p:nvPr/>
        </p:nvPicPr>
        <p:blipFill rotWithShape="1">
          <a:blip r:embed="rId4">
            <a:alphaModFix/>
          </a:blip>
          <a:srcRect b="32065" l="9468" r="9670" t="32043"/>
          <a:stretch/>
        </p:blipFill>
        <p:spPr>
          <a:xfrm>
            <a:off x="2349323" y="2448421"/>
            <a:ext cx="1158702" cy="342779"/>
          </a:xfrm>
          <a:prstGeom prst="rect">
            <a:avLst/>
          </a:prstGeom>
          <a:noFill/>
          <a:ln>
            <a:noFill/>
          </a:ln>
        </p:spPr>
      </p:pic>
      <p:pic>
        <p:nvPicPr>
          <p:cNvPr id="527" name="Google Shape;527;p57"/>
          <p:cNvPicPr preferRelativeResize="0"/>
          <p:nvPr/>
        </p:nvPicPr>
        <p:blipFill rotWithShape="1">
          <a:blip r:embed="rId5">
            <a:alphaModFix/>
          </a:blip>
          <a:srcRect b="21614" l="11452" r="10853" t="21444"/>
          <a:stretch/>
        </p:blipFill>
        <p:spPr>
          <a:xfrm>
            <a:off x="2483378" y="3076600"/>
            <a:ext cx="1073483" cy="442500"/>
          </a:xfrm>
          <a:prstGeom prst="rect">
            <a:avLst/>
          </a:prstGeom>
          <a:noFill/>
          <a:ln>
            <a:noFill/>
          </a:ln>
        </p:spPr>
      </p:pic>
      <p:pic>
        <p:nvPicPr>
          <p:cNvPr id="528" name="Google Shape;528;p57"/>
          <p:cNvPicPr preferRelativeResize="0"/>
          <p:nvPr/>
        </p:nvPicPr>
        <p:blipFill rotWithShape="1">
          <a:blip r:embed="rId6">
            <a:alphaModFix/>
          </a:blip>
          <a:srcRect b="14391" l="0" r="0" t="14398"/>
          <a:stretch/>
        </p:blipFill>
        <p:spPr>
          <a:xfrm>
            <a:off x="1699775" y="2687350"/>
            <a:ext cx="920466" cy="524375"/>
          </a:xfrm>
          <a:prstGeom prst="rect">
            <a:avLst/>
          </a:prstGeom>
          <a:noFill/>
          <a:ln>
            <a:noFill/>
          </a:ln>
        </p:spPr>
      </p:pic>
      <p:pic>
        <p:nvPicPr>
          <p:cNvPr id="529" name="Google Shape;529;p57"/>
          <p:cNvPicPr preferRelativeResize="0"/>
          <p:nvPr/>
        </p:nvPicPr>
        <p:blipFill>
          <a:blip r:embed="rId7">
            <a:alphaModFix/>
          </a:blip>
          <a:stretch>
            <a:fillRect/>
          </a:stretch>
        </p:blipFill>
        <p:spPr>
          <a:xfrm>
            <a:off x="3073600" y="2001587"/>
            <a:ext cx="400200" cy="400200"/>
          </a:xfrm>
          <a:prstGeom prst="rect">
            <a:avLst/>
          </a:prstGeom>
          <a:noFill/>
          <a:ln>
            <a:noFill/>
          </a:ln>
        </p:spPr>
      </p:pic>
      <p:pic>
        <p:nvPicPr>
          <p:cNvPr id="530" name="Google Shape;530;p57"/>
          <p:cNvPicPr preferRelativeResize="0"/>
          <p:nvPr/>
        </p:nvPicPr>
        <p:blipFill>
          <a:blip r:embed="rId8">
            <a:alphaModFix/>
          </a:blip>
          <a:stretch>
            <a:fillRect/>
          </a:stretch>
        </p:blipFill>
        <p:spPr>
          <a:xfrm>
            <a:off x="1835060" y="3561562"/>
            <a:ext cx="1029228" cy="166175"/>
          </a:xfrm>
          <a:prstGeom prst="rect">
            <a:avLst/>
          </a:prstGeom>
          <a:noFill/>
          <a:ln>
            <a:noFill/>
          </a:ln>
        </p:spPr>
      </p:pic>
      <p:sp>
        <p:nvSpPr>
          <p:cNvPr id="531" name="Google Shape;531;p57"/>
          <p:cNvSpPr txBox="1"/>
          <p:nvPr/>
        </p:nvSpPr>
        <p:spPr>
          <a:xfrm>
            <a:off x="1770325" y="1355088"/>
            <a:ext cx="1745700" cy="524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Centralize Data:</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Data Warehouse</a:t>
            </a:r>
            <a:endParaRPr sz="1000">
              <a:solidFill>
                <a:srgbClr val="7A27B7"/>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8"/>
          <p:cNvSpPr/>
          <p:nvPr/>
        </p:nvSpPr>
        <p:spPr>
          <a:xfrm>
            <a:off x="298775" y="2982400"/>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8"/>
          <p:cNvSpPr/>
          <p:nvPr/>
        </p:nvSpPr>
        <p:spPr>
          <a:xfrm>
            <a:off x="298775" y="884375"/>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8"/>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Architecture (MC)</a:t>
            </a:r>
            <a:endParaRPr/>
          </a:p>
        </p:txBody>
      </p:sp>
      <p:sp>
        <p:nvSpPr>
          <p:cNvPr id="539" name="Google Shape;539;p58"/>
          <p:cNvSpPr txBox="1"/>
          <p:nvPr/>
        </p:nvSpPr>
        <p:spPr>
          <a:xfrm>
            <a:off x="70075" y="811275"/>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3F3F3F"/>
                </a:solidFill>
                <a:latin typeface="Ubuntu"/>
                <a:ea typeface="Ubuntu"/>
                <a:cs typeface="Ubuntu"/>
                <a:sym typeface="Ubuntu"/>
              </a:rPr>
              <a:t>First-party</a:t>
            </a:r>
            <a:endParaRPr/>
          </a:p>
        </p:txBody>
      </p:sp>
      <p:sp>
        <p:nvSpPr>
          <p:cNvPr id="540" name="Google Shape;540;p58"/>
          <p:cNvSpPr txBox="1"/>
          <p:nvPr/>
        </p:nvSpPr>
        <p:spPr>
          <a:xfrm>
            <a:off x="70075" y="2982400"/>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Second-party</a:t>
            </a:r>
            <a:endParaRPr/>
          </a:p>
        </p:txBody>
      </p:sp>
      <p:grpSp>
        <p:nvGrpSpPr>
          <p:cNvPr id="541" name="Google Shape;541;p58"/>
          <p:cNvGrpSpPr/>
          <p:nvPr/>
        </p:nvGrpSpPr>
        <p:grpSpPr>
          <a:xfrm>
            <a:off x="464431" y="1211474"/>
            <a:ext cx="1086290" cy="1032316"/>
            <a:chOff x="867802" y="2211324"/>
            <a:chExt cx="1194907" cy="1279044"/>
          </a:xfrm>
        </p:grpSpPr>
        <p:sp>
          <p:nvSpPr>
            <p:cNvPr id="542" name="Google Shape;542;p58"/>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Transactions</a:t>
              </a:r>
              <a:endParaRPr b="1" sz="1000">
                <a:solidFill>
                  <a:srgbClr val="FFFFFF"/>
                </a:solidFill>
                <a:latin typeface="Ubuntu"/>
                <a:ea typeface="Ubuntu"/>
                <a:cs typeface="Ubuntu"/>
                <a:sym typeface="Ubuntu"/>
              </a:endParaRPr>
            </a:p>
          </p:txBody>
        </p:sp>
        <p:sp>
          <p:nvSpPr>
            <p:cNvPr id="543" name="Google Shape;543;p58"/>
            <p:cNvSpPr txBox="1"/>
            <p:nvPr/>
          </p:nvSpPr>
          <p:spPr>
            <a:xfrm>
              <a:off x="867809" y="2840567"/>
              <a:ext cx="1194900" cy="6498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Campaign</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Engagement</a:t>
              </a:r>
              <a:endParaRPr b="1" sz="1000">
                <a:solidFill>
                  <a:srgbClr val="FFFFFF"/>
                </a:solidFill>
                <a:latin typeface="Ubuntu"/>
                <a:ea typeface="Ubuntu"/>
                <a:cs typeface="Ubuntu"/>
                <a:sym typeface="Ubuntu"/>
              </a:endParaRPr>
            </a:p>
          </p:txBody>
        </p:sp>
      </p:grpSp>
      <p:sp>
        <p:nvSpPr>
          <p:cNvPr id="544" name="Google Shape;544;p58"/>
          <p:cNvSpPr txBox="1"/>
          <p:nvPr/>
        </p:nvSpPr>
        <p:spPr>
          <a:xfrm>
            <a:off x="456131" y="3382590"/>
            <a:ext cx="1086300" cy="439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Social</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Media</a:t>
            </a:r>
            <a:endParaRPr b="1" sz="1000">
              <a:solidFill>
                <a:srgbClr val="FFFFFF"/>
              </a:solidFill>
              <a:latin typeface="Ubuntu"/>
              <a:ea typeface="Ubuntu"/>
              <a:cs typeface="Ubuntu"/>
              <a:sym typeface="Ubuntu"/>
            </a:endParaRPr>
          </a:p>
        </p:txBody>
      </p:sp>
      <p:sp>
        <p:nvSpPr>
          <p:cNvPr id="545" name="Google Shape;545;p58"/>
          <p:cNvSpPr txBox="1"/>
          <p:nvPr/>
        </p:nvSpPr>
        <p:spPr>
          <a:xfrm>
            <a:off x="456131" y="3919367"/>
            <a:ext cx="1086300" cy="439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sp>
        <p:nvSpPr>
          <p:cNvPr id="546" name="Google Shape;546;p58"/>
          <p:cNvSpPr txBox="1"/>
          <p:nvPr/>
        </p:nvSpPr>
        <p:spPr>
          <a:xfrm>
            <a:off x="456131" y="4456149"/>
            <a:ext cx="1086300" cy="4425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Brand</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Manufacturers</a:t>
            </a:r>
            <a:endParaRPr b="1" sz="1000">
              <a:solidFill>
                <a:srgbClr val="FFFFFF"/>
              </a:solidFill>
              <a:latin typeface="Ubuntu"/>
              <a:ea typeface="Ubuntu"/>
              <a:cs typeface="Ubuntu"/>
              <a:sym typeface="Ubuntu"/>
            </a:endParaRPr>
          </a:p>
        </p:txBody>
      </p:sp>
      <p:sp>
        <p:nvSpPr>
          <p:cNvPr id="547" name="Google Shape;547;p58"/>
          <p:cNvSpPr txBox="1"/>
          <p:nvPr/>
        </p:nvSpPr>
        <p:spPr>
          <a:xfrm>
            <a:off x="464431" y="2309042"/>
            <a:ext cx="1086300" cy="439200"/>
          </a:xfrm>
          <a:prstGeom prst="rect">
            <a:avLst/>
          </a:prstGeom>
          <a:solidFill>
            <a:srgbClr val="17E4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Form</a:t>
            </a:r>
            <a:endParaRPr sz="10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Capture</a:t>
            </a:r>
            <a:endParaRPr sz="1000">
              <a:solidFill>
                <a:schemeClr val="lt1"/>
              </a:solidFill>
              <a:latin typeface="Ubuntu Medium"/>
              <a:ea typeface="Ubuntu Medium"/>
              <a:cs typeface="Ubuntu Medium"/>
              <a:sym typeface="Ubuntu Medium"/>
            </a:endParaRPr>
          </a:p>
        </p:txBody>
      </p:sp>
      <p:grpSp>
        <p:nvGrpSpPr>
          <p:cNvPr id="548" name="Google Shape;548;p58"/>
          <p:cNvGrpSpPr/>
          <p:nvPr/>
        </p:nvGrpSpPr>
        <p:grpSpPr>
          <a:xfrm>
            <a:off x="1716777" y="1949343"/>
            <a:ext cx="2705754" cy="1889497"/>
            <a:chOff x="2284281" y="2871334"/>
            <a:chExt cx="2976300" cy="2341094"/>
          </a:xfrm>
        </p:grpSpPr>
        <p:cxnSp>
          <p:nvCxnSpPr>
            <p:cNvPr id="549" name="Google Shape;549;p58"/>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550" name="Google Shape;550;p58"/>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551" name="Google Shape;551;p58"/>
          <p:cNvPicPr preferRelativeResize="0"/>
          <p:nvPr/>
        </p:nvPicPr>
        <p:blipFill>
          <a:blip r:embed="rId3">
            <a:alphaModFix/>
          </a:blip>
          <a:stretch>
            <a:fillRect/>
          </a:stretch>
        </p:blipFill>
        <p:spPr>
          <a:xfrm>
            <a:off x="1770325" y="2023400"/>
            <a:ext cx="1158700" cy="356575"/>
          </a:xfrm>
          <a:prstGeom prst="rect">
            <a:avLst/>
          </a:prstGeom>
          <a:noFill/>
          <a:ln>
            <a:noFill/>
          </a:ln>
        </p:spPr>
      </p:pic>
      <p:pic>
        <p:nvPicPr>
          <p:cNvPr id="552" name="Google Shape;552;p58"/>
          <p:cNvPicPr preferRelativeResize="0"/>
          <p:nvPr/>
        </p:nvPicPr>
        <p:blipFill rotWithShape="1">
          <a:blip r:embed="rId4">
            <a:alphaModFix/>
          </a:blip>
          <a:srcRect b="32065" l="9468" r="9670" t="32043"/>
          <a:stretch/>
        </p:blipFill>
        <p:spPr>
          <a:xfrm>
            <a:off x="2349323" y="2448421"/>
            <a:ext cx="1158702" cy="342779"/>
          </a:xfrm>
          <a:prstGeom prst="rect">
            <a:avLst/>
          </a:prstGeom>
          <a:noFill/>
          <a:ln>
            <a:noFill/>
          </a:ln>
        </p:spPr>
      </p:pic>
      <p:pic>
        <p:nvPicPr>
          <p:cNvPr id="553" name="Google Shape;553;p58"/>
          <p:cNvPicPr preferRelativeResize="0"/>
          <p:nvPr/>
        </p:nvPicPr>
        <p:blipFill rotWithShape="1">
          <a:blip r:embed="rId5">
            <a:alphaModFix/>
          </a:blip>
          <a:srcRect b="21614" l="11452" r="10853" t="21444"/>
          <a:stretch/>
        </p:blipFill>
        <p:spPr>
          <a:xfrm>
            <a:off x="2483378" y="3076600"/>
            <a:ext cx="1073483" cy="442500"/>
          </a:xfrm>
          <a:prstGeom prst="rect">
            <a:avLst/>
          </a:prstGeom>
          <a:noFill/>
          <a:ln>
            <a:noFill/>
          </a:ln>
        </p:spPr>
      </p:pic>
      <p:pic>
        <p:nvPicPr>
          <p:cNvPr id="554" name="Google Shape;554;p58"/>
          <p:cNvPicPr preferRelativeResize="0"/>
          <p:nvPr/>
        </p:nvPicPr>
        <p:blipFill rotWithShape="1">
          <a:blip r:embed="rId6">
            <a:alphaModFix/>
          </a:blip>
          <a:srcRect b="14391" l="0" r="0" t="14398"/>
          <a:stretch/>
        </p:blipFill>
        <p:spPr>
          <a:xfrm>
            <a:off x="1699775" y="2687350"/>
            <a:ext cx="920466" cy="524375"/>
          </a:xfrm>
          <a:prstGeom prst="rect">
            <a:avLst/>
          </a:prstGeom>
          <a:noFill/>
          <a:ln>
            <a:noFill/>
          </a:ln>
        </p:spPr>
      </p:pic>
      <p:pic>
        <p:nvPicPr>
          <p:cNvPr id="555" name="Google Shape;555;p58"/>
          <p:cNvPicPr preferRelativeResize="0"/>
          <p:nvPr/>
        </p:nvPicPr>
        <p:blipFill>
          <a:blip r:embed="rId7">
            <a:alphaModFix/>
          </a:blip>
          <a:stretch>
            <a:fillRect/>
          </a:stretch>
        </p:blipFill>
        <p:spPr>
          <a:xfrm>
            <a:off x="3073600" y="2001587"/>
            <a:ext cx="400200" cy="400200"/>
          </a:xfrm>
          <a:prstGeom prst="rect">
            <a:avLst/>
          </a:prstGeom>
          <a:noFill/>
          <a:ln>
            <a:noFill/>
          </a:ln>
        </p:spPr>
      </p:pic>
      <p:pic>
        <p:nvPicPr>
          <p:cNvPr id="556" name="Google Shape;556;p58"/>
          <p:cNvPicPr preferRelativeResize="0"/>
          <p:nvPr/>
        </p:nvPicPr>
        <p:blipFill>
          <a:blip r:embed="rId8">
            <a:alphaModFix/>
          </a:blip>
          <a:stretch>
            <a:fillRect/>
          </a:stretch>
        </p:blipFill>
        <p:spPr>
          <a:xfrm>
            <a:off x="1835060" y="3561562"/>
            <a:ext cx="1029228" cy="166175"/>
          </a:xfrm>
          <a:prstGeom prst="rect">
            <a:avLst/>
          </a:prstGeom>
          <a:noFill/>
          <a:ln>
            <a:noFill/>
          </a:ln>
        </p:spPr>
      </p:pic>
      <p:sp>
        <p:nvSpPr>
          <p:cNvPr id="557" name="Google Shape;557;p58"/>
          <p:cNvSpPr txBox="1"/>
          <p:nvPr/>
        </p:nvSpPr>
        <p:spPr>
          <a:xfrm>
            <a:off x="1770325" y="1355088"/>
            <a:ext cx="1745700" cy="524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Centralize Data:</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Data Warehouse</a:t>
            </a:r>
            <a:endParaRPr sz="1000">
              <a:solidFill>
                <a:srgbClr val="7A27B7"/>
              </a:solidFill>
              <a:latin typeface="Open Sans"/>
              <a:ea typeface="Open Sans"/>
              <a:cs typeface="Open Sans"/>
              <a:sym typeface="Open Sans"/>
            </a:endParaRPr>
          </a:p>
        </p:txBody>
      </p:sp>
      <p:sp>
        <p:nvSpPr>
          <p:cNvPr id="558" name="Google Shape;558;p58"/>
          <p:cNvSpPr txBox="1"/>
          <p:nvPr/>
        </p:nvSpPr>
        <p:spPr>
          <a:xfrm>
            <a:off x="4540450" y="1211475"/>
            <a:ext cx="1875000" cy="710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Build Customer Aggregates</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Using AI/ML and Internal</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Segmentation Strategies</a:t>
            </a:r>
            <a:endParaRPr sz="1000">
              <a:solidFill>
                <a:srgbClr val="7A27B7"/>
              </a:solidFill>
              <a:latin typeface="Open Sans"/>
              <a:ea typeface="Open Sans"/>
              <a:cs typeface="Open Sans"/>
              <a:sym typeface="Open Sans"/>
            </a:endParaRPr>
          </a:p>
        </p:txBody>
      </p:sp>
      <p:grpSp>
        <p:nvGrpSpPr>
          <p:cNvPr id="559" name="Google Shape;559;p58"/>
          <p:cNvGrpSpPr/>
          <p:nvPr/>
        </p:nvGrpSpPr>
        <p:grpSpPr>
          <a:xfrm>
            <a:off x="4540452" y="1949343"/>
            <a:ext cx="2705754" cy="1889497"/>
            <a:chOff x="2284281" y="2871334"/>
            <a:chExt cx="2976300" cy="2341094"/>
          </a:xfrm>
        </p:grpSpPr>
        <p:cxnSp>
          <p:nvCxnSpPr>
            <p:cNvPr id="560" name="Google Shape;560;p58"/>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561" name="Google Shape;561;p58"/>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562" name="Google Shape;562;p58"/>
          <p:cNvPicPr preferRelativeResize="0"/>
          <p:nvPr/>
        </p:nvPicPr>
        <p:blipFill>
          <a:blip r:embed="rId9">
            <a:alphaModFix/>
          </a:blip>
          <a:stretch>
            <a:fillRect/>
          </a:stretch>
        </p:blipFill>
        <p:spPr>
          <a:xfrm>
            <a:off x="4633067" y="2129275"/>
            <a:ext cx="825457" cy="250700"/>
          </a:xfrm>
          <a:prstGeom prst="rect">
            <a:avLst/>
          </a:prstGeom>
          <a:noFill/>
          <a:ln>
            <a:noFill/>
          </a:ln>
        </p:spPr>
      </p:pic>
      <p:pic>
        <p:nvPicPr>
          <p:cNvPr id="563" name="Google Shape;563;p58"/>
          <p:cNvPicPr preferRelativeResize="0"/>
          <p:nvPr/>
        </p:nvPicPr>
        <p:blipFill rotWithShape="1">
          <a:blip r:embed="rId10">
            <a:alphaModFix/>
          </a:blip>
          <a:srcRect b="24414" l="12045" r="15216" t="22989"/>
          <a:stretch/>
        </p:blipFill>
        <p:spPr>
          <a:xfrm>
            <a:off x="4596875" y="3035500"/>
            <a:ext cx="1158700" cy="524700"/>
          </a:xfrm>
          <a:prstGeom prst="rect">
            <a:avLst/>
          </a:prstGeom>
          <a:noFill/>
          <a:ln>
            <a:noFill/>
          </a:ln>
        </p:spPr>
      </p:pic>
      <p:pic>
        <p:nvPicPr>
          <p:cNvPr id="564" name="Google Shape;564;p58"/>
          <p:cNvPicPr preferRelativeResize="0"/>
          <p:nvPr/>
        </p:nvPicPr>
        <p:blipFill rotWithShape="1">
          <a:blip r:embed="rId11">
            <a:alphaModFix/>
          </a:blip>
          <a:srcRect b="23740" l="10882" r="10937" t="24951"/>
          <a:stretch/>
        </p:blipFill>
        <p:spPr>
          <a:xfrm>
            <a:off x="4901741" y="2551598"/>
            <a:ext cx="1338358" cy="439200"/>
          </a:xfrm>
          <a:prstGeom prst="rect">
            <a:avLst/>
          </a:prstGeom>
          <a:noFill/>
          <a:ln>
            <a:noFill/>
          </a:ln>
        </p:spPr>
      </p:pic>
      <p:sp>
        <p:nvSpPr>
          <p:cNvPr id="565" name="Google Shape;565;p58"/>
          <p:cNvSpPr/>
          <p:nvPr/>
        </p:nvSpPr>
        <p:spPr>
          <a:xfrm>
            <a:off x="2864325" y="970050"/>
            <a:ext cx="2594100" cy="356700"/>
          </a:xfrm>
          <a:prstGeom prst="uturnArrow">
            <a:avLst>
              <a:gd fmla="val 25000" name="adj1"/>
              <a:gd fmla="val 25000"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8"/>
          <p:cNvSpPr/>
          <p:nvPr/>
        </p:nvSpPr>
        <p:spPr>
          <a:xfrm>
            <a:off x="6405675" y="2887450"/>
            <a:ext cx="939900" cy="1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9"/>
          <p:cNvSpPr/>
          <p:nvPr/>
        </p:nvSpPr>
        <p:spPr>
          <a:xfrm>
            <a:off x="298775" y="2982400"/>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9"/>
          <p:cNvSpPr/>
          <p:nvPr/>
        </p:nvSpPr>
        <p:spPr>
          <a:xfrm>
            <a:off x="298775" y="884375"/>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9"/>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Architecture (MC)</a:t>
            </a:r>
            <a:endParaRPr/>
          </a:p>
        </p:txBody>
      </p:sp>
      <p:sp>
        <p:nvSpPr>
          <p:cNvPr id="574" name="Google Shape;574;p59"/>
          <p:cNvSpPr txBox="1"/>
          <p:nvPr/>
        </p:nvSpPr>
        <p:spPr>
          <a:xfrm>
            <a:off x="70075" y="811275"/>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3F3F3F"/>
                </a:solidFill>
                <a:latin typeface="Ubuntu"/>
                <a:ea typeface="Ubuntu"/>
                <a:cs typeface="Ubuntu"/>
                <a:sym typeface="Ubuntu"/>
              </a:rPr>
              <a:t>First-party</a:t>
            </a:r>
            <a:endParaRPr/>
          </a:p>
        </p:txBody>
      </p:sp>
      <p:sp>
        <p:nvSpPr>
          <p:cNvPr id="575" name="Google Shape;575;p59"/>
          <p:cNvSpPr txBox="1"/>
          <p:nvPr/>
        </p:nvSpPr>
        <p:spPr>
          <a:xfrm>
            <a:off x="70075" y="2982400"/>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Second-party</a:t>
            </a:r>
            <a:endParaRPr/>
          </a:p>
        </p:txBody>
      </p:sp>
      <p:grpSp>
        <p:nvGrpSpPr>
          <p:cNvPr id="576" name="Google Shape;576;p59"/>
          <p:cNvGrpSpPr/>
          <p:nvPr/>
        </p:nvGrpSpPr>
        <p:grpSpPr>
          <a:xfrm>
            <a:off x="464431" y="1211474"/>
            <a:ext cx="1086290" cy="1032316"/>
            <a:chOff x="867802" y="2211324"/>
            <a:chExt cx="1194907" cy="1279044"/>
          </a:xfrm>
        </p:grpSpPr>
        <p:sp>
          <p:nvSpPr>
            <p:cNvPr id="577" name="Google Shape;577;p59"/>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Transactions</a:t>
              </a:r>
              <a:endParaRPr b="1" sz="1000">
                <a:solidFill>
                  <a:srgbClr val="FFFFFF"/>
                </a:solidFill>
                <a:latin typeface="Ubuntu"/>
                <a:ea typeface="Ubuntu"/>
                <a:cs typeface="Ubuntu"/>
                <a:sym typeface="Ubuntu"/>
              </a:endParaRPr>
            </a:p>
          </p:txBody>
        </p:sp>
        <p:sp>
          <p:nvSpPr>
            <p:cNvPr id="578" name="Google Shape;578;p59"/>
            <p:cNvSpPr txBox="1"/>
            <p:nvPr/>
          </p:nvSpPr>
          <p:spPr>
            <a:xfrm>
              <a:off x="867809" y="2840567"/>
              <a:ext cx="1194900" cy="6498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Campaign</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Engagement</a:t>
              </a:r>
              <a:endParaRPr b="1" sz="1000">
                <a:solidFill>
                  <a:srgbClr val="FFFFFF"/>
                </a:solidFill>
                <a:latin typeface="Ubuntu"/>
                <a:ea typeface="Ubuntu"/>
                <a:cs typeface="Ubuntu"/>
                <a:sym typeface="Ubuntu"/>
              </a:endParaRPr>
            </a:p>
          </p:txBody>
        </p:sp>
      </p:grpSp>
      <p:sp>
        <p:nvSpPr>
          <p:cNvPr id="579" name="Google Shape;579;p59"/>
          <p:cNvSpPr txBox="1"/>
          <p:nvPr/>
        </p:nvSpPr>
        <p:spPr>
          <a:xfrm>
            <a:off x="456131" y="3382590"/>
            <a:ext cx="1086300" cy="439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Social</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Media</a:t>
            </a:r>
            <a:endParaRPr b="1" sz="1000">
              <a:solidFill>
                <a:srgbClr val="FFFFFF"/>
              </a:solidFill>
              <a:latin typeface="Ubuntu"/>
              <a:ea typeface="Ubuntu"/>
              <a:cs typeface="Ubuntu"/>
              <a:sym typeface="Ubuntu"/>
            </a:endParaRPr>
          </a:p>
        </p:txBody>
      </p:sp>
      <p:sp>
        <p:nvSpPr>
          <p:cNvPr id="580" name="Google Shape;580;p59"/>
          <p:cNvSpPr txBox="1"/>
          <p:nvPr/>
        </p:nvSpPr>
        <p:spPr>
          <a:xfrm>
            <a:off x="456131" y="3919367"/>
            <a:ext cx="1086300" cy="439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sp>
        <p:nvSpPr>
          <p:cNvPr id="581" name="Google Shape;581;p59"/>
          <p:cNvSpPr txBox="1"/>
          <p:nvPr/>
        </p:nvSpPr>
        <p:spPr>
          <a:xfrm>
            <a:off x="456131" y="4456149"/>
            <a:ext cx="1086300" cy="4425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Brand</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Manufacturers</a:t>
            </a:r>
            <a:endParaRPr b="1" sz="1000">
              <a:solidFill>
                <a:srgbClr val="FFFFFF"/>
              </a:solidFill>
              <a:latin typeface="Ubuntu"/>
              <a:ea typeface="Ubuntu"/>
              <a:cs typeface="Ubuntu"/>
              <a:sym typeface="Ubuntu"/>
            </a:endParaRPr>
          </a:p>
        </p:txBody>
      </p:sp>
      <p:sp>
        <p:nvSpPr>
          <p:cNvPr id="582" name="Google Shape;582;p59"/>
          <p:cNvSpPr txBox="1"/>
          <p:nvPr/>
        </p:nvSpPr>
        <p:spPr>
          <a:xfrm>
            <a:off x="464431" y="2309042"/>
            <a:ext cx="1086300" cy="439200"/>
          </a:xfrm>
          <a:prstGeom prst="rect">
            <a:avLst/>
          </a:prstGeom>
          <a:solidFill>
            <a:srgbClr val="17E4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Form</a:t>
            </a:r>
            <a:endParaRPr sz="10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Capture</a:t>
            </a:r>
            <a:endParaRPr sz="1000">
              <a:solidFill>
                <a:schemeClr val="lt1"/>
              </a:solidFill>
              <a:latin typeface="Ubuntu Medium"/>
              <a:ea typeface="Ubuntu Medium"/>
              <a:cs typeface="Ubuntu Medium"/>
              <a:sym typeface="Ubuntu Medium"/>
            </a:endParaRPr>
          </a:p>
        </p:txBody>
      </p:sp>
      <p:grpSp>
        <p:nvGrpSpPr>
          <p:cNvPr id="583" name="Google Shape;583;p59"/>
          <p:cNvGrpSpPr/>
          <p:nvPr/>
        </p:nvGrpSpPr>
        <p:grpSpPr>
          <a:xfrm>
            <a:off x="1716777" y="1949343"/>
            <a:ext cx="2705754" cy="1889497"/>
            <a:chOff x="2284281" y="2871334"/>
            <a:chExt cx="2976300" cy="2341094"/>
          </a:xfrm>
        </p:grpSpPr>
        <p:cxnSp>
          <p:nvCxnSpPr>
            <p:cNvPr id="584" name="Google Shape;584;p59"/>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585" name="Google Shape;585;p59"/>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586" name="Google Shape;586;p59"/>
          <p:cNvPicPr preferRelativeResize="0"/>
          <p:nvPr/>
        </p:nvPicPr>
        <p:blipFill>
          <a:blip r:embed="rId3">
            <a:alphaModFix/>
          </a:blip>
          <a:stretch>
            <a:fillRect/>
          </a:stretch>
        </p:blipFill>
        <p:spPr>
          <a:xfrm>
            <a:off x="1770325" y="2023400"/>
            <a:ext cx="1158700" cy="356575"/>
          </a:xfrm>
          <a:prstGeom prst="rect">
            <a:avLst/>
          </a:prstGeom>
          <a:noFill/>
          <a:ln>
            <a:noFill/>
          </a:ln>
        </p:spPr>
      </p:pic>
      <p:pic>
        <p:nvPicPr>
          <p:cNvPr id="587" name="Google Shape;587;p59"/>
          <p:cNvPicPr preferRelativeResize="0"/>
          <p:nvPr/>
        </p:nvPicPr>
        <p:blipFill rotWithShape="1">
          <a:blip r:embed="rId4">
            <a:alphaModFix/>
          </a:blip>
          <a:srcRect b="32065" l="9468" r="9670" t="32043"/>
          <a:stretch/>
        </p:blipFill>
        <p:spPr>
          <a:xfrm>
            <a:off x="2349323" y="2448421"/>
            <a:ext cx="1158702" cy="342779"/>
          </a:xfrm>
          <a:prstGeom prst="rect">
            <a:avLst/>
          </a:prstGeom>
          <a:noFill/>
          <a:ln>
            <a:noFill/>
          </a:ln>
        </p:spPr>
      </p:pic>
      <p:pic>
        <p:nvPicPr>
          <p:cNvPr id="588" name="Google Shape;588;p59"/>
          <p:cNvPicPr preferRelativeResize="0"/>
          <p:nvPr/>
        </p:nvPicPr>
        <p:blipFill rotWithShape="1">
          <a:blip r:embed="rId5">
            <a:alphaModFix/>
          </a:blip>
          <a:srcRect b="21614" l="11452" r="10853" t="21444"/>
          <a:stretch/>
        </p:blipFill>
        <p:spPr>
          <a:xfrm>
            <a:off x="2483378" y="3076600"/>
            <a:ext cx="1073483" cy="442500"/>
          </a:xfrm>
          <a:prstGeom prst="rect">
            <a:avLst/>
          </a:prstGeom>
          <a:noFill/>
          <a:ln>
            <a:noFill/>
          </a:ln>
        </p:spPr>
      </p:pic>
      <p:pic>
        <p:nvPicPr>
          <p:cNvPr id="589" name="Google Shape;589;p59"/>
          <p:cNvPicPr preferRelativeResize="0"/>
          <p:nvPr/>
        </p:nvPicPr>
        <p:blipFill rotWithShape="1">
          <a:blip r:embed="rId6">
            <a:alphaModFix/>
          </a:blip>
          <a:srcRect b="14391" l="0" r="0" t="14398"/>
          <a:stretch/>
        </p:blipFill>
        <p:spPr>
          <a:xfrm>
            <a:off x="1699775" y="2687350"/>
            <a:ext cx="920466" cy="524375"/>
          </a:xfrm>
          <a:prstGeom prst="rect">
            <a:avLst/>
          </a:prstGeom>
          <a:noFill/>
          <a:ln>
            <a:noFill/>
          </a:ln>
        </p:spPr>
      </p:pic>
      <p:pic>
        <p:nvPicPr>
          <p:cNvPr id="590" name="Google Shape;590;p59"/>
          <p:cNvPicPr preferRelativeResize="0"/>
          <p:nvPr/>
        </p:nvPicPr>
        <p:blipFill>
          <a:blip r:embed="rId7">
            <a:alphaModFix/>
          </a:blip>
          <a:stretch>
            <a:fillRect/>
          </a:stretch>
        </p:blipFill>
        <p:spPr>
          <a:xfrm>
            <a:off x="3073600" y="2001587"/>
            <a:ext cx="400200" cy="400200"/>
          </a:xfrm>
          <a:prstGeom prst="rect">
            <a:avLst/>
          </a:prstGeom>
          <a:noFill/>
          <a:ln>
            <a:noFill/>
          </a:ln>
        </p:spPr>
      </p:pic>
      <p:pic>
        <p:nvPicPr>
          <p:cNvPr id="591" name="Google Shape;591;p59"/>
          <p:cNvPicPr preferRelativeResize="0"/>
          <p:nvPr/>
        </p:nvPicPr>
        <p:blipFill>
          <a:blip r:embed="rId8">
            <a:alphaModFix/>
          </a:blip>
          <a:stretch>
            <a:fillRect/>
          </a:stretch>
        </p:blipFill>
        <p:spPr>
          <a:xfrm>
            <a:off x="1835060" y="3561562"/>
            <a:ext cx="1029228" cy="166175"/>
          </a:xfrm>
          <a:prstGeom prst="rect">
            <a:avLst/>
          </a:prstGeom>
          <a:noFill/>
          <a:ln>
            <a:noFill/>
          </a:ln>
        </p:spPr>
      </p:pic>
      <p:sp>
        <p:nvSpPr>
          <p:cNvPr id="592" name="Google Shape;592;p59"/>
          <p:cNvSpPr txBox="1"/>
          <p:nvPr/>
        </p:nvSpPr>
        <p:spPr>
          <a:xfrm>
            <a:off x="1770325" y="1355088"/>
            <a:ext cx="1745700" cy="524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Centralize Data:</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Data Warehouse</a:t>
            </a:r>
            <a:endParaRPr sz="1000">
              <a:solidFill>
                <a:srgbClr val="7A27B7"/>
              </a:solidFill>
              <a:latin typeface="Open Sans"/>
              <a:ea typeface="Open Sans"/>
              <a:cs typeface="Open Sans"/>
              <a:sym typeface="Open Sans"/>
            </a:endParaRPr>
          </a:p>
        </p:txBody>
      </p:sp>
      <p:sp>
        <p:nvSpPr>
          <p:cNvPr id="593" name="Google Shape;593;p59"/>
          <p:cNvSpPr txBox="1"/>
          <p:nvPr/>
        </p:nvSpPr>
        <p:spPr>
          <a:xfrm>
            <a:off x="4540450" y="1211475"/>
            <a:ext cx="1875000" cy="710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Build Customer Aggregates</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Using AI/ML and Internal</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Segmentation Strategies</a:t>
            </a:r>
            <a:endParaRPr sz="1000">
              <a:solidFill>
                <a:srgbClr val="7A27B7"/>
              </a:solidFill>
              <a:latin typeface="Open Sans"/>
              <a:ea typeface="Open Sans"/>
              <a:cs typeface="Open Sans"/>
              <a:sym typeface="Open Sans"/>
            </a:endParaRPr>
          </a:p>
        </p:txBody>
      </p:sp>
      <p:grpSp>
        <p:nvGrpSpPr>
          <p:cNvPr id="594" name="Google Shape;594;p59"/>
          <p:cNvGrpSpPr/>
          <p:nvPr/>
        </p:nvGrpSpPr>
        <p:grpSpPr>
          <a:xfrm>
            <a:off x="4540452" y="1949343"/>
            <a:ext cx="2705754" cy="1889497"/>
            <a:chOff x="2284281" y="2871334"/>
            <a:chExt cx="2976300" cy="2341094"/>
          </a:xfrm>
        </p:grpSpPr>
        <p:cxnSp>
          <p:nvCxnSpPr>
            <p:cNvPr id="595" name="Google Shape;595;p59"/>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596" name="Google Shape;596;p59"/>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597" name="Google Shape;597;p59"/>
          <p:cNvPicPr preferRelativeResize="0"/>
          <p:nvPr/>
        </p:nvPicPr>
        <p:blipFill>
          <a:blip r:embed="rId9">
            <a:alphaModFix/>
          </a:blip>
          <a:stretch>
            <a:fillRect/>
          </a:stretch>
        </p:blipFill>
        <p:spPr>
          <a:xfrm>
            <a:off x="4633067" y="2129275"/>
            <a:ext cx="825457" cy="250700"/>
          </a:xfrm>
          <a:prstGeom prst="rect">
            <a:avLst/>
          </a:prstGeom>
          <a:noFill/>
          <a:ln>
            <a:noFill/>
          </a:ln>
        </p:spPr>
      </p:pic>
      <p:pic>
        <p:nvPicPr>
          <p:cNvPr id="598" name="Google Shape;598;p59"/>
          <p:cNvPicPr preferRelativeResize="0"/>
          <p:nvPr/>
        </p:nvPicPr>
        <p:blipFill rotWithShape="1">
          <a:blip r:embed="rId10">
            <a:alphaModFix/>
          </a:blip>
          <a:srcRect b="24414" l="12045" r="15216" t="22989"/>
          <a:stretch/>
        </p:blipFill>
        <p:spPr>
          <a:xfrm>
            <a:off x="4596875" y="3035500"/>
            <a:ext cx="1158700" cy="524700"/>
          </a:xfrm>
          <a:prstGeom prst="rect">
            <a:avLst/>
          </a:prstGeom>
          <a:noFill/>
          <a:ln>
            <a:noFill/>
          </a:ln>
        </p:spPr>
      </p:pic>
      <p:pic>
        <p:nvPicPr>
          <p:cNvPr id="599" name="Google Shape;599;p59"/>
          <p:cNvPicPr preferRelativeResize="0"/>
          <p:nvPr/>
        </p:nvPicPr>
        <p:blipFill rotWithShape="1">
          <a:blip r:embed="rId11">
            <a:alphaModFix/>
          </a:blip>
          <a:srcRect b="23740" l="10882" r="10937" t="24951"/>
          <a:stretch/>
        </p:blipFill>
        <p:spPr>
          <a:xfrm>
            <a:off x="4901741" y="2551598"/>
            <a:ext cx="1338358" cy="439200"/>
          </a:xfrm>
          <a:prstGeom prst="rect">
            <a:avLst/>
          </a:prstGeom>
          <a:noFill/>
          <a:ln>
            <a:noFill/>
          </a:ln>
        </p:spPr>
      </p:pic>
      <p:sp>
        <p:nvSpPr>
          <p:cNvPr id="600" name="Google Shape;600;p59"/>
          <p:cNvSpPr/>
          <p:nvPr/>
        </p:nvSpPr>
        <p:spPr>
          <a:xfrm>
            <a:off x="2864325" y="970050"/>
            <a:ext cx="2594100" cy="356700"/>
          </a:xfrm>
          <a:prstGeom prst="uturnArrow">
            <a:avLst>
              <a:gd fmla="val 25000" name="adj1"/>
              <a:gd fmla="val 25000" name="adj2"/>
              <a:gd fmla="val 25000" name="adj3"/>
              <a:gd fmla="val 43750" name="adj4"/>
              <a:gd fmla="val 75000" name="adj5"/>
            </a:avLst>
          </a:prstGeom>
          <a:solidFill>
            <a:srgbClr val="D9D9D9"/>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9"/>
          <p:cNvSpPr/>
          <p:nvPr/>
        </p:nvSpPr>
        <p:spPr>
          <a:xfrm rot="10799205">
            <a:off x="2864333" y="4001959"/>
            <a:ext cx="2594100" cy="356700"/>
          </a:xfrm>
          <a:prstGeom prst="uturnArrow">
            <a:avLst>
              <a:gd fmla="val 25000" name="adj1"/>
              <a:gd fmla="val 25000"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9"/>
          <p:cNvSpPr/>
          <p:nvPr/>
        </p:nvSpPr>
        <p:spPr>
          <a:xfrm>
            <a:off x="6405675" y="2887450"/>
            <a:ext cx="939900" cy="1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9"/>
          <p:cNvSpPr txBox="1"/>
          <p:nvPr/>
        </p:nvSpPr>
        <p:spPr>
          <a:xfrm>
            <a:off x="1880400" y="3877525"/>
            <a:ext cx="868200" cy="400200"/>
          </a:xfrm>
          <a:prstGeom prst="rect">
            <a:avLst/>
          </a:prstGeom>
          <a:noFill/>
          <a:ln>
            <a:noFill/>
          </a:ln>
        </p:spPr>
        <p:txBody>
          <a:bodyPr anchorCtr="0" anchor="t" bIns="91425" lIns="91425" spcFirstLastPara="1" rIns="91425" wrap="square" tIns="91425">
            <a:spAutoFit/>
          </a:bodyPr>
          <a:lstStyle/>
          <a:p>
            <a:pPr indent="0" lvl="0" marL="0" rtl="0" algn="l">
              <a:spcBef>
                <a:spcPts val="250"/>
              </a:spcBef>
              <a:spcAft>
                <a:spcPts val="0"/>
              </a:spcAft>
              <a:buNone/>
            </a:pPr>
            <a:r>
              <a:rPr b="1" lang="en">
                <a:solidFill>
                  <a:schemeClr val="dk1"/>
                </a:solidFill>
                <a:latin typeface="Open Sans"/>
                <a:ea typeface="Open Sans"/>
                <a:cs typeface="Open Sans"/>
                <a:sym typeface="Open Sans"/>
              </a:rPr>
              <a:t>(+ CDP)</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60"/>
          <p:cNvPicPr preferRelativeResize="0"/>
          <p:nvPr/>
        </p:nvPicPr>
        <p:blipFill>
          <a:blip r:embed="rId3">
            <a:alphaModFix/>
          </a:blip>
          <a:stretch>
            <a:fillRect/>
          </a:stretch>
        </p:blipFill>
        <p:spPr>
          <a:xfrm>
            <a:off x="8239550" y="4251544"/>
            <a:ext cx="868225" cy="651169"/>
          </a:xfrm>
          <a:prstGeom prst="rect">
            <a:avLst/>
          </a:prstGeom>
          <a:noFill/>
          <a:ln>
            <a:noFill/>
          </a:ln>
        </p:spPr>
      </p:pic>
      <p:sp>
        <p:nvSpPr>
          <p:cNvPr id="609" name="Google Shape;609;p60"/>
          <p:cNvSpPr/>
          <p:nvPr/>
        </p:nvSpPr>
        <p:spPr>
          <a:xfrm>
            <a:off x="298775" y="2982400"/>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0"/>
          <p:cNvSpPr/>
          <p:nvPr/>
        </p:nvSpPr>
        <p:spPr>
          <a:xfrm>
            <a:off x="298775" y="884375"/>
            <a:ext cx="1401000" cy="2051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60"/>
          <p:cNvSpPr txBox="1"/>
          <p:nvPr>
            <p:ph type="title"/>
          </p:nvPr>
        </p:nvSpPr>
        <p:spPr>
          <a:xfrm>
            <a:off x="298500" y="154625"/>
            <a:ext cx="7134900" cy="76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 Architecture (MC)</a:t>
            </a:r>
            <a:endParaRPr/>
          </a:p>
        </p:txBody>
      </p:sp>
      <p:sp>
        <p:nvSpPr>
          <p:cNvPr id="612" name="Google Shape;612;p60"/>
          <p:cNvSpPr txBox="1"/>
          <p:nvPr/>
        </p:nvSpPr>
        <p:spPr>
          <a:xfrm>
            <a:off x="70075" y="811275"/>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3F3F3F"/>
                </a:solidFill>
                <a:latin typeface="Ubuntu"/>
                <a:ea typeface="Ubuntu"/>
                <a:cs typeface="Ubuntu"/>
                <a:sym typeface="Ubuntu"/>
              </a:rPr>
              <a:t>First-party</a:t>
            </a:r>
            <a:endParaRPr/>
          </a:p>
        </p:txBody>
      </p:sp>
      <p:sp>
        <p:nvSpPr>
          <p:cNvPr id="613" name="Google Shape;613;p60"/>
          <p:cNvSpPr txBox="1"/>
          <p:nvPr/>
        </p:nvSpPr>
        <p:spPr>
          <a:xfrm>
            <a:off x="70075" y="2982400"/>
            <a:ext cx="187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F3F3F"/>
                </a:solidFill>
                <a:latin typeface="Ubuntu"/>
                <a:ea typeface="Ubuntu"/>
                <a:cs typeface="Ubuntu"/>
                <a:sym typeface="Ubuntu"/>
              </a:rPr>
              <a:t>Second-party</a:t>
            </a:r>
            <a:endParaRPr/>
          </a:p>
        </p:txBody>
      </p:sp>
      <p:grpSp>
        <p:nvGrpSpPr>
          <p:cNvPr id="614" name="Google Shape;614;p60"/>
          <p:cNvGrpSpPr/>
          <p:nvPr/>
        </p:nvGrpSpPr>
        <p:grpSpPr>
          <a:xfrm>
            <a:off x="464431" y="1211474"/>
            <a:ext cx="1086290" cy="1032316"/>
            <a:chOff x="867802" y="2211324"/>
            <a:chExt cx="1194907" cy="1279044"/>
          </a:xfrm>
        </p:grpSpPr>
        <p:sp>
          <p:nvSpPr>
            <p:cNvPr id="615" name="Google Shape;615;p60"/>
            <p:cNvSpPr txBox="1"/>
            <p:nvPr/>
          </p:nvSpPr>
          <p:spPr>
            <a:xfrm>
              <a:off x="867802" y="2211324"/>
              <a:ext cx="1194900" cy="5484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Transactions</a:t>
              </a:r>
              <a:endParaRPr b="1" sz="1000">
                <a:solidFill>
                  <a:srgbClr val="FFFFFF"/>
                </a:solidFill>
                <a:latin typeface="Ubuntu"/>
                <a:ea typeface="Ubuntu"/>
                <a:cs typeface="Ubuntu"/>
                <a:sym typeface="Ubuntu"/>
              </a:endParaRPr>
            </a:p>
          </p:txBody>
        </p:sp>
        <p:sp>
          <p:nvSpPr>
            <p:cNvPr id="616" name="Google Shape;616;p60"/>
            <p:cNvSpPr txBox="1"/>
            <p:nvPr/>
          </p:nvSpPr>
          <p:spPr>
            <a:xfrm>
              <a:off x="867809" y="2840567"/>
              <a:ext cx="1194900" cy="649800"/>
            </a:xfrm>
            <a:prstGeom prst="rect">
              <a:avLst/>
            </a:prstGeom>
            <a:solidFill>
              <a:srgbClr val="F46F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Website + Campaign</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Engagement</a:t>
              </a:r>
              <a:endParaRPr b="1" sz="1000">
                <a:solidFill>
                  <a:srgbClr val="FFFFFF"/>
                </a:solidFill>
                <a:latin typeface="Ubuntu"/>
                <a:ea typeface="Ubuntu"/>
                <a:cs typeface="Ubuntu"/>
                <a:sym typeface="Ubuntu"/>
              </a:endParaRPr>
            </a:p>
          </p:txBody>
        </p:sp>
      </p:grpSp>
      <p:sp>
        <p:nvSpPr>
          <p:cNvPr id="617" name="Google Shape;617;p60"/>
          <p:cNvSpPr txBox="1"/>
          <p:nvPr/>
        </p:nvSpPr>
        <p:spPr>
          <a:xfrm>
            <a:off x="456131" y="3382590"/>
            <a:ext cx="1086300" cy="439200"/>
          </a:xfrm>
          <a:prstGeom prst="rect">
            <a:avLst/>
          </a:prstGeom>
          <a:solidFill>
            <a:srgbClr val="FF35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Social</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Media</a:t>
            </a:r>
            <a:endParaRPr b="1" sz="1000">
              <a:solidFill>
                <a:srgbClr val="FFFFFF"/>
              </a:solidFill>
              <a:latin typeface="Ubuntu"/>
              <a:ea typeface="Ubuntu"/>
              <a:cs typeface="Ubuntu"/>
              <a:sym typeface="Ubuntu"/>
            </a:endParaRPr>
          </a:p>
        </p:txBody>
      </p:sp>
      <p:sp>
        <p:nvSpPr>
          <p:cNvPr id="618" name="Google Shape;618;p60"/>
          <p:cNvSpPr txBox="1"/>
          <p:nvPr/>
        </p:nvSpPr>
        <p:spPr>
          <a:xfrm>
            <a:off x="456131" y="3919367"/>
            <a:ext cx="1086300" cy="439200"/>
          </a:xfrm>
          <a:prstGeom prst="rect">
            <a:avLst/>
          </a:prstGeom>
          <a:solidFill>
            <a:srgbClr val="FFB71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Marketplaces</a:t>
            </a:r>
            <a:endParaRPr b="1" sz="1000">
              <a:solidFill>
                <a:srgbClr val="FFFFFF"/>
              </a:solidFill>
              <a:latin typeface="Ubuntu"/>
              <a:ea typeface="Ubuntu"/>
              <a:cs typeface="Ubuntu"/>
              <a:sym typeface="Ubuntu"/>
            </a:endParaRPr>
          </a:p>
        </p:txBody>
      </p:sp>
      <p:sp>
        <p:nvSpPr>
          <p:cNvPr id="619" name="Google Shape;619;p60"/>
          <p:cNvSpPr txBox="1"/>
          <p:nvPr/>
        </p:nvSpPr>
        <p:spPr>
          <a:xfrm>
            <a:off x="456131" y="4456149"/>
            <a:ext cx="1086300" cy="442500"/>
          </a:xfrm>
          <a:prstGeom prst="rect">
            <a:avLst/>
          </a:prstGeom>
          <a:solidFill>
            <a:srgbClr val="FF77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Ubuntu"/>
                <a:ea typeface="Ubuntu"/>
                <a:cs typeface="Ubuntu"/>
                <a:sym typeface="Ubuntu"/>
              </a:rPr>
              <a:t>Brand</a:t>
            </a:r>
            <a:endParaRPr b="1" sz="1000">
              <a:solidFill>
                <a:srgbClr val="FFFFFF"/>
              </a:solidFill>
              <a:latin typeface="Ubuntu"/>
              <a:ea typeface="Ubuntu"/>
              <a:cs typeface="Ubuntu"/>
              <a:sym typeface="Ubuntu"/>
            </a:endParaRPr>
          </a:p>
          <a:p>
            <a:pPr indent="0" lvl="0" marL="0" rtl="0" algn="ctr">
              <a:spcBef>
                <a:spcPts val="0"/>
              </a:spcBef>
              <a:spcAft>
                <a:spcPts val="0"/>
              </a:spcAft>
              <a:buNone/>
            </a:pPr>
            <a:r>
              <a:rPr b="1" lang="en" sz="1000">
                <a:solidFill>
                  <a:srgbClr val="FFFFFF"/>
                </a:solidFill>
                <a:latin typeface="Ubuntu"/>
                <a:ea typeface="Ubuntu"/>
                <a:cs typeface="Ubuntu"/>
                <a:sym typeface="Ubuntu"/>
              </a:rPr>
              <a:t>Manufacturers</a:t>
            </a:r>
            <a:endParaRPr b="1" sz="1000">
              <a:solidFill>
                <a:srgbClr val="FFFFFF"/>
              </a:solidFill>
              <a:latin typeface="Ubuntu"/>
              <a:ea typeface="Ubuntu"/>
              <a:cs typeface="Ubuntu"/>
              <a:sym typeface="Ubuntu"/>
            </a:endParaRPr>
          </a:p>
        </p:txBody>
      </p:sp>
      <p:sp>
        <p:nvSpPr>
          <p:cNvPr id="620" name="Google Shape;620;p60"/>
          <p:cNvSpPr txBox="1"/>
          <p:nvPr/>
        </p:nvSpPr>
        <p:spPr>
          <a:xfrm>
            <a:off x="464431" y="2309042"/>
            <a:ext cx="1086300" cy="439200"/>
          </a:xfrm>
          <a:prstGeom prst="rect">
            <a:avLst/>
          </a:prstGeom>
          <a:solidFill>
            <a:srgbClr val="17E4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Form</a:t>
            </a:r>
            <a:endParaRPr sz="10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rPr lang="en" sz="1000">
                <a:solidFill>
                  <a:schemeClr val="lt1"/>
                </a:solidFill>
                <a:latin typeface="Ubuntu Medium"/>
                <a:ea typeface="Ubuntu Medium"/>
                <a:cs typeface="Ubuntu Medium"/>
                <a:sym typeface="Ubuntu Medium"/>
              </a:rPr>
              <a:t>Capture</a:t>
            </a:r>
            <a:endParaRPr sz="1000">
              <a:solidFill>
                <a:schemeClr val="lt1"/>
              </a:solidFill>
              <a:latin typeface="Ubuntu Medium"/>
              <a:ea typeface="Ubuntu Medium"/>
              <a:cs typeface="Ubuntu Medium"/>
              <a:sym typeface="Ubuntu Medium"/>
            </a:endParaRPr>
          </a:p>
        </p:txBody>
      </p:sp>
      <p:grpSp>
        <p:nvGrpSpPr>
          <p:cNvPr id="621" name="Google Shape;621;p60"/>
          <p:cNvGrpSpPr/>
          <p:nvPr/>
        </p:nvGrpSpPr>
        <p:grpSpPr>
          <a:xfrm>
            <a:off x="1716777" y="1949343"/>
            <a:ext cx="2705754" cy="1889497"/>
            <a:chOff x="2284281" y="2871334"/>
            <a:chExt cx="2976300" cy="2341094"/>
          </a:xfrm>
        </p:grpSpPr>
        <p:cxnSp>
          <p:nvCxnSpPr>
            <p:cNvPr id="622" name="Google Shape;622;p60"/>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623" name="Google Shape;623;p60"/>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624" name="Google Shape;624;p60"/>
          <p:cNvPicPr preferRelativeResize="0"/>
          <p:nvPr/>
        </p:nvPicPr>
        <p:blipFill>
          <a:blip r:embed="rId4">
            <a:alphaModFix/>
          </a:blip>
          <a:stretch>
            <a:fillRect/>
          </a:stretch>
        </p:blipFill>
        <p:spPr>
          <a:xfrm>
            <a:off x="1770325" y="2023400"/>
            <a:ext cx="1158700" cy="356575"/>
          </a:xfrm>
          <a:prstGeom prst="rect">
            <a:avLst/>
          </a:prstGeom>
          <a:noFill/>
          <a:ln>
            <a:noFill/>
          </a:ln>
        </p:spPr>
      </p:pic>
      <p:pic>
        <p:nvPicPr>
          <p:cNvPr id="625" name="Google Shape;625;p60"/>
          <p:cNvPicPr preferRelativeResize="0"/>
          <p:nvPr/>
        </p:nvPicPr>
        <p:blipFill rotWithShape="1">
          <a:blip r:embed="rId5">
            <a:alphaModFix/>
          </a:blip>
          <a:srcRect b="32065" l="9468" r="9670" t="32043"/>
          <a:stretch/>
        </p:blipFill>
        <p:spPr>
          <a:xfrm>
            <a:off x="2349323" y="2448421"/>
            <a:ext cx="1158702" cy="342779"/>
          </a:xfrm>
          <a:prstGeom prst="rect">
            <a:avLst/>
          </a:prstGeom>
          <a:noFill/>
          <a:ln>
            <a:noFill/>
          </a:ln>
        </p:spPr>
      </p:pic>
      <p:pic>
        <p:nvPicPr>
          <p:cNvPr id="626" name="Google Shape;626;p60"/>
          <p:cNvPicPr preferRelativeResize="0"/>
          <p:nvPr/>
        </p:nvPicPr>
        <p:blipFill rotWithShape="1">
          <a:blip r:embed="rId6">
            <a:alphaModFix/>
          </a:blip>
          <a:srcRect b="21614" l="11452" r="10853" t="21444"/>
          <a:stretch/>
        </p:blipFill>
        <p:spPr>
          <a:xfrm>
            <a:off x="2483378" y="3076600"/>
            <a:ext cx="1073483" cy="442500"/>
          </a:xfrm>
          <a:prstGeom prst="rect">
            <a:avLst/>
          </a:prstGeom>
          <a:noFill/>
          <a:ln>
            <a:noFill/>
          </a:ln>
        </p:spPr>
      </p:pic>
      <p:pic>
        <p:nvPicPr>
          <p:cNvPr id="627" name="Google Shape;627;p60"/>
          <p:cNvPicPr preferRelativeResize="0"/>
          <p:nvPr/>
        </p:nvPicPr>
        <p:blipFill rotWithShape="1">
          <a:blip r:embed="rId7">
            <a:alphaModFix/>
          </a:blip>
          <a:srcRect b="14391" l="0" r="0" t="14398"/>
          <a:stretch/>
        </p:blipFill>
        <p:spPr>
          <a:xfrm>
            <a:off x="1699775" y="2687350"/>
            <a:ext cx="920466" cy="524375"/>
          </a:xfrm>
          <a:prstGeom prst="rect">
            <a:avLst/>
          </a:prstGeom>
          <a:noFill/>
          <a:ln>
            <a:noFill/>
          </a:ln>
        </p:spPr>
      </p:pic>
      <p:pic>
        <p:nvPicPr>
          <p:cNvPr id="628" name="Google Shape;628;p60"/>
          <p:cNvPicPr preferRelativeResize="0"/>
          <p:nvPr/>
        </p:nvPicPr>
        <p:blipFill>
          <a:blip r:embed="rId8">
            <a:alphaModFix/>
          </a:blip>
          <a:stretch>
            <a:fillRect/>
          </a:stretch>
        </p:blipFill>
        <p:spPr>
          <a:xfrm>
            <a:off x="3073600" y="2001587"/>
            <a:ext cx="400200" cy="400200"/>
          </a:xfrm>
          <a:prstGeom prst="rect">
            <a:avLst/>
          </a:prstGeom>
          <a:noFill/>
          <a:ln>
            <a:noFill/>
          </a:ln>
        </p:spPr>
      </p:pic>
      <p:pic>
        <p:nvPicPr>
          <p:cNvPr id="629" name="Google Shape;629;p60"/>
          <p:cNvPicPr preferRelativeResize="0"/>
          <p:nvPr/>
        </p:nvPicPr>
        <p:blipFill>
          <a:blip r:embed="rId9">
            <a:alphaModFix/>
          </a:blip>
          <a:stretch>
            <a:fillRect/>
          </a:stretch>
        </p:blipFill>
        <p:spPr>
          <a:xfrm>
            <a:off x="1835060" y="3561562"/>
            <a:ext cx="1029228" cy="166175"/>
          </a:xfrm>
          <a:prstGeom prst="rect">
            <a:avLst/>
          </a:prstGeom>
          <a:noFill/>
          <a:ln>
            <a:noFill/>
          </a:ln>
        </p:spPr>
      </p:pic>
      <p:sp>
        <p:nvSpPr>
          <p:cNvPr id="630" name="Google Shape;630;p60"/>
          <p:cNvSpPr txBox="1"/>
          <p:nvPr/>
        </p:nvSpPr>
        <p:spPr>
          <a:xfrm>
            <a:off x="1770325" y="1355088"/>
            <a:ext cx="1745700" cy="524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Centralize Data:</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Data Warehouse</a:t>
            </a:r>
            <a:endParaRPr sz="1000">
              <a:solidFill>
                <a:srgbClr val="7A27B7"/>
              </a:solidFill>
              <a:latin typeface="Open Sans"/>
              <a:ea typeface="Open Sans"/>
              <a:cs typeface="Open Sans"/>
              <a:sym typeface="Open Sans"/>
            </a:endParaRPr>
          </a:p>
        </p:txBody>
      </p:sp>
      <p:sp>
        <p:nvSpPr>
          <p:cNvPr id="631" name="Google Shape;631;p60"/>
          <p:cNvSpPr txBox="1"/>
          <p:nvPr/>
        </p:nvSpPr>
        <p:spPr>
          <a:xfrm>
            <a:off x="4540450" y="1211475"/>
            <a:ext cx="1875000" cy="710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Build Customer Aggregates</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Using AI/ML and Internal</a:t>
            </a:r>
            <a:endParaRPr sz="1000">
              <a:solidFill>
                <a:srgbClr val="7A27B7"/>
              </a:solidFill>
              <a:latin typeface="Open Sans"/>
              <a:ea typeface="Open Sans"/>
              <a:cs typeface="Open Sans"/>
              <a:sym typeface="Open Sans"/>
            </a:endParaRPr>
          </a:p>
          <a:p>
            <a:pPr indent="0" lvl="0" marL="0" rtl="0" algn="ctr">
              <a:spcBef>
                <a:spcPts val="250"/>
              </a:spcBef>
              <a:spcAft>
                <a:spcPts val="0"/>
              </a:spcAft>
              <a:buNone/>
            </a:pPr>
            <a:r>
              <a:rPr lang="en" sz="1000">
                <a:solidFill>
                  <a:srgbClr val="7A27B7"/>
                </a:solidFill>
                <a:latin typeface="Open Sans"/>
                <a:ea typeface="Open Sans"/>
                <a:cs typeface="Open Sans"/>
                <a:sym typeface="Open Sans"/>
              </a:rPr>
              <a:t>Segmentation Strategies</a:t>
            </a:r>
            <a:endParaRPr sz="1000">
              <a:solidFill>
                <a:srgbClr val="7A27B7"/>
              </a:solidFill>
              <a:latin typeface="Open Sans"/>
              <a:ea typeface="Open Sans"/>
              <a:cs typeface="Open Sans"/>
              <a:sym typeface="Open Sans"/>
            </a:endParaRPr>
          </a:p>
        </p:txBody>
      </p:sp>
      <p:grpSp>
        <p:nvGrpSpPr>
          <p:cNvPr id="632" name="Google Shape;632;p60"/>
          <p:cNvGrpSpPr/>
          <p:nvPr/>
        </p:nvGrpSpPr>
        <p:grpSpPr>
          <a:xfrm>
            <a:off x="4540452" y="1949343"/>
            <a:ext cx="2705754" cy="1889497"/>
            <a:chOff x="2284281" y="2871334"/>
            <a:chExt cx="2976300" cy="2341094"/>
          </a:xfrm>
        </p:grpSpPr>
        <p:cxnSp>
          <p:nvCxnSpPr>
            <p:cNvPr id="633" name="Google Shape;633;p60"/>
            <p:cNvCxnSpPr/>
            <p:nvPr/>
          </p:nvCxnSpPr>
          <p:spPr>
            <a:xfrm>
              <a:off x="2284281" y="2871334"/>
              <a:ext cx="2976300" cy="1228500"/>
            </a:xfrm>
            <a:prstGeom prst="bentConnector3">
              <a:avLst>
                <a:gd fmla="val 68741" name="adj1"/>
              </a:avLst>
            </a:prstGeom>
            <a:noFill/>
            <a:ln cap="flat" cmpd="sng" w="9525">
              <a:solidFill>
                <a:srgbClr val="595959"/>
              </a:solidFill>
              <a:prstDash val="solid"/>
              <a:round/>
              <a:headEnd len="med" w="med" type="none"/>
              <a:tailEnd len="med" w="med" type="triangle"/>
            </a:ln>
          </p:spPr>
        </p:cxnSp>
        <p:cxnSp>
          <p:nvCxnSpPr>
            <p:cNvPr id="634" name="Google Shape;634;p60"/>
            <p:cNvCxnSpPr/>
            <p:nvPr/>
          </p:nvCxnSpPr>
          <p:spPr>
            <a:xfrm flipH="1" rot="10800000">
              <a:off x="2284281" y="4099729"/>
              <a:ext cx="2976300" cy="1112700"/>
            </a:xfrm>
            <a:prstGeom prst="bentConnector3">
              <a:avLst>
                <a:gd fmla="val 68741" name="adj1"/>
              </a:avLst>
            </a:prstGeom>
            <a:noFill/>
            <a:ln cap="flat" cmpd="sng" w="9525">
              <a:solidFill>
                <a:srgbClr val="595959"/>
              </a:solidFill>
              <a:prstDash val="solid"/>
              <a:round/>
              <a:headEnd len="med" w="med" type="none"/>
              <a:tailEnd len="med" w="med" type="triangle"/>
            </a:ln>
          </p:spPr>
        </p:cxnSp>
      </p:grpSp>
      <p:pic>
        <p:nvPicPr>
          <p:cNvPr id="635" name="Google Shape;635;p60"/>
          <p:cNvPicPr preferRelativeResize="0"/>
          <p:nvPr/>
        </p:nvPicPr>
        <p:blipFill>
          <a:blip r:embed="rId10">
            <a:alphaModFix/>
          </a:blip>
          <a:stretch>
            <a:fillRect/>
          </a:stretch>
        </p:blipFill>
        <p:spPr>
          <a:xfrm>
            <a:off x="4633067" y="2129275"/>
            <a:ext cx="825457" cy="250700"/>
          </a:xfrm>
          <a:prstGeom prst="rect">
            <a:avLst/>
          </a:prstGeom>
          <a:noFill/>
          <a:ln>
            <a:noFill/>
          </a:ln>
        </p:spPr>
      </p:pic>
      <p:pic>
        <p:nvPicPr>
          <p:cNvPr id="636" name="Google Shape;636;p60"/>
          <p:cNvPicPr preferRelativeResize="0"/>
          <p:nvPr/>
        </p:nvPicPr>
        <p:blipFill rotWithShape="1">
          <a:blip r:embed="rId11">
            <a:alphaModFix/>
          </a:blip>
          <a:srcRect b="24414" l="12045" r="15216" t="22989"/>
          <a:stretch/>
        </p:blipFill>
        <p:spPr>
          <a:xfrm>
            <a:off x="4596875" y="3035500"/>
            <a:ext cx="1158700" cy="524700"/>
          </a:xfrm>
          <a:prstGeom prst="rect">
            <a:avLst/>
          </a:prstGeom>
          <a:noFill/>
          <a:ln>
            <a:noFill/>
          </a:ln>
        </p:spPr>
      </p:pic>
      <p:pic>
        <p:nvPicPr>
          <p:cNvPr id="637" name="Google Shape;637;p60"/>
          <p:cNvPicPr preferRelativeResize="0"/>
          <p:nvPr/>
        </p:nvPicPr>
        <p:blipFill rotWithShape="1">
          <a:blip r:embed="rId12">
            <a:alphaModFix/>
          </a:blip>
          <a:srcRect b="23740" l="10882" r="10937" t="24951"/>
          <a:stretch/>
        </p:blipFill>
        <p:spPr>
          <a:xfrm>
            <a:off x="4901741" y="2551598"/>
            <a:ext cx="1338358" cy="439200"/>
          </a:xfrm>
          <a:prstGeom prst="rect">
            <a:avLst/>
          </a:prstGeom>
          <a:noFill/>
          <a:ln>
            <a:noFill/>
          </a:ln>
        </p:spPr>
      </p:pic>
      <p:sp>
        <p:nvSpPr>
          <p:cNvPr id="638" name="Google Shape;638;p60"/>
          <p:cNvSpPr/>
          <p:nvPr/>
        </p:nvSpPr>
        <p:spPr>
          <a:xfrm>
            <a:off x="2864325" y="970050"/>
            <a:ext cx="2594100" cy="356700"/>
          </a:xfrm>
          <a:prstGeom prst="uturnArrow">
            <a:avLst>
              <a:gd fmla="val 25000" name="adj1"/>
              <a:gd fmla="val 25000" name="adj2"/>
              <a:gd fmla="val 25000" name="adj3"/>
              <a:gd fmla="val 43750" name="adj4"/>
              <a:gd fmla="val 75000" name="adj5"/>
            </a:avLst>
          </a:prstGeom>
          <a:solidFill>
            <a:srgbClr val="D9D9D9"/>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0"/>
          <p:cNvSpPr/>
          <p:nvPr/>
        </p:nvSpPr>
        <p:spPr>
          <a:xfrm rot="10799205">
            <a:off x="2864333" y="4001959"/>
            <a:ext cx="2594100" cy="356700"/>
          </a:xfrm>
          <a:prstGeom prst="uturnArrow">
            <a:avLst>
              <a:gd fmla="val 25000" name="adj1"/>
              <a:gd fmla="val 25000" name="adj2"/>
              <a:gd fmla="val 25000" name="adj3"/>
              <a:gd fmla="val 43750" name="adj4"/>
              <a:gd fmla="val 75000" name="adj5"/>
            </a:avLst>
          </a:prstGeom>
          <a:solidFill>
            <a:srgbClr val="D9D9D9"/>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0"/>
          <p:cNvSpPr/>
          <p:nvPr/>
        </p:nvSpPr>
        <p:spPr>
          <a:xfrm>
            <a:off x="6405675" y="2887450"/>
            <a:ext cx="939900" cy="1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60"/>
          <p:cNvSpPr/>
          <p:nvPr/>
        </p:nvSpPr>
        <p:spPr>
          <a:xfrm flipH="1" rot="10799163">
            <a:off x="2164650" y="4317000"/>
            <a:ext cx="4931400" cy="356700"/>
          </a:xfrm>
          <a:prstGeom prst="uturnArrow">
            <a:avLst>
              <a:gd fmla="val 25000" name="adj1"/>
              <a:gd fmla="val 23802" name="adj2"/>
              <a:gd fmla="val 25000" name="adj3"/>
              <a:gd fmla="val 43750" name="adj4"/>
              <a:gd fmla="val 100000" name="adj5"/>
            </a:avLst>
          </a:prstGeom>
          <a:solidFill>
            <a:srgbClr val="7A2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60"/>
          <p:cNvPicPr preferRelativeResize="0"/>
          <p:nvPr/>
        </p:nvPicPr>
        <p:blipFill>
          <a:blip r:embed="rId13">
            <a:alphaModFix/>
          </a:blip>
          <a:stretch>
            <a:fillRect/>
          </a:stretch>
        </p:blipFill>
        <p:spPr>
          <a:xfrm>
            <a:off x="6557775" y="2386962"/>
            <a:ext cx="1212300" cy="1014287"/>
          </a:xfrm>
          <a:prstGeom prst="rect">
            <a:avLst/>
          </a:prstGeom>
          <a:noFill/>
          <a:ln>
            <a:noFill/>
          </a:ln>
        </p:spPr>
      </p:pic>
      <p:pic>
        <p:nvPicPr>
          <p:cNvPr id="643" name="Google Shape;643;p60"/>
          <p:cNvPicPr preferRelativeResize="0"/>
          <p:nvPr/>
        </p:nvPicPr>
        <p:blipFill rotWithShape="1">
          <a:blip r:embed="rId14">
            <a:alphaModFix/>
          </a:blip>
          <a:srcRect b="17338" l="24836" r="23322" t="13198"/>
          <a:stretch/>
        </p:blipFill>
        <p:spPr>
          <a:xfrm>
            <a:off x="8239547" y="1326750"/>
            <a:ext cx="696125" cy="524699"/>
          </a:xfrm>
          <a:prstGeom prst="rect">
            <a:avLst/>
          </a:prstGeom>
          <a:noFill/>
          <a:ln>
            <a:noFill/>
          </a:ln>
        </p:spPr>
      </p:pic>
      <p:pic>
        <p:nvPicPr>
          <p:cNvPr id="644" name="Google Shape;644;p60"/>
          <p:cNvPicPr preferRelativeResize="0"/>
          <p:nvPr/>
        </p:nvPicPr>
        <p:blipFill>
          <a:blip r:embed="rId15">
            <a:alphaModFix/>
          </a:blip>
          <a:stretch>
            <a:fillRect/>
          </a:stretch>
        </p:blipFill>
        <p:spPr>
          <a:xfrm>
            <a:off x="8403131" y="2272563"/>
            <a:ext cx="368954" cy="694500"/>
          </a:xfrm>
          <a:prstGeom prst="rect">
            <a:avLst/>
          </a:prstGeom>
          <a:noFill/>
          <a:ln>
            <a:noFill/>
          </a:ln>
        </p:spPr>
      </p:pic>
      <p:cxnSp>
        <p:nvCxnSpPr>
          <p:cNvPr id="645" name="Google Shape;645;p60"/>
          <p:cNvCxnSpPr/>
          <p:nvPr/>
        </p:nvCxnSpPr>
        <p:spPr>
          <a:xfrm flipH="1" rot="10800000">
            <a:off x="7770066" y="1834175"/>
            <a:ext cx="532800" cy="383700"/>
          </a:xfrm>
          <a:prstGeom prst="straightConnector1">
            <a:avLst/>
          </a:prstGeom>
          <a:noFill/>
          <a:ln cap="flat" cmpd="sng" w="19050">
            <a:solidFill>
              <a:srgbClr val="9636CD"/>
            </a:solidFill>
            <a:prstDash val="solid"/>
            <a:round/>
            <a:headEnd len="med" w="med" type="none"/>
            <a:tailEnd len="med" w="med" type="triangle"/>
          </a:ln>
        </p:spPr>
      </p:cxnSp>
      <p:cxnSp>
        <p:nvCxnSpPr>
          <p:cNvPr id="646" name="Google Shape;646;p60"/>
          <p:cNvCxnSpPr/>
          <p:nvPr/>
        </p:nvCxnSpPr>
        <p:spPr>
          <a:xfrm flipH="1">
            <a:off x="7704666" y="1772975"/>
            <a:ext cx="474300" cy="354300"/>
          </a:xfrm>
          <a:prstGeom prst="straightConnector1">
            <a:avLst/>
          </a:prstGeom>
          <a:noFill/>
          <a:ln cap="flat" cmpd="sng" w="19050">
            <a:solidFill>
              <a:srgbClr val="9636CD"/>
            </a:solidFill>
            <a:prstDash val="solid"/>
            <a:round/>
            <a:headEnd len="med" w="med" type="none"/>
            <a:tailEnd len="med" w="med" type="triangle"/>
          </a:ln>
        </p:spPr>
      </p:cxnSp>
      <p:cxnSp>
        <p:nvCxnSpPr>
          <p:cNvPr id="647" name="Google Shape;647;p60"/>
          <p:cNvCxnSpPr/>
          <p:nvPr/>
        </p:nvCxnSpPr>
        <p:spPr>
          <a:xfrm flipH="1" rot="-8066132">
            <a:off x="7884123" y="2532961"/>
            <a:ext cx="430649" cy="348837"/>
          </a:xfrm>
          <a:prstGeom prst="straightConnector1">
            <a:avLst/>
          </a:prstGeom>
          <a:noFill/>
          <a:ln cap="flat" cmpd="sng" w="19050">
            <a:solidFill>
              <a:srgbClr val="9636CD"/>
            </a:solidFill>
            <a:prstDash val="solid"/>
            <a:round/>
            <a:headEnd len="med" w="med" type="none"/>
            <a:tailEnd len="med" w="med" type="triangle"/>
          </a:ln>
        </p:spPr>
      </p:cxnSp>
      <p:cxnSp>
        <p:nvCxnSpPr>
          <p:cNvPr id="648" name="Google Shape;648;p60"/>
          <p:cNvCxnSpPr/>
          <p:nvPr/>
        </p:nvCxnSpPr>
        <p:spPr>
          <a:xfrm flipH="1" rot="2734224">
            <a:off x="7884355" y="2429528"/>
            <a:ext cx="383554" cy="322137"/>
          </a:xfrm>
          <a:prstGeom prst="straightConnector1">
            <a:avLst/>
          </a:prstGeom>
          <a:noFill/>
          <a:ln cap="flat" cmpd="sng" w="19050">
            <a:solidFill>
              <a:srgbClr val="9636CD"/>
            </a:solidFill>
            <a:prstDash val="solid"/>
            <a:round/>
            <a:headEnd len="med" w="med" type="none"/>
            <a:tailEnd len="med" w="med" type="triangle"/>
          </a:ln>
        </p:spPr>
      </p:cxnSp>
      <p:sp>
        <p:nvSpPr>
          <p:cNvPr id="649" name="Google Shape;649;p60"/>
          <p:cNvSpPr txBox="1"/>
          <p:nvPr/>
        </p:nvSpPr>
        <p:spPr>
          <a:xfrm>
            <a:off x="8403126" y="3388200"/>
            <a:ext cx="741000" cy="6156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b="1" lang="en">
                <a:solidFill>
                  <a:schemeClr val="dk1"/>
                </a:solidFill>
                <a:latin typeface="Open Sans"/>
                <a:ea typeface="Open Sans"/>
                <a:cs typeface="Open Sans"/>
                <a:sym typeface="Open Sans"/>
              </a:rPr>
              <a:t>SDKs, APIs</a:t>
            </a:r>
            <a:endParaRPr b="1">
              <a:solidFill>
                <a:schemeClr val="dk1"/>
              </a:solidFill>
              <a:latin typeface="Open Sans"/>
              <a:ea typeface="Open Sans"/>
              <a:cs typeface="Open Sans"/>
              <a:sym typeface="Open Sans"/>
            </a:endParaRPr>
          </a:p>
        </p:txBody>
      </p:sp>
      <p:cxnSp>
        <p:nvCxnSpPr>
          <p:cNvPr id="650" name="Google Shape;650;p60"/>
          <p:cNvCxnSpPr/>
          <p:nvPr/>
        </p:nvCxnSpPr>
        <p:spPr>
          <a:xfrm>
            <a:off x="7909800" y="3360600"/>
            <a:ext cx="523500" cy="247800"/>
          </a:xfrm>
          <a:prstGeom prst="straightConnector1">
            <a:avLst/>
          </a:prstGeom>
          <a:noFill/>
          <a:ln cap="flat" cmpd="sng" w="19050">
            <a:solidFill>
              <a:srgbClr val="9636CD"/>
            </a:solidFill>
            <a:prstDash val="solid"/>
            <a:round/>
            <a:headEnd len="med" w="med" type="none"/>
            <a:tailEnd len="med" w="med" type="triangle"/>
          </a:ln>
        </p:spPr>
      </p:cxnSp>
      <p:cxnSp>
        <p:nvCxnSpPr>
          <p:cNvPr id="651" name="Google Shape;651;p60"/>
          <p:cNvCxnSpPr/>
          <p:nvPr/>
        </p:nvCxnSpPr>
        <p:spPr>
          <a:xfrm rot="10800000">
            <a:off x="7938111" y="3254368"/>
            <a:ext cx="486600" cy="216000"/>
          </a:xfrm>
          <a:prstGeom prst="straightConnector1">
            <a:avLst/>
          </a:prstGeom>
          <a:noFill/>
          <a:ln cap="flat" cmpd="sng" w="19050">
            <a:solidFill>
              <a:srgbClr val="9636CD"/>
            </a:solidFill>
            <a:prstDash val="solid"/>
            <a:round/>
            <a:headEnd len="med" w="med" type="none"/>
            <a:tailEnd len="med" w="med" type="triangle"/>
          </a:ln>
        </p:spPr>
      </p:cxnSp>
      <p:pic>
        <p:nvPicPr>
          <p:cNvPr id="652" name="Google Shape;652;p60"/>
          <p:cNvPicPr preferRelativeResize="0"/>
          <p:nvPr/>
        </p:nvPicPr>
        <p:blipFill rotWithShape="1">
          <a:blip r:embed="rId16">
            <a:alphaModFix/>
          </a:blip>
          <a:srcRect b="32971" l="11258" r="11312" t="28792"/>
          <a:stretch/>
        </p:blipFill>
        <p:spPr>
          <a:xfrm>
            <a:off x="7433400" y="4469504"/>
            <a:ext cx="741000" cy="215247"/>
          </a:xfrm>
          <a:prstGeom prst="rect">
            <a:avLst/>
          </a:prstGeom>
          <a:noFill/>
          <a:ln>
            <a:noFill/>
          </a:ln>
        </p:spPr>
      </p:pic>
      <p:sp>
        <p:nvSpPr>
          <p:cNvPr id="653" name="Google Shape;653;p60"/>
          <p:cNvSpPr txBox="1"/>
          <p:nvPr/>
        </p:nvSpPr>
        <p:spPr>
          <a:xfrm>
            <a:off x="7560925" y="4096850"/>
            <a:ext cx="939900" cy="338700"/>
          </a:xfrm>
          <a:prstGeom prst="rect">
            <a:avLst/>
          </a:prstGeom>
          <a:noFill/>
          <a:ln>
            <a:noFill/>
          </a:ln>
        </p:spPr>
        <p:txBody>
          <a:bodyPr anchorCtr="0" anchor="t" bIns="91425" lIns="91425" spcFirstLastPara="1" rIns="91425" wrap="square" tIns="91425">
            <a:spAutoFit/>
          </a:bodyPr>
          <a:lstStyle/>
          <a:p>
            <a:pPr indent="0" lvl="0" marL="0" rtl="0" algn="ctr">
              <a:spcBef>
                <a:spcPts val="250"/>
              </a:spcBef>
              <a:spcAft>
                <a:spcPts val="0"/>
              </a:spcAft>
              <a:buNone/>
            </a:pPr>
            <a:r>
              <a:rPr lang="en" sz="1000">
                <a:solidFill>
                  <a:srgbClr val="7A27B7"/>
                </a:solidFill>
                <a:latin typeface="Open Sans"/>
                <a:ea typeface="Open Sans"/>
                <a:cs typeface="Open Sans"/>
                <a:sym typeface="Open Sans"/>
              </a:rPr>
              <a:t>Monitoring:</a:t>
            </a:r>
            <a:endParaRPr/>
          </a:p>
        </p:txBody>
      </p:sp>
      <p:pic>
        <p:nvPicPr>
          <p:cNvPr id="654" name="Google Shape;654;p60"/>
          <p:cNvPicPr preferRelativeResize="0"/>
          <p:nvPr/>
        </p:nvPicPr>
        <p:blipFill>
          <a:blip r:embed="rId17">
            <a:alphaModFix/>
          </a:blip>
          <a:stretch>
            <a:fillRect/>
          </a:stretch>
        </p:blipFill>
        <p:spPr>
          <a:xfrm>
            <a:off x="7065180" y="4674300"/>
            <a:ext cx="1477445" cy="615600"/>
          </a:xfrm>
          <a:prstGeom prst="rect">
            <a:avLst/>
          </a:prstGeom>
          <a:noFill/>
          <a:ln>
            <a:noFill/>
          </a:ln>
        </p:spPr>
      </p:pic>
      <p:sp>
        <p:nvSpPr>
          <p:cNvPr id="655" name="Google Shape;655;p60"/>
          <p:cNvSpPr txBox="1"/>
          <p:nvPr/>
        </p:nvSpPr>
        <p:spPr>
          <a:xfrm>
            <a:off x="1880400" y="3877525"/>
            <a:ext cx="868200" cy="400200"/>
          </a:xfrm>
          <a:prstGeom prst="rect">
            <a:avLst/>
          </a:prstGeom>
          <a:noFill/>
          <a:ln>
            <a:noFill/>
          </a:ln>
        </p:spPr>
        <p:txBody>
          <a:bodyPr anchorCtr="0" anchor="t" bIns="91425" lIns="91425" spcFirstLastPara="1" rIns="91425" wrap="square" tIns="91425">
            <a:spAutoFit/>
          </a:bodyPr>
          <a:lstStyle/>
          <a:p>
            <a:pPr indent="0" lvl="0" marL="0" rtl="0" algn="l">
              <a:spcBef>
                <a:spcPts val="250"/>
              </a:spcBef>
              <a:spcAft>
                <a:spcPts val="0"/>
              </a:spcAft>
              <a:buNone/>
            </a:pPr>
            <a:r>
              <a:rPr b="1" lang="en">
                <a:solidFill>
                  <a:schemeClr val="dk1"/>
                </a:solidFill>
                <a:latin typeface="Open Sans"/>
                <a:ea typeface="Open Sans"/>
                <a:cs typeface="Open Sans"/>
                <a:sym typeface="Open Sans"/>
              </a:rPr>
              <a:t>(+ CDP)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1"/>
          <p:cNvSpPr txBox="1"/>
          <p:nvPr>
            <p:ph type="ctrTitle"/>
          </p:nvPr>
        </p:nvSpPr>
        <p:spPr>
          <a:xfrm>
            <a:off x="311708" y="1125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Engagement Strategies</a:t>
            </a:r>
            <a:endParaRPr/>
          </a:p>
          <a:p>
            <a:pPr indent="0" lvl="0" marL="0" rtl="0" algn="ctr">
              <a:spcBef>
                <a:spcPts val="0"/>
              </a:spcBef>
              <a:spcAft>
                <a:spcPts val="0"/>
              </a:spcAft>
              <a:buNone/>
            </a:pPr>
            <a:r>
              <a:rPr lang="en"/>
              <a:t>For Mobile Push</a:t>
            </a:r>
            <a:endParaRPr/>
          </a:p>
        </p:txBody>
      </p:sp>
      <p:sp>
        <p:nvSpPr>
          <p:cNvPr id="661" name="Google Shape;661;p61"/>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Using First &amp; Second-Party </a:t>
            </a:r>
            <a:r>
              <a:rPr i="1" lang="en"/>
              <a:t>Event </a:t>
            </a:r>
            <a:r>
              <a:rPr lang="en"/>
              <a:t>Data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62"/>
          <p:cNvPicPr preferRelativeResize="0"/>
          <p:nvPr/>
        </p:nvPicPr>
        <p:blipFill rotWithShape="1">
          <a:blip r:embed="rId3">
            <a:alphaModFix/>
          </a:blip>
          <a:srcRect b="0" l="0" r="0" t="4924"/>
          <a:stretch/>
        </p:blipFill>
        <p:spPr>
          <a:xfrm>
            <a:off x="8049750" y="1202422"/>
            <a:ext cx="959374" cy="1974615"/>
          </a:xfrm>
          <a:prstGeom prst="rect">
            <a:avLst/>
          </a:prstGeom>
          <a:noFill/>
          <a:ln>
            <a:noFill/>
          </a:ln>
          <a:effectLst>
            <a:outerShdw blurRad="57150" rotWithShape="0" algn="bl" dir="5400000" dist="19050">
              <a:srgbClr val="000000">
                <a:alpha val="50000"/>
              </a:srgbClr>
            </a:outerShdw>
          </a:effectLst>
        </p:spPr>
      </p:pic>
      <p:pic>
        <p:nvPicPr>
          <p:cNvPr id="667" name="Google Shape;667;p62"/>
          <p:cNvPicPr preferRelativeResize="0"/>
          <p:nvPr/>
        </p:nvPicPr>
        <p:blipFill rotWithShape="1">
          <a:blip r:embed="rId4">
            <a:alphaModFix/>
          </a:blip>
          <a:srcRect b="5285" l="0" r="0" t="0"/>
          <a:stretch/>
        </p:blipFill>
        <p:spPr>
          <a:xfrm>
            <a:off x="6604700" y="1564563"/>
            <a:ext cx="1445050" cy="2963077"/>
          </a:xfrm>
          <a:prstGeom prst="rect">
            <a:avLst/>
          </a:prstGeom>
          <a:noFill/>
          <a:ln>
            <a:noFill/>
          </a:ln>
        </p:spPr>
      </p:pic>
      <p:pic>
        <p:nvPicPr>
          <p:cNvPr descr="Iphone Picture Download PNG Transparent Background, Free Download #22575 -  FreeIconsPNG" id="668" name="Google Shape;668;p62"/>
          <p:cNvPicPr preferRelativeResize="0"/>
          <p:nvPr/>
        </p:nvPicPr>
        <p:blipFill rotWithShape="1">
          <a:blip r:embed="rId5">
            <a:alphaModFix/>
          </a:blip>
          <a:srcRect b="0" l="0" r="0" t="0"/>
          <a:stretch/>
        </p:blipFill>
        <p:spPr>
          <a:xfrm>
            <a:off x="6469833" y="1305200"/>
            <a:ext cx="1714790" cy="3329400"/>
          </a:xfrm>
          <a:prstGeom prst="rect">
            <a:avLst/>
          </a:prstGeom>
          <a:noFill/>
          <a:ln>
            <a:noFill/>
          </a:ln>
        </p:spPr>
      </p:pic>
      <p:sp>
        <p:nvSpPr>
          <p:cNvPr id="669" name="Google Shape;669;p62"/>
          <p:cNvSpPr txBox="1"/>
          <p:nvPr/>
        </p:nvSpPr>
        <p:spPr>
          <a:xfrm>
            <a:off x="3737875" y="874600"/>
            <a:ext cx="2866800" cy="326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Trebuchet MS"/>
                <a:ea typeface="Trebuchet MS"/>
                <a:cs typeface="Trebuchet MS"/>
                <a:sym typeface="Trebuchet MS"/>
              </a:rPr>
              <a:t>Work with your mobile app development team to integrate the MobilePush </a:t>
            </a:r>
            <a:endParaRPr sz="16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solidFill>
                  <a:schemeClr val="dk1"/>
                </a:solidFill>
                <a:latin typeface="Trebuchet MS"/>
                <a:ea typeface="Trebuchet MS"/>
                <a:cs typeface="Trebuchet MS"/>
                <a:sym typeface="Trebuchet MS"/>
              </a:rPr>
              <a:t>SDK into your company app</a:t>
            </a:r>
            <a:r>
              <a:rPr lang="en" sz="1600">
                <a:solidFill>
                  <a:schemeClr val="dk1"/>
                </a:solidFill>
                <a:latin typeface="Trebuchet MS"/>
                <a:ea typeface="Trebuchet MS"/>
                <a:cs typeface="Trebuchet MS"/>
                <a:sym typeface="Trebuchet MS"/>
              </a:rPr>
              <a:t>.</a:t>
            </a:r>
            <a:endParaRPr sz="16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6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solidFill>
                  <a:schemeClr val="dk1"/>
                </a:solidFill>
                <a:latin typeface="Trebuchet MS"/>
                <a:ea typeface="Trebuchet MS"/>
                <a:cs typeface="Trebuchet MS"/>
                <a:sym typeface="Trebuchet MS"/>
              </a:rPr>
              <a:t>Review best practices for setting the subscriber key </a:t>
            </a:r>
            <a:r>
              <a:rPr lang="en" sz="1600">
                <a:solidFill>
                  <a:schemeClr val="dk1"/>
                </a:solidFill>
                <a:latin typeface="Trebuchet MS"/>
                <a:ea typeface="Trebuchet MS"/>
                <a:cs typeface="Trebuchet MS"/>
                <a:sym typeface="Trebuchet MS"/>
              </a:rPr>
              <a:t>once a customer creates an account or logs in</a:t>
            </a:r>
            <a:r>
              <a:rPr lang="en" sz="1600">
                <a:solidFill>
                  <a:schemeClr val="dk1"/>
                </a:solidFill>
                <a:latin typeface="Trebuchet MS"/>
                <a:ea typeface="Trebuchet MS"/>
                <a:cs typeface="Trebuchet MS"/>
                <a:sym typeface="Trebuchet MS"/>
              </a:rPr>
              <a:t>, to</a:t>
            </a:r>
            <a:endParaRPr sz="16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solidFill>
                  <a:schemeClr val="dk1"/>
                </a:solidFill>
                <a:latin typeface="Trebuchet MS"/>
                <a:ea typeface="Trebuchet MS"/>
                <a:cs typeface="Trebuchet MS"/>
                <a:sym typeface="Trebuchet MS"/>
              </a:rPr>
              <a:t>mitigate billable subscriber counts.</a:t>
            </a:r>
            <a:endParaRPr sz="1600">
              <a:solidFill>
                <a:schemeClr val="dk1"/>
              </a:solidFill>
              <a:latin typeface="Trebuchet MS"/>
              <a:ea typeface="Trebuchet MS"/>
              <a:cs typeface="Trebuchet MS"/>
              <a:sym typeface="Trebuchet MS"/>
            </a:endParaRPr>
          </a:p>
        </p:txBody>
      </p:sp>
      <p:pic>
        <p:nvPicPr>
          <p:cNvPr id="670" name="Google Shape;670;p62"/>
          <p:cNvPicPr preferRelativeResize="0"/>
          <p:nvPr/>
        </p:nvPicPr>
        <p:blipFill rotWithShape="1">
          <a:blip r:embed="rId6">
            <a:alphaModFix/>
          </a:blip>
          <a:srcRect b="0" l="0" r="11071" t="0"/>
          <a:stretch/>
        </p:blipFill>
        <p:spPr>
          <a:xfrm>
            <a:off x="578600" y="1008625"/>
            <a:ext cx="3102272" cy="1974600"/>
          </a:xfrm>
          <a:prstGeom prst="rect">
            <a:avLst/>
          </a:prstGeom>
          <a:noFill/>
          <a:ln>
            <a:noFill/>
          </a:ln>
          <a:effectLst>
            <a:outerShdw blurRad="57150" rotWithShape="0" algn="bl" dir="5400000" dist="19050">
              <a:srgbClr val="000000">
                <a:alpha val="50000"/>
              </a:srgbClr>
            </a:outerShdw>
          </a:effectLst>
        </p:spPr>
      </p:pic>
      <p:pic>
        <p:nvPicPr>
          <p:cNvPr id="671" name="Google Shape;671;p62"/>
          <p:cNvPicPr preferRelativeResize="0"/>
          <p:nvPr/>
        </p:nvPicPr>
        <p:blipFill>
          <a:blip r:embed="rId7">
            <a:alphaModFix/>
          </a:blip>
          <a:stretch>
            <a:fillRect/>
          </a:stretch>
        </p:blipFill>
        <p:spPr>
          <a:xfrm>
            <a:off x="6661675" y="2491625"/>
            <a:ext cx="160225" cy="160250"/>
          </a:xfrm>
          <a:prstGeom prst="rect">
            <a:avLst/>
          </a:prstGeom>
          <a:noFill/>
          <a:ln>
            <a:noFill/>
          </a:ln>
        </p:spPr>
      </p:pic>
      <p:sp>
        <p:nvSpPr>
          <p:cNvPr id="672" name="Google Shape;672;p62"/>
          <p:cNvSpPr/>
          <p:nvPr/>
        </p:nvSpPr>
        <p:spPr>
          <a:xfrm rot="-1065282">
            <a:off x="7916776" y="2473897"/>
            <a:ext cx="391549" cy="135766"/>
          </a:xfrm>
          <a:prstGeom prst="rightArrow">
            <a:avLst>
              <a:gd fmla="val 50000" name="adj1"/>
              <a:gd fmla="val 50000" name="adj2"/>
            </a:avLst>
          </a:prstGeom>
          <a:solidFill>
            <a:srgbClr val="9900F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63"/>
          <p:cNvPicPr preferRelativeResize="0"/>
          <p:nvPr/>
        </p:nvPicPr>
        <p:blipFill rotWithShape="1">
          <a:blip r:embed="rId3">
            <a:alphaModFix amt="85000"/>
          </a:blip>
          <a:srcRect b="0" l="10650" r="0" t="3670"/>
          <a:stretch/>
        </p:blipFill>
        <p:spPr>
          <a:xfrm>
            <a:off x="445725" y="757025"/>
            <a:ext cx="2270950" cy="1902324"/>
          </a:xfrm>
          <a:prstGeom prst="rect">
            <a:avLst/>
          </a:prstGeom>
          <a:noFill/>
          <a:ln>
            <a:noFill/>
          </a:ln>
        </p:spPr>
      </p:pic>
      <p:cxnSp>
        <p:nvCxnSpPr>
          <p:cNvPr id="678" name="Google Shape;678;p63"/>
          <p:cNvCxnSpPr/>
          <p:nvPr/>
        </p:nvCxnSpPr>
        <p:spPr>
          <a:xfrm rot="10800000">
            <a:off x="2716666" y="2610575"/>
            <a:ext cx="404100" cy="282000"/>
          </a:xfrm>
          <a:prstGeom prst="straightConnector1">
            <a:avLst/>
          </a:prstGeom>
          <a:noFill/>
          <a:ln cap="flat" cmpd="sng" w="9525">
            <a:solidFill>
              <a:srgbClr val="9636CD"/>
            </a:solidFill>
            <a:prstDash val="solid"/>
            <a:round/>
            <a:headEnd len="med" w="med" type="none"/>
            <a:tailEnd len="med" w="med" type="triangle"/>
          </a:ln>
        </p:spPr>
      </p:cxnSp>
      <p:cxnSp>
        <p:nvCxnSpPr>
          <p:cNvPr id="679" name="Google Shape;679;p63"/>
          <p:cNvCxnSpPr/>
          <p:nvPr/>
        </p:nvCxnSpPr>
        <p:spPr>
          <a:xfrm flipH="1" rot="10800000">
            <a:off x="2013766" y="2610575"/>
            <a:ext cx="363300" cy="280500"/>
          </a:xfrm>
          <a:prstGeom prst="straightConnector1">
            <a:avLst/>
          </a:prstGeom>
          <a:noFill/>
          <a:ln cap="flat" cmpd="sng" w="9525">
            <a:solidFill>
              <a:srgbClr val="9636CD"/>
            </a:solidFill>
            <a:prstDash val="solid"/>
            <a:round/>
            <a:headEnd len="med" w="med" type="none"/>
            <a:tailEnd len="med" w="med" type="triangle"/>
          </a:ln>
        </p:spPr>
      </p:cxnSp>
      <p:pic>
        <p:nvPicPr>
          <p:cNvPr id="680" name="Google Shape;680;p63"/>
          <p:cNvPicPr preferRelativeResize="0"/>
          <p:nvPr/>
        </p:nvPicPr>
        <p:blipFill rotWithShape="1">
          <a:blip r:embed="rId4">
            <a:alphaModFix/>
          </a:blip>
          <a:srcRect b="11574" l="0" r="0" t="0"/>
          <a:stretch/>
        </p:blipFill>
        <p:spPr>
          <a:xfrm>
            <a:off x="593850" y="2878675"/>
            <a:ext cx="690476" cy="1292401"/>
          </a:xfrm>
          <a:prstGeom prst="rect">
            <a:avLst/>
          </a:prstGeom>
          <a:noFill/>
          <a:ln>
            <a:noFill/>
          </a:ln>
        </p:spPr>
      </p:pic>
      <p:sp>
        <p:nvSpPr>
          <p:cNvPr id="681" name="Google Shape;681;p63"/>
          <p:cNvSpPr txBox="1"/>
          <p:nvPr/>
        </p:nvSpPr>
        <p:spPr>
          <a:xfrm>
            <a:off x="3737875" y="874600"/>
            <a:ext cx="3075300" cy="332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Trebuchet MS"/>
                <a:ea typeface="Trebuchet MS"/>
                <a:cs typeface="Trebuchet MS"/>
                <a:sym typeface="Trebuchet MS"/>
              </a:rPr>
              <a:t>Once a customer </a:t>
            </a:r>
            <a:r>
              <a:rPr lang="en" sz="1800">
                <a:solidFill>
                  <a:schemeClr val="dk1"/>
                </a:solidFill>
                <a:latin typeface="Trebuchet MS"/>
                <a:ea typeface="Trebuchet MS"/>
                <a:cs typeface="Trebuchet MS"/>
                <a:sym typeface="Trebuchet MS"/>
              </a:rPr>
              <a:t>associates</a:t>
            </a:r>
            <a:r>
              <a:rPr lang="en" sz="1800">
                <a:solidFill>
                  <a:schemeClr val="dk1"/>
                </a:solidFill>
                <a:latin typeface="Trebuchet MS"/>
                <a:ea typeface="Trebuchet MS"/>
                <a:cs typeface="Trebuchet MS"/>
                <a:sym typeface="Trebuchet MS"/>
              </a:rPr>
              <a:t> their account in the app via login or other action, you can tie them to a customer record, even if they log back out.</a:t>
            </a:r>
            <a:endParaRPr sz="18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lang="en" sz="1800">
                <a:solidFill>
                  <a:schemeClr val="dk1"/>
                </a:solidFill>
                <a:latin typeface="Trebuchet MS"/>
                <a:ea typeface="Trebuchet MS"/>
                <a:cs typeface="Trebuchet MS"/>
                <a:sym typeface="Trebuchet MS"/>
              </a:rPr>
              <a:t>Next, determine what type of event and behavioral data you want to capture.</a:t>
            </a:r>
            <a:endParaRPr sz="1800">
              <a:solidFill>
                <a:schemeClr val="dk1"/>
              </a:solidFill>
              <a:latin typeface="Trebuchet MS"/>
              <a:ea typeface="Trebuchet MS"/>
              <a:cs typeface="Trebuchet MS"/>
              <a:sym typeface="Trebuchet MS"/>
            </a:endParaRPr>
          </a:p>
        </p:txBody>
      </p:sp>
      <p:pic>
        <p:nvPicPr>
          <p:cNvPr descr="Iphone Picture Download PNG Transparent Background, Free Download #22575 -  FreeIconsPNG" id="682" name="Google Shape;682;p63"/>
          <p:cNvPicPr preferRelativeResize="0"/>
          <p:nvPr/>
        </p:nvPicPr>
        <p:blipFill rotWithShape="1">
          <a:blip r:embed="rId5">
            <a:alphaModFix/>
          </a:blip>
          <a:srcRect b="0" l="0" r="0" t="0"/>
          <a:stretch/>
        </p:blipFill>
        <p:spPr>
          <a:xfrm>
            <a:off x="533925" y="2764325"/>
            <a:ext cx="810325" cy="1521124"/>
          </a:xfrm>
          <a:prstGeom prst="rect">
            <a:avLst/>
          </a:prstGeom>
          <a:noFill/>
          <a:ln>
            <a:noFill/>
          </a:ln>
        </p:spPr>
      </p:pic>
      <p:pic>
        <p:nvPicPr>
          <p:cNvPr id="683" name="Google Shape;683;p63"/>
          <p:cNvPicPr preferRelativeResize="0"/>
          <p:nvPr/>
        </p:nvPicPr>
        <p:blipFill>
          <a:blip r:embed="rId6">
            <a:alphaModFix/>
          </a:blip>
          <a:stretch>
            <a:fillRect/>
          </a:stretch>
        </p:blipFill>
        <p:spPr>
          <a:xfrm>
            <a:off x="624580" y="3306375"/>
            <a:ext cx="75714" cy="73214"/>
          </a:xfrm>
          <a:prstGeom prst="rect">
            <a:avLst/>
          </a:prstGeom>
          <a:noFill/>
          <a:ln>
            <a:noFill/>
          </a:ln>
        </p:spPr>
      </p:pic>
      <p:sp>
        <p:nvSpPr>
          <p:cNvPr id="684" name="Google Shape;684;p63"/>
          <p:cNvSpPr/>
          <p:nvPr/>
        </p:nvSpPr>
        <p:spPr>
          <a:xfrm>
            <a:off x="2120266" y="2044775"/>
            <a:ext cx="835800" cy="506100"/>
          </a:xfrm>
          <a:prstGeom prst="rect">
            <a:avLst/>
          </a:prstGeom>
          <a:solidFill>
            <a:srgbClr val="F86A1E"/>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685" name="Google Shape;685;p63"/>
          <p:cNvSpPr/>
          <p:nvPr/>
        </p:nvSpPr>
        <p:spPr>
          <a:xfrm>
            <a:off x="1444369" y="2871448"/>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686" name="Google Shape;686;p63"/>
          <p:cNvSpPr txBox="1"/>
          <p:nvPr/>
        </p:nvSpPr>
        <p:spPr>
          <a:xfrm>
            <a:off x="1466723" y="2956337"/>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App</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Events</a:t>
            </a:r>
            <a:endParaRPr b="1" sz="1000">
              <a:solidFill>
                <a:srgbClr val="FFFFFF"/>
              </a:solidFill>
              <a:latin typeface="Roboto Slab"/>
              <a:ea typeface="Roboto Slab"/>
              <a:cs typeface="Roboto Slab"/>
              <a:sym typeface="Roboto Slab"/>
            </a:endParaRPr>
          </a:p>
        </p:txBody>
      </p:sp>
      <p:sp>
        <p:nvSpPr>
          <p:cNvPr id="687" name="Google Shape;687;p63"/>
          <p:cNvSpPr txBox="1"/>
          <p:nvPr/>
        </p:nvSpPr>
        <p:spPr>
          <a:xfrm>
            <a:off x="2120249" y="2136330"/>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sp>
        <p:nvSpPr>
          <p:cNvPr id="688" name="Google Shape;688;p63"/>
          <p:cNvSpPr/>
          <p:nvPr/>
        </p:nvSpPr>
        <p:spPr>
          <a:xfrm>
            <a:off x="2123151" y="1014305"/>
            <a:ext cx="835800" cy="506100"/>
          </a:xfrm>
          <a:prstGeom prst="rect">
            <a:avLst/>
          </a:prstGeom>
          <a:solidFill>
            <a:srgbClr val="9636CD"/>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500">
                <a:solidFill>
                  <a:srgbClr val="FFFFFF"/>
                </a:solidFill>
              </a:rPr>
              <a:t> </a:t>
            </a:r>
            <a:r>
              <a:rPr lang="en">
                <a:solidFill>
                  <a:srgbClr val="FFFFFF"/>
                </a:solidFill>
              </a:rPr>
              <a:t>SFMC</a:t>
            </a:r>
            <a:endParaRPr>
              <a:solidFill>
                <a:srgbClr val="FFFFFF"/>
              </a:solidFill>
            </a:endParaRPr>
          </a:p>
        </p:txBody>
      </p:sp>
      <p:sp>
        <p:nvSpPr>
          <p:cNvPr id="689" name="Google Shape;689;p63"/>
          <p:cNvSpPr/>
          <p:nvPr/>
        </p:nvSpPr>
        <p:spPr>
          <a:xfrm>
            <a:off x="2680366" y="2871454"/>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690" name="Google Shape;690;p63"/>
          <p:cNvSpPr txBox="1"/>
          <p:nvPr/>
        </p:nvSpPr>
        <p:spPr>
          <a:xfrm>
            <a:off x="2702719" y="2981868"/>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Customer</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Purchases</a:t>
            </a:r>
            <a:endParaRPr b="1" sz="1000">
              <a:solidFill>
                <a:srgbClr val="FFFFFF"/>
              </a:solidFill>
              <a:latin typeface="Roboto Slab"/>
              <a:ea typeface="Roboto Slab"/>
              <a:cs typeface="Roboto Slab"/>
              <a:sym typeface="Roboto Slab"/>
            </a:endParaRPr>
          </a:p>
        </p:txBody>
      </p:sp>
      <p:cxnSp>
        <p:nvCxnSpPr>
          <p:cNvPr id="691" name="Google Shape;691;p63"/>
          <p:cNvCxnSpPr/>
          <p:nvPr/>
        </p:nvCxnSpPr>
        <p:spPr>
          <a:xfrm flipH="1" rot="10800000">
            <a:off x="1337175" y="3296775"/>
            <a:ext cx="318600" cy="467100"/>
          </a:xfrm>
          <a:prstGeom prst="straightConnector1">
            <a:avLst/>
          </a:prstGeom>
          <a:noFill/>
          <a:ln cap="flat" cmpd="sng" w="9525">
            <a:solidFill>
              <a:srgbClr val="7A27B7"/>
            </a:solidFill>
            <a:prstDash val="solid"/>
            <a:round/>
            <a:headEnd len="med" w="med" type="none"/>
            <a:tailEnd len="med" w="med" type="triangle"/>
          </a:ln>
        </p:spPr>
      </p:cxnSp>
      <p:cxnSp>
        <p:nvCxnSpPr>
          <p:cNvPr id="692" name="Google Shape;692;p63"/>
          <p:cNvCxnSpPr/>
          <p:nvPr/>
        </p:nvCxnSpPr>
        <p:spPr>
          <a:xfrm rot="10800000">
            <a:off x="2538150" y="1545575"/>
            <a:ext cx="0" cy="474000"/>
          </a:xfrm>
          <a:prstGeom prst="straightConnector1">
            <a:avLst/>
          </a:prstGeom>
          <a:noFill/>
          <a:ln cap="flat" cmpd="sng" w="9525">
            <a:solidFill>
              <a:srgbClr val="CCCCCC"/>
            </a:solidFill>
            <a:prstDash val="solid"/>
            <a:round/>
            <a:headEnd len="med" w="med" type="none"/>
            <a:tailEnd len="med" w="med" type="triangle"/>
          </a:ln>
        </p:spPr>
      </p:cxnSp>
      <p:cxnSp>
        <p:nvCxnSpPr>
          <p:cNvPr id="693" name="Google Shape;693;p63"/>
          <p:cNvCxnSpPr/>
          <p:nvPr/>
        </p:nvCxnSpPr>
        <p:spPr>
          <a:xfrm flipH="1" rot="10800000">
            <a:off x="1344250" y="3318075"/>
            <a:ext cx="1500000" cy="445800"/>
          </a:xfrm>
          <a:prstGeom prst="straightConnector1">
            <a:avLst/>
          </a:prstGeom>
          <a:noFill/>
          <a:ln cap="flat" cmpd="sng" w="9525">
            <a:solidFill>
              <a:srgbClr val="7A27B7"/>
            </a:solidFill>
            <a:prstDash val="solid"/>
            <a:round/>
            <a:headEnd len="med" w="med" type="none"/>
            <a:tailEnd len="med" w="med" type="triangle"/>
          </a:ln>
        </p:spPr>
      </p:cxnSp>
      <p:pic>
        <p:nvPicPr>
          <p:cNvPr id="694" name="Google Shape;694;p63"/>
          <p:cNvPicPr preferRelativeResize="0"/>
          <p:nvPr/>
        </p:nvPicPr>
        <p:blipFill>
          <a:blip r:embed="rId7">
            <a:alphaModFix/>
          </a:blip>
          <a:stretch>
            <a:fillRect/>
          </a:stretch>
        </p:blipFill>
        <p:spPr>
          <a:xfrm>
            <a:off x="488175" y="1148300"/>
            <a:ext cx="650900" cy="721075"/>
          </a:xfrm>
          <a:prstGeom prst="rect">
            <a:avLst/>
          </a:prstGeom>
          <a:noFill/>
          <a:ln>
            <a:noFill/>
          </a:ln>
        </p:spPr>
      </p:pic>
      <p:sp>
        <p:nvSpPr>
          <p:cNvPr id="695" name="Google Shape;695;p63"/>
          <p:cNvSpPr/>
          <p:nvPr/>
        </p:nvSpPr>
        <p:spPr>
          <a:xfrm>
            <a:off x="481100" y="1004650"/>
            <a:ext cx="615600" cy="1770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6" name="Google Shape;696;p63"/>
          <p:cNvCxnSpPr>
            <a:endCxn id="694" idx="3"/>
          </p:cNvCxnSpPr>
          <p:nvPr/>
        </p:nvCxnSpPr>
        <p:spPr>
          <a:xfrm flipH="1">
            <a:off x="1139075" y="1349837"/>
            <a:ext cx="990600" cy="159000"/>
          </a:xfrm>
          <a:prstGeom prst="straightConnector1">
            <a:avLst/>
          </a:prstGeom>
          <a:noFill/>
          <a:ln cap="flat" cmpd="sng" w="9525">
            <a:solidFill>
              <a:srgbClr val="9636CD"/>
            </a:solidFill>
            <a:prstDash val="solid"/>
            <a:round/>
            <a:headEnd len="med" w="med" type="none"/>
            <a:tailEnd len="med" w="med" type="triangle"/>
          </a:ln>
        </p:spPr>
      </p:cxnSp>
      <p:sp>
        <p:nvSpPr>
          <p:cNvPr id="697" name="Google Shape;697;p63"/>
          <p:cNvSpPr/>
          <p:nvPr/>
        </p:nvSpPr>
        <p:spPr>
          <a:xfrm>
            <a:off x="2311800" y="1442975"/>
            <a:ext cx="452700" cy="679200"/>
          </a:xfrm>
          <a:prstGeom prst="ellipse">
            <a:avLst/>
          </a:pr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4"/>
          <p:cNvSpPr/>
          <p:nvPr/>
        </p:nvSpPr>
        <p:spPr>
          <a:xfrm>
            <a:off x="4312054" y="2624813"/>
            <a:ext cx="1159200" cy="506100"/>
          </a:xfrm>
          <a:prstGeom prst="rect">
            <a:avLst/>
          </a:prstGeom>
          <a:solidFill>
            <a:srgbClr val="CCCCCC"/>
          </a:solidFill>
          <a:ln cap="flat" cmpd="sng" w="12700">
            <a:solidFill>
              <a:srgbClr val="B7B7B7"/>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B7B7B7"/>
                </a:solidFill>
              </a:rPr>
              <a:t>Engagement</a:t>
            </a:r>
            <a:endParaRPr sz="1000">
              <a:solidFill>
                <a:srgbClr val="B7B7B7"/>
              </a:solidFill>
            </a:endParaRPr>
          </a:p>
          <a:p>
            <a:pPr indent="0" lvl="0" marL="0" rtl="0" algn="ctr">
              <a:spcBef>
                <a:spcPts val="0"/>
              </a:spcBef>
              <a:spcAft>
                <a:spcPts val="0"/>
              </a:spcAft>
              <a:buNone/>
            </a:pPr>
            <a:r>
              <a:rPr lang="en" sz="1000">
                <a:solidFill>
                  <a:srgbClr val="B7B7B7"/>
                </a:solidFill>
              </a:rPr>
              <a:t>SDK</a:t>
            </a:r>
            <a:endParaRPr sz="1000">
              <a:solidFill>
                <a:srgbClr val="B7B7B7"/>
              </a:solidFill>
            </a:endParaRPr>
          </a:p>
        </p:txBody>
      </p:sp>
      <p:pic>
        <p:nvPicPr>
          <p:cNvPr id="703" name="Google Shape;703;p64"/>
          <p:cNvPicPr preferRelativeResize="0"/>
          <p:nvPr/>
        </p:nvPicPr>
        <p:blipFill rotWithShape="1">
          <a:blip r:embed="rId3">
            <a:alphaModFix/>
          </a:blip>
          <a:srcRect b="0" l="10650" r="0" t="3670"/>
          <a:stretch/>
        </p:blipFill>
        <p:spPr>
          <a:xfrm>
            <a:off x="1157600" y="654662"/>
            <a:ext cx="2270950" cy="1902324"/>
          </a:xfrm>
          <a:prstGeom prst="rect">
            <a:avLst/>
          </a:prstGeom>
          <a:noFill/>
          <a:ln>
            <a:noFill/>
          </a:ln>
        </p:spPr>
      </p:pic>
      <p:cxnSp>
        <p:nvCxnSpPr>
          <p:cNvPr id="704" name="Google Shape;704;p64"/>
          <p:cNvCxnSpPr/>
          <p:nvPr/>
        </p:nvCxnSpPr>
        <p:spPr>
          <a:xfrm flipH="1" rot="10800000">
            <a:off x="3489441" y="2299475"/>
            <a:ext cx="432900" cy="311700"/>
          </a:xfrm>
          <a:prstGeom prst="straightConnector1">
            <a:avLst/>
          </a:prstGeom>
          <a:noFill/>
          <a:ln cap="flat" cmpd="sng" w="9525">
            <a:solidFill>
              <a:srgbClr val="9636CD"/>
            </a:solidFill>
            <a:prstDash val="solid"/>
            <a:round/>
            <a:headEnd len="med" w="med" type="none"/>
            <a:tailEnd len="med" w="med" type="triangle"/>
          </a:ln>
        </p:spPr>
      </p:cxnSp>
      <p:pic>
        <p:nvPicPr>
          <p:cNvPr id="705" name="Google Shape;705;p64"/>
          <p:cNvPicPr preferRelativeResize="0"/>
          <p:nvPr/>
        </p:nvPicPr>
        <p:blipFill rotWithShape="1">
          <a:blip r:embed="rId4">
            <a:alphaModFix/>
          </a:blip>
          <a:srcRect b="11574" l="0" r="0" t="0"/>
          <a:stretch/>
        </p:blipFill>
        <p:spPr>
          <a:xfrm>
            <a:off x="593850" y="2878675"/>
            <a:ext cx="690476" cy="1292401"/>
          </a:xfrm>
          <a:prstGeom prst="rect">
            <a:avLst/>
          </a:prstGeom>
          <a:noFill/>
          <a:ln>
            <a:noFill/>
          </a:ln>
        </p:spPr>
      </p:pic>
      <p:pic>
        <p:nvPicPr>
          <p:cNvPr descr="Iphone Picture Download PNG Transparent Background, Free Download #22575 -  FreeIconsPNG" id="706" name="Google Shape;706;p64"/>
          <p:cNvPicPr preferRelativeResize="0"/>
          <p:nvPr/>
        </p:nvPicPr>
        <p:blipFill rotWithShape="1">
          <a:blip r:embed="rId5">
            <a:alphaModFix/>
          </a:blip>
          <a:srcRect b="0" l="0" r="0" t="0"/>
          <a:stretch/>
        </p:blipFill>
        <p:spPr>
          <a:xfrm>
            <a:off x="533925" y="2764325"/>
            <a:ext cx="810325" cy="1521124"/>
          </a:xfrm>
          <a:prstGeom prst="rect">
            <a:avLst/>
          </a:prstGeom>
          <a:noFill/>
          <a:ln>
            <a:noFill/>
          </a:ln>
        </p:spPr>
      </p:pic>
      <p:pic>
        <p:nvPicPr>
          <p:cNvPr id="707" name="Google Shape;707;p64"/>
          <p:cNvPicPr preferRelativeResize="0"/>
          <p:nvPr/>
        </p:nvPicPr>
        <p:blipFill>
          <a:blip r:embed="rId6">
            <a:alphaModFix/>
          </a:blip>
          <a:stretch>
            <a:fillRect/>
          </a:stretch>
        </p:blipFill>
        <p:spPr>
          <a:xfrm>
            <a:off x="624580" y="3306375"/>
            <a:ext cx="75714" cy="73214"/>
          </a:xfrm>
          <a:prstGeom prst="rect">
            <a:avLst/>
          </a:prstGeom>
          <a:noFill/>
          <a:ln>
            <a:noFill/>
          </a:ln>
        </p:spPr>
      </p:pic>
      <p:sp>
        <p:nvSpPr>
          <p:cNvPr id="708" name="Google Shape;708;p64"/>
          <p:cNvSpPr/>
          <p:nvPr/>
        </p:nvSpPr>
        <p:spPr>
          <a:xfrm>
            <a:off x="3726841" y="1751425"/>
            <a:ext cx="835800" cy="506100"/>
          </a:xfrm>
          <a:prstGeom prst="rect">
            <a:avLst/>
          </a:prstGeom>
          <a:solidFill>
            <a:srgbClr val="F86A1E"/>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09" name="Google Shape;709;p64"/>
          <p:cNvSpPr/>
          <p:nvPr/>
        </p:nvSpPr>
        <p:spPr>
          <a:xfrm>
            <a:off x="3162544" y="3306373"/>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10" name="Google Shape;710;p64"/>
          <p:cNvSpPr txBox="1"/>
          <p:nvPr/>
        </p:nvSpPr>
        <p:spPr>
          <a:xfrm>
            <a:off x="3184898" y="3391262"/>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App</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Events</a:t>
            </a:r>
            <a:endParaRPr b="1" sz="1000">
              <a:solidFill>
                <a:srgbClr val="FFFFFF"/>
              </a:solidFill>
              <a:latin typeface="Roboto Slab"/>
              <a:ea typeface="Roboto Slab"/>
              <a:cs typeface="Roboto Slab"/>
              <a:sym typeface="Roboto Slab"/>
            </a:endParaRPr>
          </a:p>
        </p:txBody>
      </p:sp>
      <p:sp>
        <p:nvSpPr>
          <p:cNvPr id="711" name="Google Shape;711;p64"/>
          <p:cNvSpPr txBox="1"/>
          <p:nvPr/>
        </p:nvSpPr>
        <p:spPr>
          <a:xfrm>
            <a:off x="3726849" y="1831530"/>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sp>
        <p:nvSpPr>
          <p:cNvPr id="712" name="Google Shape;712;p64"/>
          <p:cNvSpPr/>
          <p:nvPr/>
        </p:nvSpPr>
        <p:spPr>
          <a:xfrm>
            <a:off x="3726851" y="950630"/>
            <a:ext cx="835800" cy="506100"/>
          </a:xfrm>
          <a:prstGeom prst="rect">
            <a:avLst/>
          </a:prstGeom>
          <a:solidFill>
            <a:srgbClr val="9636CD"/>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500">
                <a:solidFill>
                  <a:srgbClr val="FFFFFF"/>
                </a:solidFill>
              </a:rPr>
              <a:t> </a:t>
            </a:r>
            <a:r>
              <a:rPr lang="en">
                <a:solidFill>
                  <a:srgbClr val="FFFFFF"/>
                </a:solidFill>
              </a:rPr>
              <a:t>SFMC</a:t>
            </a:r>
            <a:endParaRPr>
              <a:solidFill>
                <a:srgbClr val="FFFFFF"/>
              </a:solidFill>
            </a:endParaRPr>
          </a:p>
        </p:txBody>
      </p:sp>
      <p:sp>
        <p:nvSpPr>
          <p:cNvPr id="713" name="Google Shape;713;p64"/>
          <p:cNvSpPr/>
          <p:nvPr/>
        </p:nvSpPr>
        <p:spPr>
          <a:xfrm>
            <a:off x="4398541" y="3306379"/>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14" name="Google Shape;714;p64"/>
          <p:cNvSpPr txBox="1"/>
          <p:nvPr/>
        </p:nvSpPr>
        <p:spPr>
          <a:xfrm>
            <a:off x="4420894" y="3416793"/>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Customer</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Purchases</a:t>
            </a:r>
            <a:endParaRPr b="1" sz="1000">
              <a:solidFill>
                <a:srgbClr val="FFFFFF"/>
              </a:solidFill>
              <a:latin typeface="Roboto Slab"/>
              <a:ea typeface="Roboto Slab"/>
              <a:cs typeface="Roboto Slab"/>
              <a:sym typeface="Roboto Slab"/>
            </a:endParaRPr>
          </a:p>
        </p:txBody>
      </p:sp>
      <p:cxnSp>
        <p:nvCxnSpPr>
          <p:cNvPr id="715" name="Google Shape;715;p64"/>
          <p:cNvCxnSpPr/>
          <p:nvPr/>
        </p:nvCxnSpPr>
        <p:spPr>
          <a:xfrm flipH="1" rot="10800000">
            <a:off x="1344250" y="3721375"/>
            <a:ext cx="1966800" cy="201900"/>
          </a:xfrm>
          <a:prstGeom prst="straightConnector1">
            <a:avLst/>
          </a:prstGeom>
          <a:noFill/>
          <a:ln cap="flat" cmpd="sng" w="9525">
            <a:solidFill>
              <a:schemeClr val="dk2"/>
            </a:solidFill>
            <a:prstDash val="solid"/>
            <a:round/>
            <a:headEnd len="med" w="med" type="none"/>
            <a:tailEnd len="med" w="med" type="triangle"/>
          </a:ln>
        </p:spPr>
      </p:cxnSp>
      <p:cxnSp>
        <p:nvCxnSpPr>
          <p:cNvPr id="716" name="Google Shape;716;p64"/>
          <p:cNvCxnSpPr/>
          <p:nvPr/>
        </p:nvCxnSpPr>
        <p:spPr>
          <a:xfrm flipH="1" rot="10800000">
            <a:off x="1359357" y="3742375"/>
            <a:ext cx="3203400" cy="180900"/>
          </a:xfrm>
          <a:prstGeom prst="straightConnector1">
            <a:avLst/>
          </a:prstGeom>
          <a:noFill/>
          <a:ln cap="flat" cmpd="sng" w="9525">
            <a:solidFill>
              <a:srgbClr val="757575"/>
            </a:solidFill>
            <a:prstDash val="solid"/>
            <a:round/>
            <a:headEnd len="med" w="med" type="none"/>
            <a:tailEnd len="med" w="med" type="triangle"/>
          </a:ln>
        </p:spPr>
      </p:cxnSp>
      <p:pic>
        <p:nvPicPr>
          <p:cNvPr id="717" name="Google Shape;717;p64"/>
          <p:cNvPicPr preferRelativeResize="0"/>
          <p:nvPr/>
        </p:nvPicPr>
        <p:blipFill>
          <a:blip r:embed="rId7">
            <a:alphaModFix/>
          </a:blip>
          <a:stretch>
            <a:fillRect/>
          </a:stretch>
        </p:blipFill>
        <p:spPr>
          <a:xfrm>
            <a:off x="1200050" y="1045938"/>
            <a:ext cx="650900" cy="721075"/>
          </a:xfrm>
          <a:prstGeom prst="rect">
            <a:avLst/>
          </a:prstGeom>
          <a:noFill/>
          <a:ln>
            <a:noFill/>
          </a:ln>
        </p:spPr>
      </p:pic>
      <p:sp>
        <p:nvSpPr>
          <p:cNvPr id="718" name="Google Shape;718;p64"/>
          <p:cNvSpPr/>
          <p:nvPr/>
        </p:nvSpPr>
        <p:spPr>
          <a:xfrm>
            <a:off x="481100" y="1004650"/>
            <a:ext cx="615600" cy="1770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9" name="Google Shape;719;p64"/>
          <p:cNvCxnSpPr>
            <a:stCxn id="712" idx="1"/>
            <a:endCxn id="717" idx="3"/>
          </p:cNvCxnSpPr>
          <p:nvPr/>
        </p:nvCxnSpPr>
        <p:spPr>
          <a:xfrm flipH="1">
            <a:off x="1850951" y="1203680"/>
            <a:ext cx="1875900" cy="202800"/>
          </a:xfrm>
          <a:prstGeom prst="straightConnector1">
            <a:avLst/>
          </a:prstGeom>
          <a:noFill/>
          <a:ln cap="flat" cmpd="sng" w="9525">
            <a:solidFill>
              <a:srgbClr val="9636CD"/>
            </a:solidFill>
            <a:prstDash val="solid"/>
            <a:round/>
            <a:headEnd len="med" w="med" type="none"/>
            <a:tailEnd len="med" w="med" type="triangle"/>
          </a:ln>
        </p:spPr>
      </p:cxnSp>
      <p:sp>
        <p:nvSpPr>
          <p:cNvPr id="720" name="Google Shape;720;p64"/>
          <p:cNvSpPr/>
          <p:nvPr/>
        </p:nvSpPr>
        <p:spPr>
          <a:xfrm>
            <a:off x="2960129" y="2598725"/>
            <a:ext cx="1159200" cy="506100"/>
          </a:xfrm>
          <a:prstGeom prst="rect">
            <a:avLst/>
          </a:prstGeom>
          <a:solidFill>
            <a:srgbClr val="929292"/>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FFFFFF"/>
                </a:solidFill>
              </a:rPr>
              <a:t> </a:t>
            </a:r>
            <a:r>
              <a:rPr lang="en" sz="900">
                <a:solidFill>
                  <a:srgbClr val="FFFFFF"/>
                </a:solidFill>
              </a:rPr>
              <a:t>App Behavioral</a:t>
            </a:r>
            <a:endParaRPr sz="900">
              <a:solidFill>
                <a:srgbClr val="FFFFFF"/>
              </a:solidFill>
            </a:endParaRPr>
          </a:p>
          <a:p>
            <a:pPr indent="0" lvl="0" marL="0" rtl="0" algn="ctr">
              <a:spcBef>
                <a:spcPts val="0"/>
              </a:spcBef>
              <a:spcAft>
                <a:spcPts val="0"/>
              </a:spcAft>
              <a:buNone/>
            </a:pPr>
            <a:r>
              <a:rPr lang="en" sz="900">
                <a:solidFill>
                  <a:srgbClr val="FFFFFF"/>
                </a:solidFill>
              </a:rPr>
              <a:t>Vendors </a:t>
            </a:r>
            <a:endParaRPr sz="900">
              <a:solidFill>
                <a:srgbClr val="FFFFFF"/>
              </a:solidFill>
            </a:endParaRPr>
          </a:p>
        </p:txBody>
      </p:sp>
      <p:cxnSp>
        <p:nvCxnSpPr>
          <p:cNvPr id="721" name="Google Shape;721;p64"/>
          <p:cNvCxnSpPr/>
          <p:nvPr/>
        </p:nvCxnSpPr>
        <p:spPr>
          <a:xfrm rot="10800000">
            <a:off x="4139748" y="1456737"/>
            <a:ext cx="9900" cy="298200"/>
          </a:xfrm>
          <a:prstGeom prst="straightConnector1">
            <a:avLst/>
          </a:prstGeom>
          <a:noFill/>
          <a:ln cap="flat" cmpd="sng" w="9525">
            <a:solidFill>
              <a:srgbClr val="9636CD"/>
            </a:solidFill>
            <a:prstDash val="solid"/>
            <a:round/>
            <a:headEnd len="med" w="med" type="none"/>
            <a:tailEnd len="med" w="med" type="triangle"/>
          </a:ln>
        </p:spPr>
      </p:cxnSp>
      <p:cxnSp>
        <p:nvCxnSpPr>
          <p:cNvPr id="722" name="Google Shape;722;p64"/>
          <p:cNvCxnSpPr/>
          <p:nvPr/>
        </p:nvCxnSpPr>
        <p:spPr>
          <a:xfrm flipH="1" rot="10800000">
            <a:off x="3601598" y="3115162"/>
            <a:ext cx="2400" cy="180900"/>
          </a:xfrm>
          <a:prstGeom prst="straightConnector1">
            <a:avLst/>
          </a:prstGeom>
          <a:noFill/>
          <a:ln cap="flat" cmpd="sng" w="9525">
            <a:solidFill>
              <a:srgbClr val="9636CD"/>
            </a:solidFill>
            <a:prstDash val="solid"/>
            <a:round/>
            <a:headEnd len="med" w="med" type="none"/>
            <a:tailEnd len="med" w="med" type="triangle"/>
          </a:ln>
        </p:spPr>
      </p:cxnSp>
      <p:cxnSp>
        <p:nvCxnSpPr>
          <p:cNvPr id="723" name="Google Shape;723;p64"/>
          <p:cNvCxnSpPr/>
          <p:nvPr/>
        </p:nvCxnSpPr>
        <p:spPr>
          <a:xfrm rot="10800000">
            <a:off x="3834748" y="3141262"/>
            <a:ext cx="1055700" cy="154800"/>
          </a:xfrm>
          <a:prstGeom prst="straightConnector1">
            <a:avLst/>
          </a:prstGeom>
          <a:noFill/>
          <a:ln cap="flat" cmpd="sng" w="9525">
            <a:solidFill>
              <a:srgbClr val="9636CD"/>
            </a:solidFill>
            <a:prstDash val="solid"/>
            <a:round/>
            <a:headEnd len="med" w="med" type="none"/>
            <a:tailEnd len="med" w="med" type="triangle"/>
          </a:ln>
        </p:spPr>
      </p:cxnSp>
      <p:sp>
        <p:nvSpPr>
          <p:cNvPr id="724" name="Google Shape;724;p64"/>
          <p:cNvSpPr txBox="1"/>
          <p:nvPr/>
        </p:nvSpPr>
        <p:spPr>
          <a:xfrm>
            <a:off x="5358125" y="7099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Trebuchet MS"/>
                <a:ea typeface="Trebuchet MS"/>
                <a:cs typeface="Trebuchet MS"/>
                <a:sym typeface="Trebuchet MS"/>
              </a:rPr>
              <a:t>Option 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cxnSp>
        <p:nvCxnSpPr>
          <p:cNvPr id="729" name="Google Shape;729;p65"/>
          <p:cNvCxnSpPr/>
          <p:nvPr/>
        </p:nvCxnSpPr>
        <p:spPr>
          <a:xfrm rot="10800000">
            <a:off x="4424541" y="2292425"/>
            <a:ext cx="467100" cy="294600"/>
          </a:xfrm>
          <a:prstGeom prst="straightConnector1">
            <a:avLst/>
          </a:prstGeom>
          <a:noFill/>
          <a:ln cap="flat" cmpd="sng" w="9525">
            <a:solidFill>
              <a:srgbClr val="9636CD"/>
            </a:solidFill>
            <a:prstDash val="solid"/>
            <a:round/>
            <a:headEnd len="med" w="med" type="none"/>
            <a:tailEnd len="med" w="med" type="triangle"/>
          </a:ln>
        </p:spPr>
      </p:cxnSp>
      <p:pic>
        <p:nvPicPr>
          <p:cNvPr id="730" name="Google Shape;730;p65"/>
          <p:cNvPicPr preferRelativeResize="0"/>
          <p:nvPr/>
        </p:nvPicPr>
        <p:blipFill rotWithShape="1">
          <a:blip r:embed="rId3">
            <a:alphaModFix/>
          </a:blip>
          <a:srcRect b="11574" l="0" r="0" t="0"/>
          <a:stretch/>
        </p:blipFill>
        <p:spPr>
          <a:xfrm>
            <a:off x="593850" y="2878675"/>
            <a:ext cx="690476" cy="1292401"/>
          </a:xfrm>
          <a:prstGeom prst="rect">
            <a:avLst/>
          </a:prstGeom>
          <a:noFill/>
          <a:ln>
            <a:noFill/>
          </a:ln>
        </p:spPr>
      </p:pic>
      <p:pic>
        <p:nvPicPr>
          <p:cNvPr descr="Iphone Picture Download PNG Transparent Background, Free Download #22575 -  FreeIconsPNG" id="731" name="Google Shape;731;p65"/>
          <p:cNvPicPr preferRelativeResize="0"/>
          <p:nvPr/>
        </p:nvPicPr>
        <p:blipFill rotWithShape="1">
          <a:blip r:embed="rId4">
            <a:alphaModFix/>
          </a:blip>
          <a:srcRect b="0" l="0" r="0" t="0"/>
          <a:stretch/>
        </p:blipFill>
        <p:spPr>
          <a:xfrm>
            <a:off x="533925" y="2764325"/>
            <a:ext cx="810325" cy="1521124"/>
          </a:xfrm>
          <a:prstGeom prst="rect">
            <a:avLst/>
          </a:prstGeom>
          <a:noFill/>
          <a:ln>
            <a:noFill/>
          </a:ln>
        </p:spPr>
      </p:pic>
      <p:pic>
        <p:nvPicPr>
          <p:cNvPr id="732" name="Google Shape;732;p65"/>
          <p:cNvPicPr preferRelativeResize="0"/>
          <p:nvPr/>
        </p:nvPicPr>
        <p:blipFill>
          <a:blip r:embed="rId5">
            <a:alphaModFix/>
          </a:blip>
          <a:stretch>
            <a:fillRect/>
          </a:stretch>
        </p:blipFill>
        <p:spPr>
          <a:xfrm>
            <a:off x="624580" y="3306375"/>
            <a:ext cx="75714" cy="73214"/>
          </a:xfrm>
          <a:prstGeom prst="rect">
            <a:avLst/>
          </a:prstGeom>
          <a:noFill/>
          <a:ln>
            <a:noFill/>
          </a:ln>
        </p:spPr>
      </p:pic>
      <p:sp>
        <p:nvSpPr>
          <p:cNvPr id="733" name="Google Shape;733;p65"/>
          <p:cNvSpPr/>
          <p:nvPr/>
        </p:nvSpPr>
        <p:spPr>
          <a:xfrm>
            <a:off x="3726841" y="1751425"/>
            <a:ext cx="835800" cy="506100"/>
          </a:xfrm>
          <a:prstGeom prst="rect">
            <a:avLst/>
          </a:prstGeom>
          <a:solidFill>
            <a:srgbClr val="F86A1E"/>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34" name="Google Shape;734;p65"/>
          <p:cNvSpPr/>
          <p:nvPr/>
        </p:nvSpPr>
        <p:spPr>
          <a:xfrm>
            <a:off x="3162544" y="3306373"/>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35" name="Google Shape;735;p65"/>
          <p:cNvSpPr txBox="1"/>
          <p:nvPr/>
        </p:nvSpPr>
        <p:spPr>
          <a:xfrm>
            <a:off x="3184898" y="3391262"/>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App</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Events</a:t>
            </a:r>
            <a:endParaRPr b="1" sz="1000">
              <a:solidFill>
                <a:srgbClr val="FFFFFF"/>
              </a:solidFill>
              <a:latin typeface="Roboto Slab"/>
              <a:ea typeface="Roboto Slab"/>
              <a:cs typeface="Roboto Slab"/>
              <a:sym typeface="Roboto Slab"/>
            </a:endParaRPr>
          </a:p>
        </p:txBody>
      </p:sp>
      <p:sp>
        <p:nvSpPr>
          <p:cNvPr id="736" name="Google Shape;736;p65"/>
          <p:cNvSpPr txBox="1"/>
          <p:nvPr/>
        </p:nvSpPr>
        <p:spPr>
          <a:xfrm>
            <a:off x="3726849" y="1831530"/>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sp>
        <p:nvSpPr>
          <p:cNvPr id="737" name="Google Shape;737;p65"/>
          <p:cNvSpPr/>
          <p:nvPr/>
        </p:nvSpPr>
        <p:spPr>
          <a:xfrm>
            <a:off x="3726851" y="950630"/>
            <a:ext cx="835800" cy="506100"/>
          </a:xfrm>
          <a:prstGeom prst="rect">
            <a:avLst/>
          </a:prstGeom>
          <a:solidFill>
            <a:srgbClr val="9636CD"/>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500">
                <a:solidFill>
                  <a:srgbClr val="FFFFFF"/>
                </a:solidFill>
              </a:rPr>
              <a:t> </a:t>
            </a:r>
            <a:r>
              <a:rPr lang="en">
                <a:solidFill>
                  <a:srgbClr val="FFFFFF"/>
                </a:solidFill>
              </a:rPr>
              <a:t>SFMC</a:t>
            </a:r>
            <a:endParaRPr>
              <a:solidFill>
                <a:srgbClr val="FFFFFF"/>
              </a:solidFill>
            </a:endParaRPr>
          </a:p>
        </p:txBody>
      </p:sp>
      <p:sp>
        <p:nvSpPr>
          <p:cNvPr id="738" name="Google Shape;738;p65"/>
          <p:cNvSpPr/>
          <p:nvPr/>
        </p:nvSpPr>
        <p:spPr>
          <a:xfrm>
            <a:off x="4398541" y="3306379"/>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39" name="Google Shape;739;p65"/>
          <p:cNvSpPr txBox="1"/>
          <p:nvPr/>
        </p:nvSpPr>
        <p:spPr>
          <a:xfrm>
            <a:off x="4420894" y="3416793"/>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Customer</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Purchases</a:t>
            </a:r>
            <a:endParaRPr b="1" sz="1000">
              <a:solidFill>
                <a:srgbClr val="FFFFFF"/>
              </a:solidFill>
              <a:latin typeface="Roboto Slab"/>
              <a:ea typeface="Roboto Slab"/>
              <a:cs typeface="Roboto Slab"/>
              <a:sym typeface="Roboto Slab"/>
            </a:endParaRPr>
          </a:p>
        </p:txBody>
      </p:sp>
      <p:cxnSp>
        <p:nvCxnSpPr>
          <p:cNvPr id="740" name="Google Shape;740;p65"/>
          <p:cNvCxnSpPr/>
          <p:nvPr/>
        </p:nvCxnSpPr>
        <p:spPr>
          <a:xfrm flipH="1" rot="10800000">
            <a:off x="1344250" y="3721375"/>
            <a:ext cx="1966800" cy="201900"/>
          </a:xfrm>
          <a:prstGeom prst="straightConnector1">
            <a:avLst/>
          </a:prstGeom>
          <a:noFill/>
          <a:ln cap="flat" cmpd="sng" w="9525">
            <a:solidFill>
              <a:schemeClr val="dk2"/>
            </a:solidFill>
            <a:prstDash val="solid"/>
            <a:round/>
            <a:headEnd len="med" w="med" type="none"/>
            <a:tailEnd len="med" w="med" type="triangle"/>
          </a:ln>
        </p:spPr>
      </p:cxnSp>
      <p:cxnSp>
        <p:nvCxnSpPr>
          <p:cNvPr id="741" name="Google Shape;741;p65"/>
          <p:cNvCxnSpPr/>
          <p:nvPr/>
        </p:nvCxnSpPr>
        <p:spPr>
          <a:xfrm flipH="1" rot="10800000">
            <a:off x="1359357" y="3742375"/>
            <a:ext cx="3203400" cy="180900"/>
          </a:xfrm>
          <a:prstGeom prst="straightConnector1">
            <a:avLst/>
          </a:prstGeom>
          <a:noFill/>
          <a:ln cap="flat" cmpd="sng" w="9525">
            <a:solidFill>
              <a:srgbClr val="757575"/>
            </a:solidFill>
            <a:prstDash val="solid"/>
            <a:round/>
            <a:headEnd len="med" w="med" type="none"/>
            <a:tailEnd len="med" w="med" type="triangle"/>
          </a:ln>
        </p:spPr>
      </p:cxnSp>
      <p:sp>
        <p:nvSpPr>
          <p:cNvPr id="742" name="Google Shape;742;p65"/>
          <p:cNvSpPr/>
          <p:nvPr/>
        </p:nvSpPr>
        <p:spPr>
          <a:xfrm>
            <a:off x="481100" y="1004650"/>
            <a:ext cx="615600" cy="1770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5"/>
          <p:cNvSpPr/>
          <p:nvPr/>
        </p:nvSpPr>
        <p:spPr>
          <a:xfrm>
            <a:off x="4285949" y="2611175"/>
            <a:ext cx="1211400" cy="506100"/>
          </a:xfrm>
          <a:prstGeom prst="rect">
            <a:avLst/>
          </a:prstGeom>
          <a:solidFill>
            <a:srgbClr val="929292"/>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FFFFFF"/>
                </a:solidFill>
              </a:rPr>
              <a:t> </a:t>
            </a:r>
            <a:r>
              <a:rPr lang="en" sz="900">
                <a:solidFill>
                  <a:srgbClr val="FFFFFF"/>
                </a:solidFill>
              </a:rPr>
              <a:t>Engagement</a:t>
            </a:r>
            <a:endParaRPr sz="900">
              <a:solidFill>
                <a:srgbClr val="FFFFFF"/>
              </a:solidFill>
            </a:endParaRPr>
          </a:p>
          <a:p>
            <a:pPr indent="0" lvl="0" marL="0" rtl="0" algn="ctr">
              <a:spcBef>
                <a:spcPts val="0"/>
              </a:spcBef>
              <a:spcAft>
                <a:spcPts val="0"/>
              </a:spcAft>
              <a:buNone/>
            </a:pPr>
            <a:r>
              <a:rPr lang="en" sz="900">
                <a:solidFill>
                  <a:srgbClr val="FFFFFF"/>
                </a:solidFill>
              </a:rPr>
              <a:t>SDK</a:t>
            </a:r>
            <a:endParaRPr sz="900">
              <a:solidFill>
                <a:srgbClr val="FFFFFF"/>
              </a:solidFill>
            </a:endParaRPr>
          </a:p>
        </p:txBody>
      </p:sp>
      <p:sp>
        <p:nvSpPr>
          <p:cNvPr id="744" name="Google Shape;744;p65"/>
          <p:cNvSpPr/>
          <p:nvPr/>
        </p:nvSpPr>
        <p:spPr>
          <a:xfrm>
            <a:off x="2960129" y="2598725"/>
            <a:ext cx="1159200" cy="506100"/>
          </a:xfrm>
          <a:prstGeom prst="rect">
            <a:avLst/>
          </a:prstGeom>
          <a:solidFill>
            <a:srgbClr val="CCCCCC"/>
          </a:solidFill>
          <a:ln cap="flat" cmpd="sng" w="12700">
            <a:solidFill>
              <a:srgbClr val="B7B7B7"/>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B7B7B7"/>
                </a:solidFill>
              </a:rPr>
              <a:t> </a:t>
            </a:r>
            <a:r>
              <a:rPr lang="en" sz="900">
                <a:solidFill>
                  <a:srgbClr val="B7B7B7"/>
                </a:solidFill>
              </a:rPr>
              <a:t>App Behavioral</a:t>
            </a:r>
            <a:endParaRPr sz="900">
              <a:solidFill>
                <a:srgbClr val="B7B7B7"/>
              </a:solidFill>
            </a:endParaRPr>
          </a:p>
          <a:p>
            <a:pPr indent="0" lvl="0" marL="0" rtl="0" algn="ctr">
              <a:spcBef>
                <a:spcPts val="0"/>
              </a:spcBef>
              <a:spcAft>
                <a:spcPts val="0"/>
              </a:spcAft>
              <a:buNone/>
            </a:pPr>
            <a:r>
              <a:rPr lang="en" sz="900">
                <a:solidFill>
                  <a:srgbClr val="B7B7B7"/>
                </a:solidFill>
              </a:rPr>
              <a:t>Vendors </a:t>
            </a:r>
            <a:endParaRPr sz="900">
              <a:solidFill>
                <a:srgbClr val="B7B7B7"/>
              </a:solidFill>
            </a:endParaRPr>
          </a:p>
        </p:txBody>
      </p:sp>
      <p:cxnSp>
        <p:nvCxnSpPr>
          <p:cNvPr id="745" name="Google Shape;745;p65"/>
          <p:cNvCxnSpPr/>
          <p:nvPr/>
        </p:nvCxnSpPr>
        <p:spPr>
          <a:xfrm rot="10800000">
            <a:off x="4139748" y="1456737"/>
            <a:ext cx="9900" cy="298200"/>
          </a:xfrm>
          <a:prstGeom prst="straightConnector1">
            <a:avLst/>
          </a:prstGeom>
          <a:noFill/>
          <a:ln cap="flat" cmpd="sng" w="9525">
            <a:solidFill>
              <a:srgbClr val="9636CD"/>
            </a:solidFill>
            <a:prstDash val="solid"/>
            <a:round/>
            <a:headEnd len="med" w="med" type="none"/>
            <a:tailEnd len="med" w="med" type="triangle"/>
          </a:ln>
        </p:spPr>
      </p:cxnSp>
      <p:cxnSp>
        <p:nvCxnSpPr>
          <p:cNvPr id="746" name="Google Shape;746;p65"/>
          <p:cNvCxnSpPr>
            <a:stCxn id="743" idx="0"/>
            <a:endCxn id="737" idx="3"/>
          </p:cNvCxnSpPr>
          <p:nvPr/>
        </p:nvCxnSpPr>
        <p:spPr>
          <a:xfrm flipH="1" rot="5400000">
            <a:off x="4023299" y="1742825"/>
            <a:ext cx="1407600" cy="329100"/>
          </a:xfrm>
          <a:prstGeom prst="bentConnector2">
            <a:avLst/>
          </a:prstGeom>
          <a:noFill/>
          <a:ln cap="flat" cmpd="sng" w="19050">
            <a:solidFill>
              <a:srgbClr val="9636CD"/>
            </a:solidFill>
            <a:prstDash val="solid"/>
            <a:round/>
            <a:headEnd len="med" w="med" type="none"/>
            <a:tailEnd len="med" w="med" type="triangle"/>
          </a:ln>
        </p:spPr>
      </p:cxnSp>
      <p:cxnSp>
        <p:nvCxnSpPr>
          <p:cNvPr id="747" name="Google Shape;747;p65"/>
          <p:cNvCxnSpPr/>
          <p:nvPr/>
        </p:nvCxnSpPr>
        <p:spPr>
          <a:xfrm flipH="1" rot="10800000">
            <a:off x="4890448" y="3115162"/>
            <a:ext cx="2400" cy="180900"/>
          </a:xfrm>
          <a:prstGeom prst="straightConnector1">
            <a:avLst/>
          </a:prstGeom>
          <a:noFill/>
          <a:ln cap="flat" cmpd="sng" w="9525">
            <a:solidFill>
              <a:srgbClr val="9636CD"/>
            </a:solidFill>
            <a:prstDash val="solid"/>
            <a:round/>
            <a:headEnd len="med" w="med" type="none"/>
            <a:tailEnd len="med" w="med" type="triangle"/>
          </a:ln>
        </p:spPr>
      </p:cxnSp>
      <p:cxnSp>
        <p:nvCxnSpPr>
          <p:cNvPr id="748" name="Google Shape;748;p65"/>
          <p:cNvCxnSpPr/>
          <p:nvPr/>
        </p:nvCxnSpPr>
        <p:spPr>
          <a:xfrm flipH="1" rot="10800000">
            <a:off x="3603998" y="3155362"/>
            <a:ext cx="1125000" cy="140700"/>
          </a:xfrm>
          <a:prstGeom prst="straightConnector1">
            <a:avLst/>
          </a:prstGeom>
          <a:noFill/>
          <a:ln cap="flat" cmpd="sng" w="9525">
            <a:solidFill>
              <a:srgbClr val="9636CD"/>
            </a:solidFill>
            <a:prstDash val="solid"/>
            <a:round/>
            <a:headEnd len="med" w="med" type="none"/>
            <a:tailEnd len="med" w="med" type="triangle"/>
          </a:ln>
        </p:spPr>
      </p:cxnSp>
      <p:pic>
        <p:nvPicPr>
          <p:cNvPr id="749" name="Google Shape;749;p65"/>
          <p:cNvPicPr preferRelativeResize="0"/>
          <p:nvPr/>
        </p:nvPicPr>
        <p:blipFill rotWithShape="1">
          <a:blip r:embed="rId6">
            <a:alphaModFix/>
          </a:blip>
          <a:srcRect b="0" l="10650" r="0" t="3670"/>
          <a:stretch/>
        </p:blipFill>
        <p:spPr>
          <a:xfrm>
            <a:off x="1157600" y="654662"/>
            <a:ext cx="2270950" cy="1902324"/>
          </a:xfrm>
          <a:prstGeom prst="rect">
            <a:avLst/>
          </a:prstGeom>
          <a:noFill/>
          <a:ln>
            <a:noFill/>
          </a:ln>
        </p:spPr>
      </p:pic>
      <p:pic>
        <p:nvPicPr>
          <p:cNvPr id="750" name="Google Shape;750;p65"/>
          <p:cNvPicPr preferRelativeResize="0"/>
          <p:nvPr/>
        </p:nvPicPr>
        <p:blipFill>
          <a:blip r:embed="rId7">
            <a:alphaModFix/>
          </a:blip>
          <a:stretch>
            <a:fillRect/>
          </a:stretch>
        </p:blipFill>
        <p:spPr>
          <a:xfrm>
            <a:off x="1200050" y="1045938"/>
            <a:ext cx="650900" cy="721075"/>
          </a:xfrm>
          <a:prstGeom prst="rect">
            <a:avLst/>
          </a:prstGeom>
          <a:noFill/>
          <a:ln>
            <a:noFill/>
          </a:ln>
          <a:effectLst>
            <a:outerShdw blurRad="57150" rotWithShape="0" algn="bl" dir="5400000" dist="19050">
              <a:srgbClr val="000000">
                <a:alpha val="50000"/>
              </a:srgbClr>
            </a:outerShdw>
          </a:effectLst>
        </p:spPr>
      </p:pic>
      <p:cxnSp>
        <p:nvCxnSpPr>
          <p:cNvPr id="751" name="Google Shape;751;p65"/>
          <p:cNvCxnSpPr>
            <a:endCxn id="750" idx="3"/>
          </p:cNvCxnSpPr>
          <p:nvPr/>
        </p:nvCxnSpPr>
        <p:spPr>
          <a:xfrm flipH="1">
            <a:off x="1850950" y="1203675"/>
            <a:ext cx="1875900" cy="202800"/>
          </a:xfrm>
          <a:prstGeom prst="straightConnector1">
            <a:avLst/>
          </a:prstGeom>
          <a:noFill/>
          <a:ln cap="flat" cmpd="sng" w="9525">
            <a:solidFill>
              <a:srgbClr val="9636CD"/>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52" name="Google Shape;752;p65"/>
          <p:cNvSpPr txBox="1"/>
          <p:nvPr/>
        </p:nvSpPr>
        <p:spPr>
          <a:xfrm rot="-5400000">
            <a:off x="4453175" y="1750375"/>
            <a:ext cx="1066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Open Sans"/>
                <a:ea typeface="Open Sans"/>
                <a:cs typeface="Open Sans"/>
                <a:sym typeface="Open Sans"/>
              </a:rPr>
              <a:t>Real-time Journey Entry</a:t>
            </a:r>
            <a:endParaRPr sz="600">
              <a:latin typeface="Open Sans"/>
              <a:ea typeface="Open Sans"/>
              <a:cs typeface="Open Sans"/>
              <a:sym typeface="Open Sans"/>
            </a:endParaRPr>
          </a:p>
        </p:txBody>
      </p:sp>
      <p:sp>
        <p:nvSpPr>
          <p:cNvPr id="753" name="Google Shape;753;p65"/>
          <p:cNvSpPr txBox="1"/>
          <p:nvPr/>
        </p:nvSpPr>
        <p:spPr>
          <a:xfrm>
            <a:off x="5358125" y="7099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Trebuchet MS"/>
                <a:ea typeface="Trebuchet MS"/>
                <a:cs typeface="Trebuchet MS"/>
                <a:sym typeface="Trebuchet MS"/>
              </a:rPr>
              <a:t>Option B</a:t>
            </a:r>
            <a:endParaRPr/>
          </a:p>
        </p:txBody>
      </p:sp>
      <p:sp>
        <p:nvSpPr>
          <p:cNvPr id="754" name="Google Shape;754;p65"/>
          <p:cNvSpPr/>
          <p:nvPr/>
        </p:nvSpPr>
        <p:spPr>
          <a:xfrm>
            <a:off x="4528200" y="2287048"/>
            <a:ext cx="259800" cy="294600"/>
          </a:xfrm>
          <a:prstGeom prst="mathMultiply">
            <a:avLst>
              <a:gd fmla="val 23520" name="adj1"/>
            </a:avLst>
          </a:prstGeom>
          <a:solidFill>
            <a:srgbClr val="FF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755" name="Google Shape;755;p65"/>
          <p:cNvSpPr txBox="1"/>
          <p:nvPr/>
        </p:nvSpPr>
        <p:spPr>
          <a:xfrm>
            <a:off x="5497349" y="1907717"/>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sp>
        <p:nvSpPr>
          <p:cNvPr id="756" name="Google Shape;756;p65"/>
          <p:cNvSpPr/>
          <p:nvPr/>
        </p:nvSpPr>
        <p:spPr>
          <a:xfrm>
            <a:off x="4008363" y="1496823"/>
            <a:ext cx="259800" cy="294600"/>
          </a:xfrm>
          <a:prstGeom prst="mathMultiply">
            <a:avLst>
              <a:gd fmla="val 23520" name="adj1"/>
            </a:avLst>
          </a:prstGeom>
          <a:solidFill>
            <a:srgbClr val="FF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cxnSp>
        <p:nvCxnSpPr>
          <p:cNvPr id="761" name="Google Shape;761;p66"/>
          <p:cNvCxnSpPr>
            <a:stCxn id="762" idx="0"/>
          </p:cNvCxnSpPr>
          <p:nvPr/>
        </p:nvCxnSpPr>
        <p:spPr>
          <a:xfrm rot="10800000">
            <a:off x="5910149" y="1624817"/>
            <a:ext cx="5100" cy="282900"/>
          </a:xfrm>
          <a:prstGeom prst="straightConnector1">
            <a:avLst/>
          </a:prstGeom>
          <a:noFill/>
          <a:ln cap="flat" cmpd="sng" w="9525">
            <a:solidFill>
              <a:srgbClr val="9636CD"/>
            </a:solidFill>
            <a:prstDash val="solid"/>
            <a:round/>
            <a:headEnd len="med" w="med" type="none"/>
            <a:tailEnd len="med" w="med" type="triangle"/>
          </a:ln>
        </p:spPr>
      </p:cxnSp>
      <p:cxnSp>
        <p:nvCxnSpPr>
          <p:cNvPr id="763" name="Google Shape;763;p66"/>
          <p:cNvCxnSpPr/>
          <p:nvPr/>
        </p:nvCxnSpPr>
        <p:spPr>
          <a:xfrm rot="10800000">
            <a:off x="4424541" y="2292425"/>
            <a:ext cx="467100" cy="294600"/>
          </a:xfrm>
          <a:prstGeom prst="straightConnector1">
            <a:avLst/>
          </a:prstGeom>
          <a:noFill/>
          <a:ln cap="flat" cmpd="sng" w="9525">
            <a:solidFill>
              <a:srgbClr val="9636CD"/>
            </a:solidFill>
            <a:prstDash val="solid"/>
            <a:round/>
            <a:headEnd len="med" w="med" type="none"/>
            <a:tailEnd len="med" w="med" type="triangle"/>
          </a:ln>
        </p:spPr>
      </p:cxnSp>
      <p:pic>
        <p:nvPicPr>
          <p:cNvPr id="764" name="Google Shape;764;p66"/>
          <p:cNvPicPr preferRelativeResize="0"/>
          <p:nvPr/>
        </p:nvPicPr>
        <p:blipFill rotWithShape="1">
          <a:blip r:embed="rId3">
            <a:alphaModFix/>
          </a:blip>
          <a:srcRect b="11574" l="0" r="0" t="0"/>
          <a:stretch/>
        </p:blipFill>
        <p:spPr>
          <a:xfrm>
            <a:off x="593850" y="2878675"/>
            <a:ext cx="690476" cy="1292401"/>
          </a:xfrm>
          <a:prstGeom prst="rect">
            <a:avLst/>
          </a:prstGeom>
          <a:noFill/>
          <a:ln>
            <a:noFill/>
          </a:ln>
        </p:spPr>
      </p:pic>
      <p:pic>
        <p:nvPicPr>
          <p:cNvPr descr="Iphone Picture Download PNG Transparent Background, Free Download #22575 -  FreeIconsPNG" id="765" name="Google Shape;765;p66"/>
          <p:cNvPicPr preferRelativeResize="0"/>
          <p:nvPr/>
        </p:nvPicPr>
        <p:blipFill rotWithShape="1">
          <a:blip r:embed="rId4">
            <a:alphaModFix/>
          </a:blip>
          <a:srcRect b="0" l="0" r="0" t="0"/>
          <a:stretch/>
        </p:blipFill>
        <p:spPr>
          <a:xfrm>
            <a:off x="533925" y="2764325"/>
            <a:ext cx="810325" cy="1521124"/>
          </a:xfrm>
          <a:prstGeom prst="rect">
            <a:avLst/>
          </a:prstGeom>
          <a:noFill/>
          <a:ln>
            <a:noFill/>
          </a:ln>
        </p:spPr>
      </p:pic>
      <p:pic>
        <p:nvPicPr>
          <p:cNvPr id="766" name="Google Shape;766;p66"/>
          <p:cNvPicPr preferRelativeResize="0"/>
          <p:nvPr/>
        </p:nvPicPr>
        <p:blipFill>
          <a:blip r:embed="rId5">
            <a:alphaModFix/>
          </a:blip>
          <a:stretch>
            <a:fillRect/>
          </a:stretch>
        </p:blipFill>
        <p:spPr>
          <a:xfrm>
            <a:off x="624580" y="3306375"/>
            <a:ext cx="75714" cy="73214"/>
          </a:xfrm>
          <a:prstGeom prst="rect">
            <a:avLst/>
          </a:prstGeom>
          <a:noFill/>
          <a:ln>
            <a:noFill/>
          </a:ln>
        </p:spPr>
      </p:pic>
      <p:sp>
        <p:nvSpPr>
          <p:cNvPr id="767" name="Google Shape;767;p66"/>
          <p:cNvSpPr/>
          <p:nvPr/>
        </p:nvSpPr>
        <p:spPr>
          <a:xfrm>
            <a:off x="3726841" y="1751425"/>
            <a:ext cx="835800" cy="506100"/>
          </a:xfrm>
          <a:prstGeom prst="rect">
            <a:avLst/>
          </a:prstGeom>
          <a:solidFill>
            <a:srgbClr val="F9CB9C"/>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68" name="Google Shape;768;p66"/>
          <p:cNvSpPr/>
          <p:nvPr/>
        </p:nvSpPr>
        <p:spPr>
          <a:xfrm>
            <a:off x="3162544" y="3306373"/>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69" name="Google Shape;769;p66"/>
          <p:cNvSpPr txBox="1"/>
          <p:nvPr/>
        </p:nvSpPr>
        <p:spPr>
          <a:xfrm>
            <a:off x="3184898" y="3391262"/>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App</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Events</a:t>
            </a:r>
            <a:endParaRPr b="1" sz="1000">
              <a:solidFill>
                <a:srgbClr val="FFFFFF"/>
              </a:solidFill>
              <a:latin typeface="Roboto Slab"/>
              <a:ea typeface="Roboto Slab"/>
              <a:cs typeface="Roboto Slab"/>
              <a:sym typeface="Roboto Slab"/>
            </a:endParaRPr>
          </a:p>
        </p:txBody>
      </p:sp>
      <p:sp>
        <p:nvSpPr>
          <p:cNvPr id="770" name="Google Shape;770;p66"/>
          <p:cNvSpPr txBox="1"/>
          <p:nvPr/>
        </p:nvSpPr>
        <p:spPr>
          <a:xfrm>
            <a:off x="3726849" y="1831530"/>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sp>
        <p:nvSpPr>
          <p:cNvPr id="771" name="Google Shape;771;p66"/>
          <p:cNvSpPr/>
          <p:nvPr/>
        </p:nvSpPr>
        <p:spPr>
          <a:xfrm>
            <a:off x="3726851" y="950630"/>
            <a:ext cx="835800" cy="506100"/>
          </a:xfrm>
          <a:prstGeom prst="rect">
            <a:avLst/>
          </a:prstGeom>
          <a:solidFill>
            <a:srgbClr val="9636CD"/>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500">
                <a:solidFill>
                  <a:srgbClr val="FFFFFF"/>
                </a:solidFill>
              </a:rPr>
              <a:t> </a:t>
            </a:r>
            <a:r>
              <a:rPr lang="en">
                <a:solidFill>
                  <a:srgbClr val="FFFFFF"/>
                </a:solidFill>
              </a:rPr>
              <a:t>SFMC</a:t>
            </a:r>
            <a:endParaRPr>
              <a:solidFill>
                <a:srgbClr val="FFFFFF"/>
              </a:solidFill>
            </a:endParaRPr>
          </a:p>
        </p:txBody>
      </p:sp>
      <p:sp>
        <p:nvSpPr>
          <p:cNvPr id="772" name="Google Shape;772;p66"/>
          <p:cNvSpPr/>
          <p:nvPr/>
        </p:nvSpPr>
        <p:spPr>
          <a:xfrm>
            <a:off x="4398541" y="3306379"/>
            <a:ext cx="880500" cy="506100"/>
          </a:xfrm>
          <a:prstGeom prst="rect">
            <a:avLst/>
          </a:prstGeom>
          <a:solidFill>
            <a:srgbClr val="17E4D5"/>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73" name="Google Shape;773;p66"/>
          <p:cNvSpPr txBox="1"/>
          <p:nvPr/>
        </p:nvSpPr>
        <p:spPr>
          <a:xfrm>
            <a:off x="4420894" y="3416793"/>
            <a:ext cx="835800" cy="3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Customer</a:t>
            </a:r>
            <a:endParaRPr b="1" sz="10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000">
                <a:solidFill>
                  <a:srgbClr val="FFFFFF"/>
                </a:solidFill>
                <a:latin typeface="Roboto Slab"/>
                <a:ea typeface="Roboto Slab"/>
                <a:cs typeface="Roboto Slab"/>
                <a:sym typeface="Roboto Slab"/>
              </a:rPr>
              <a:t>Purchases</a:t>
            </a:r>
            <a:endParaRPr b="1" sz="1000">
              <a:solidFill>
                <a:srgbClr val="FFFFFF"/>
              </a:solidFill>
              <a:latin typeface="Roboto Slab"/>
              <a:ea typeface="Roboto Slab"/>
              <a:cs typeface="Roboto Slab"/>
              <a:sym typeface="Roboto Slab"/>
            </a:endParaRPr>
          </a:p>
        </p:txBody>
      </p:sp>
      <p:cxnSp>
        <p:nvCxnSpPr>
          <p:cNvPr id="774" name="Google Shape;774;p66"/>
          <p:cNvCxnSpPr/>
          <p:nvPr/>
        </p:nvCxnSpPr>
        <p:spPr>
          <a:xfrm flipH="1" rot="10800000">
            <a:off x="1344250" y="3721375"/>
            <a:ext cx="1966800" cy="201900"/>
          </a:xfrm>
          <a:prstGeom prst="straightConnector1">
            <a:avLst/>
          </a:prstGeom>
          <a:noFill/>
          <a:ln cap="flat" cmpd="sng" w="9525">
            <a:solidFill>
              <a:schemeClr val="dk2"/>
            </a:solidFill>
            <a:prstDash val="solid"/>
            <a:round/>
            <a:headEnd len="med" w="med" type="none"/>
            <a:tailEnd len="med" w="med" type="triangle"/>
          </a:ln>
        </p:spPr>
      </p:cxnSp>
      <p:cxnSp>
        <p:nvCxnSpPr>
          <p:cNvPr id="775" name="Google Shape;775;p66"/>
          <p:cNvCxnSpPr/>
          <p:nvPr/>
        </p:nvCxnSpPr>
        <p:spPr>
          <a:xfrm flipH="1" rot="10800000">
            <a:off x="1359357" y="3742375"/>
            <a:ext cx="3203400" cy="180900"/>
          </a:xfrm>
          <a:prstGeom prst="straightConnector1">
            <a:avLst/>
          </a:prstGeom>
          <a:noFill/>
          <a:ln cap="flat" cmpd="sng" w="9525">
            <a:solidFill>
              <a:srgbClr val="757575"/>
            </a:solidFill>
            <a:prstDash val="solid"/>
            <a:round/>
            <a:headEnd len="med" w="med" type="none"/>
            <a:tailEnd len="med" w="med" type="triangle"/>
          </a:ln>
        </p:spPr>
      </p:cxnSp>
      <p:sp>
        <p:nvSpPr>
          <p:cNvPr id="776" name="Google Shape;776;p66"/>
          <p:cNvSpPr/>
          <p:nvPr/>
        </p:nvSpPr>
        <p:spPr>
          <a:xfrm>
            <a:off x="481100" y="1004650"/>
            <a:ext cx="615600" cy="1770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6"/>
          <p:cNvSpPr/>
          <p:nvPr/>
        </p:nvSpPr>
        <p:spPr>
          <a:xfrm>
            <a:off x="4285949" y="2611175"/>
            <a:ext cx="1211400" cy="506100"/>
          </a:xfrm>
          <a:prstGeom prst="rect">
            <a:avLst/>
          </a:prstGeom>
          <a:solidFill>
            <a:srgbClr val="929292"/>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FFFFFF"/>
                </a:solidFill>
              </a:rPr>
              <a:t> </a:t>
            </a:r>
            <a:r>
              <a:rPr lang="en" sz="900">
                <a:solidFill>
                  <a:srgbClr val="FFFFFF"/>
                </a:solidFill>
              </a:rPr>
              <a:t>Engagement</a:t>
            </a:r>
            <a:endParaRPr sz="900">
              <a:solidFill>
                <a:srgbClr val="FFFFFF"/>
              </a:solidFill>
            </a:endParaRPr>
          </a:p>
          <a:p>
            <a:pPr indent="0" lvl="0" marL="0" rtl="0" algn="ctr">
              <a:spcBef>
                <a:spcPts val="0"/>
              </a:spcBef>
              <a:spcAft>
                <a:spcPts val="0"/>
              </a:spcAft>
              <a:buNone/>
            </a:pPr>
            <a:r>
              <a:rPr lang="en" sz="900">
                <a:solidFill>
                  <a:srgbClr val="FFFFFF"/>
                </a:solidFill>
              </a:rPr>
              <a:t>SDK</a:t>
            </a:r>
            <a:endParaRPr sz="900">
              <a:solidFill>
                <a:srgbClr val="FFFFFF"/>
              </a:solidFill>
            </a:endParaRPr>
          </a:p>
        </p:txBody>
      </p:sp>
      <p:sp>
        <p:nvSpPr>
          <p:cNvPr id="778" name="Google Shape;778;p66"/>
          <p:cNvSpPr/>
          <p:nvPr/>
        </p:nvSpPr>
        <p:spPr>
          <a:xfrm>
            <a:off x="2960129" y="2598725"/>
            <a:ext cx="1159200" cy="506100"/>
          </a:xfrm>
          <a:prstGeom prst="rect">
            <a:avLst/>
          </a:prstGeom>
          <a:solidFill>
            <a:srgbClr val="CCCCCC"/>
          </a:solidFill>
          <a:ln cap="flat" cmpd="sng" w="12700">
            <a:solidFill>
              <a:srgbClr val="B7B7B7"/>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000">
                <a:solidFill>
                  <a:srgbClr val="B7B7B7"/>
                </a:solidFill>
              </a:rPr>
              <a:t> </a:t>
            </a:r>
            <a:r>
              <a:rPr lang="en" sz="900">
                <a:solidFill>
                  <a:srgbClr val="B7B7B7"/>
                </a:solidFill>
              </a:rPr>
              <a:t>App Behavioral</a:t>
            </a:r>
            <a:endParaRPr sz="900">
              <a:solidFill>
                <a:srgbClr val="B7B7B7"/>
              </a:solidFill>
            </a:endParaRPr>
          </a:p>
          <a:p>
            <a:pPr indent="0" lvl="0" marL="0" rtl="0" algn="ctr">
              <a:spcBef>
                <a:spcPts val="0"/>
              </a:spcBef>
              <a:spcAft>
                <a:spcPts val="0"/>
              </a:spcAft>
              <a:buNone/>
            </a:pPr>
            <a:r>
              <a:rPr lang="en" sz="900">
                <a:solidFill>
                  <a:srgbClr val="B7B7B7"/>
                </a:solidFill>
              </a:rPr>
              <a:t>Vendors </a:t>
            </a:r>
            <a:endParaRPr sz="900">
              <a:solidFill>
                <a:srgbClr val="B7B7B7"/>
              </a:solidFill>
            </a:endParaRPr>
          </a:p>
        </p:txBody>
      </p:sp>
      <p:cxnSp>
        <p:nvCxnSpPr>
          <p:cNvPr id="779" name="Google Shape;779;p66"/>
          <p:cNvCxnSpPr/>
          <p:nvPr/>
        </p:nvCxnSpPr>
        <p:spPr>
          <a:xfrm rot="10800000">
            <a:off x="4139748" y="1456737"/>
            <a:ext cx="9900" cy="298200"/>
          </a:xfrm>
          <a:prstGeom prst="straightConnector1">
            <a:avLst/>
          </a:prstGeom>
          <a:noFill/>
          <a:ln cap="flat" cmpd="sng" w="9525">
            <a:solidFill>
              <a:srgbClr val="9636CD"/>
            </a:solidFill>
            <a:prstDash val="solid"/>
            <a:round/>
            <a:headEnd len="med" w="med" type="none"/>
            <a:tailEnd len="med" w="med" type="triangle"/>
          </a:ln>
        </p:spPr>
      </p:cxnSp>
      <p:cxnSp>
        <p:nvCxnSpPr>
          <p:cNvPr id="780" name="Google Shape;780;p66"/>
          <p:cNvCxnSpPr>
            <a:stCxn id="777" idx="0"/>
            <a:endCxn id="771" idx="3"/>
          </p:cNvCxnSpPr>
          <p:nvPr/>
        </p:nvCxnSpPr>
        <p:spPr>
          <a:xfrm flipH="1" rot="5400000">
            <a:off x="4023299" y="1742825"/>
            <a:ext cx="1407600" cy="329100"/>
          </a:xfrm>
          <a:prstGeom prst="bentConnector2">
            <a:avLst/>
          </a:prstGeom>
          <a:noFill/>
          <a:ln cap="flat" cmpd="sng" w="19050">
            <a:solidFill>
              <a:srgbClr val="9636CD"/>
            </a:solidFill>
            <a:prstDash val="solid"/>
            <a:round/>
            <a:headEnd len="med" w="med" type="none"/>
            <a:tailEnd len="med" w="med" type="triangle"/>
          </a:ln>
        </p:spPr>
      </p:cxnSp>
      <p:cxnSp>
        <p:nvCxnSpPr>
          <p:cNvPr id="781" name="Google Shape;781;p66"/>
          <p:cNvCxnSpPr/>
          <p:nvPr/>
        </p:nvCxnSpPr>
        <p:spPr>
          <a:xfrm flipH="1" rot="10800000">
            <a:off x="4890448" y="3115162"/>
            <a:ext cx="2400" cy="180900"/>
          </a:xfrm>
          <a:prstGeom prst="straightConnector1">
            <a:avLst/>
          </a:prstGeom>
          <a:noFill/>
          <a:ln cap="flat" cmpd="sng" w="9525">
            <a:solidFill>
              <a:srgbClr val="9636CD"/>
            </a:solidFill>
            <a:prstDash val="solid"/>
            <a:round/>
            <a:headEnd len="med" w="med" type="none"/>
            <a:tailEnd len="med" w="med" type="triangle"/>
          </a:ln>
        </p:spPr>
      </p:cxnSp>
      <p:cxnSp>
        <p:nvCxnSpPr>
          <p:cNvPr id="782" name="Google Shape;782;p66"/>
          <p:cNvCxnSpPr/>
          <p:nvPr/>
        </p:nvCxnSpPr>
        <p:spPr>
          <a:xfrm flipH="1" rot="10800000">
            <a:off x="3603998" y="3155362"/>
            <a:ext cx="1125000" cy="140700"/>
          </a:xfrm>
          <a:prstGeom prst="straightConnector1">
            <a:avLst/>
          </a:prstGeom>
          <a:noFill/>
          <a:ln cap="flat" cmpd="sng" w="9525">
            <a:solidFill>
              <a:srgbClr val="9636CD"/>
            </a:solidFill>
            <a:prstDash val="solid"/>
            <a:round/>
            <a:headEnd len="med" w="med" type="none"/>
            <a:tailEnd len="med" w="med" type="triangle"/>
          </a:ln>
        </p:spPr>
      </p:cxnSp>
      <p:pic>
        <p:nvPicPr>
          <p:cNvPr id="783" name="Google Shape;783;p66"/>
          <p:cNvPicPr preferRelativeResize="0"/>
          <p:nvPr/>
        </p:nvPicPr>
        <p:blipFill rotWithShape="1">
          <a:blip r:embed="rId6">
            <a:alphaModFix/>
          </a:blip>
          <a:srcRect b="0" l="10650" r="0" t="3670"/>
          <a:stretch/>
        </p:blipFill>
        <p:spPr>
          <a:xfrm>
            <a:off x="1157600" y="654662"/>
            <a:ext cx="2270950" cy="1902324"/>
          </a:xfrm>
          <a:prstGeom prst="rect">
            <a:avLst/>
          </a:prstGeom>
          <a:noFill/>
          <a:ln>
            <a:noFill/>
          </a:ln>
        </p:spPr>
      </p:pic>
      <p:pic>
        <p:nvPicPr>
          <p:cNvPr id="784" name="Google Shape;784;p66"/>
          <p:cNvPicPr preferRelativeResize="0"/>
          <p:nvPr/>
        </p:nvPicPr>
        <p:blipFill>
          <a:blip r:embed="rId7">
            <a:alphaModFix/>
          </a:blip>
          <a:stretch>
            <a:fillRect/>
          </a:stretch>
        </p:blipFill>
        <p:spPr>
          <a:xfrm>
            <a:off x="1200050" y="1045938"/>
            <a:ext cx="650900" cy="721075"/>
          </a:xfrm>
          <a:prstGeom prst="rect">
            <a:avLst/>
          </a:prstGeom>
          <a:noFill/>
          <a:ln>
            <a:noFill/>
          </a:ln>
          <a:effectLst>
            <a:outerShdw blurRad="57150" rotWithShape="0" algn="bl" dir="5400000" dist="19050">
              <a:srgbClr val="000000">
                <a:alpha val="50000"/>
              </a:srgbClr>
            </a:outerShdw>
          </a:effectLst>
        </p:spPr>
      </p:pic>
      <p:cxnSp>
        <p:nvCxnSpPr>
          <p:cNvPr id="785" name="Google Shape;785;p66"/>
          <p:cNvCxnSpPr>
            <a:endCxn id="784" idx="3"/>
          </p:cNvCxnSpPr>
          <p:nvPr/>
        </p:nvCxnSpPr>
        <p:spPr>
          <a:xfrm flipH="1">
            <a:off x="1850950" y="1203675"/>
            <a:ext cx="1875900" cy="202800"/>
          </a:xfrm>
          <a:prstGeom prst="straightConnector1">
            <a:avLst/>
          </a:prstGeom>
          <a:noFill/>
          <a:ln cap="flat" cmpd="sng" w="9525">
            <a:solidFill>
              <a:srgbClr val="9636CD"/>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786" name="Google Shape;786;p66"/>
          <p:cNvSpPr txBox="1"/>
          <p:nvPr/>
        </p:nvSpPr>
        <p:spPr>
          <a:xfrm rot="-5400000">
            <a:off x="4453175" y="1750375"/>
            <a:ext cx="1066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latin typeface="Open Sans"/>
                <a:ea typeface="Open Sans"/>
                <a:cs typeface="Open Sans"/>
                <a:sym typeface="Open Sans"/>
              </a:rPr>
              <a:t>Real-time Journey Entry</a:t>
            </a:r>
            <a:endParaRPr sz="600">
              <a:latin typeface="Open Sans"/>
              <a:ea typeface="Open Sans"/>
              <a:cs typeface="Open Sans"/>
              <a:sym typeface="Open Sans"/>
            </a:endParaRPr>
          </a:p>
        </p:txBody>
      </p:sp>
      <p:sp>
        <p:nvSpPr>
          <p:cNvPr id="787" name="Google Shape;787;p66"/>
          <p:cNvSpPr txBox="1"/>
          <p:nvPr/>
        </p:nvSpPr>
        <p:spPr>
          <a:xfrm>
            <a:off x="5358125" y="7099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Trebuchet MS"/>
                <a:ea typeface="Trebuchet MS"/>
                <a:cs typeface="Trebuchet MS"/>
                <a:sym typeface="Trebuchet MS"/>
              </a:rPr>
              <a:t>Option B</a:t>
            </a:r>
            <a:endParaRPr/>
          </a:p>
        </p:txBody>
      </p:sp>
      <p:sp>
        <p:nvSpPr>
          <p:cNvPr id="788" name="Google Shape;788;p66"/>
          <p:cNvSpPr/>
          <p:nvPr/>
        </p:nvSpPr>
        <p:spPr>
          <a:xfrm>
            <a:off x="4528200" y="2287048"/>
            <a:ext cx="259800" cy="294600"/>
          </a:xfrm>
          <a:prstGeom prst="mathMultiply">
            <a:avLst>
              <a:gd fmla="val 23520" name="adj1"/>
            </a:avLst>
          </a:prstGeom>
          <a:solidFill>
            <a:srgbClr val="FF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789" name="Google Shape;789;p66"/>
          <p:cNvSpPr/>
          <p:nvPr/>
        </p:nvSpPr>
        <p:spPr>
          <a:xfrm>
            <a:off x="5497341" y="1827613"/>
            <a:ext cx="835800" cy="506100"/>
          </a:xfrm>
          <a:prstGeom prst="rect">
            <a:avLst/>
          </a:prstGeom>
          <a:solidFill>
            <a:srgbClr val="F86A1E"/>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762" name="Google Shape;762;p66"/>
          <p:cNvSpPr txBox="1"/>
          <p:nvPr/>
        </p:nvSpPr>
        <p:spPr>
          <a:xfrm>
            <a:off x="5497349" y="1907717"/>
            <a:ext cx="835800" cy="34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Customer</a:t>
            </a:r>
            <a:endParaRPr b="1" sz="1100">
              <a:solidFill>
                <a:srgbClr val="FFFFFF"/>
              </a:solidFill>
              <a:latin typeface="Roboto Slab"/>
              <a:ea typeface="Roboto Slab"/>
              <a:cs typeface="Roboto Slab"/>
              <a:sym typeface="Roboto Slab"/>
            </a:endParaRPr>
          </a:p>
          <a:p>
            <a:pPr indent="0" lvl="0" marL="0" marR="0" rtl="0" algn="ctr">
              <a:spcBef>
                <a:spcPts val="0"/>
              </a:spcBef>
              <a:spcAft>
                <a:spcPts val="0"/>
              </a:spcAft>
              <a:buNone/>
            </a:pPr>
            <a:r>
              <a:rPr b="1" lang="en" sz="1100">
                <a:solidFill>
                  <a:srgbClr val="FFFFFF"/>
                </a:solidFill>
                <a:latin typeface="Roboto Slab"/>
                <a:ea typeface="Roboto Slab"/>
                <a:cs typeface="Roboto Slab"/>
                <a:sym typeface="Roboto Slab"/>
              </a:rPr>
              <a:t>Profile</a:t>
            </a:r>
            <a:endParaRPr b="1" sz="1100">
              <a:solidFill>
                <a:srgbClr val="FFFFFF"/>
              </a:solidFill>
              <a:latin typeface="Roboto Slab"/>
              <a:ea typeface="Roboto Slab"/>
              <a:cs typeface="Roboto Slab"/>
              <a:sym typeface="Roboto Slab"/>
            </a:endParaRPr>
          </a:p>
        </p:txBody>
      </p:sp>
      <p:cxnSp>
        <p:nvCxnSpPr>
          <p:cNvPr id="790" name="Google Shape;790;p66"/>
          <p:cNvCxnSpPr>
            <a:stCxn id="777" idx="0"/>
          </p:cNvCxnSpPr>
          <p:nvPr/>
        </p:nvCxnSpPr>
        <p:spPr>
          <a:xfrm flipH="1" rot="10800000">
            <a:off x="4891649" y="2345675"/>
            <a:ext cx="612000" cy="265500"/>
          </a:xfrm>
          <a:prstGeom prst="straightConnector1">
            <a:avLst/>
          </a:prstGeom>
          <a:noFill/>
          <a:ln cap="flat" cmpd="sng" w="9525">
            <a:solidFill>
              <a:srgbClr val="9636CD"/>
            </a:solidFill>
            <a:prstDash val="solid"/>
            <a:round/>
            <a:headEnd len="med" w="med" type="none"/>
            <a:tailEnd len="med" w="med" type="triangle"/>
          </a:ln>
        </p:spPr>
      </p:cxnSp>
      <p:sp>
        <p:nvSpPr>
          <p:cNvPr id="791" name="Google Shape;791;p66"/>
          <p:cNvSpPr/>
          <p:nvPr/>
        </p:nvSpPr>
        <p:spPr>
          <a:xfrm>
            <a:off x="5569950" y="1264526"/>
            <a:ext cx="690600" cy="390600"/>
          </a:xfrm>
          <a:prstGeom prst="rect">
            <a:avLst/>
          </a:prstGeom>
          <a:solidFill>
            <a:srgbClr val="9636CD"/>
          </a:solidFill>
          <a:ln cap="flat" cmpd="sng" w="12700">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500">
                <a:solidFill>
                  <a:srgbClr val="FFFFFF"/>
                </a:solidFill>
              </a:rPr>
              <a:t> </a:t>
            </a:r>
            <a:r>
              <a:rPr lang="en">
                <a:solidFill>
                  <a:srgbClr val="FFFFFF"/>
                </a:solidFill>
              </a:rPr>
              <a:t>CDP</a:t>
            </a:r>
            <a:endParaRPr>
              <a:solidFill>
                <a:srgbClr val="FFFFFF"/>
              </a:solidFill>
            </a:endParaRPr>
          </a:p>
        </p:txBody>
      </p:sp>
      <p:sp>
        <p:nvSpPr>
          <p:cNvPr id="792" name="Google Shape;792;p66"/>
          <p:cNvSpPr/>
          <p:nvPr/>
        </p:nvSpPr>
        <p:spPr>
          <a:xfrm>
            <a:off x="4008363" y="1496823"/>
            <a:ext cx="259800" cy="294600"/>
          </a:xfrm>
          <a:prstGeom prst="mathMultiply">
            <a:avLst>
              <a:gd fmla="val 23520" name="adj1"/>
            </a:avLst>
          </a:prstGeom>
          <a:solidFill>
            <a:srgbClr val="FF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cxnSp>
        <p:nvCxnSpPr>
          <p:cNvPr id="793" name="Google Shape;793;p66"/>
          <p:cNvCxnSpPr/>
          <p:nvPr/>
        </p:nvCxnSpPr>
        <p:spPr>
          <a:xfrm rot="10800000">
            <a:off x="4982666" y="1142050"/>
            <a:ext cx="609300" cy="157200"/>
          </a:xfrm>
          <a:prstGeom prst="straightConnector1">
            <a:avLst/>
          </a:prstGeom>
          <a:noFill/>
          <a:ln cap="flat" cmpd="sng" w="9525">
            <a:solidFill>
              <a:srgbClr val="9636CD"/>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nvSpPr>
        <p:spPr>
          <a:xfrm>
            <a:off x="304800" y="422300"/>
            <a:ext cx="7391100" cy="46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 sz="3000">
                <a:solidFill>
                  <a:srgbClr val="12191B"/>
                </a:solidFill>
                <a:latin typeface="Overpass"/>
                <a:ea typeface="Overpass"/>
                <a:cs typeface="Overpass"/>
                <a:sym typeface="Overpass"/>
              </a:rPr>
              <a:t>Special Thanks To Our Sponsors    </a:t>
            </a:r>
            <a:endParaRPr sz="3000">
              <a:solidFill>
                <a:srgbClr val="12191B"/>
              </a:solidFill>
              <a:latin typeface="Overpass"/>
              <a:ea typeface="Overpass"/>
              <a:cs typeface="Overpass"/>
              <a:sym typeface="Overpass"/>
            </a:endParaRPr>
          </a:p>
        </p:txBody>
      </p:sp>
      <p:sp>
        <p:nvSpPr>
          <p:cNvPr id="282" name="Google Shape;282;p40"/>
          <p:cNvSpPr/>
          <p:nvPr/>
        </p:nvSpPr>
        <p:spPr>
          <a:xfrm rot="-5400000">
            <a:off x="4529550" y="-4535100"/>
            <a:ext cx="84900" cy="9155100"/>
          </a:xfrm>
          <a:prstGeom prst="rect">
            <a:avLst/>
          </a:prstGeom>
          <a:gradFill>
            <a:gsLst>
              <a:gs pos="0">
                <a:srgbClr val="4A0A77"/>
              </a:gs>
              <a:gs pos="100000">
                <a:srgbClr val="78C8C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40"/>
          <p:cNvPicPr preferRelativeResize="0"/>
          <p:nvPr/>
        </p:nvPicPr>
        <p:blipFill>
          <a:blip r:embed="rId3">
            <a:alphaModFix/>
          </a:blip>
          <a:stretch>
            <a:fillRect/>
          </a:stretch>
        </p:blipFill>
        <p:spPr>
          <a:xfrm>
            <a:off x="7398925" y="233437"/>
            <a:ext cx="1571751" cy="846325"/>
          </a:xfrm>
          <a:prstGeom prst="rect">
            <a:avLst/>
          </a:prstGeom>
          <a:noFill/>
          <a:ln>
            <a:noFill/>
          </a:ln>
        </p:spPr>
      </p:pic>
      <p:pic>
        <p:nvPicPr>
          <p:cNvPr id="284" name="Google Shape;284;p40"/>
          <p:cNvPicPr preferRelativeResize="0"/>
          <p:nvPr/>
        </p:nvPicPr>
        <p:blipFill>
          <a:blip r:embed="rId4">
            <a:alphaModFix/>
          </a:blip>
          <a:stretch>
            <a:fillRect/>
          </a:stretch>
        </p:blipFill>
        <p:spPr>
          <a:xfrm>
            <a:off x="2925227" y="1621435"/>
            <a:ext cx="1483727" cy="499557"/>
          </a:xfrm>
          <a:prstGeom prst="rect">
            <a:avLst/>
          </a:prstGeom>
          <a:noFill/>
          <a:ln>
            <a:noFill/>
          </a:ln>
        </p:spPr>
      </p:pic>
      <p:pic>
        <p:nvPicPr>
          <p:cNvPr id="285" name="Google Shape;285;p40"/>
          <p:cNvPicPr preferRelativeResize="0"/>
          <p:nvPr/>
        </p:nvPicPr>
        <p:blipFill>
          <a:blip r:embed="rId5">
            <a:alphaModFix/>
          </a:blip>
          <a:stretch>
            <a:fillRect/>
          </a:stretch>
        </p:blipFill>
        <p:spPr>
          <a:xfrm>
            <a:off x="7557380" y="3636992"/>
            <a:ext cx="1344961" cy="376688"/>
          </a:xfrm>
          <a:prstGeom prst="rect">
            <a:avLst/>
          </a:prstGeom>
          <a:noFill/>
          <a:ln>
            <a:noFill/>
          </a:ln>
        </p:spPr>
      </p:pic>
      <p:pic>
        <p:nvPicPr>
          <p:cNvPr id="286" name="Google Shape;286;p40"/>
          <p:cNvPicPr preferRelativeResize="0"/>
          <p:nvPr/>
        </p:nvPicPr>
        <p:blipFill>
          <a:blip r:embed="rId6">
            <a:alphaModFix/>
          </a:blip>
          <a:stretch>
            <a:fillRect/>
          </a:stretch>
        </p:blipFill>
        <p:spPr>
          <a:xfrm>
            <a:off x="2803498" y="4544225"/>
            <a:ext cx="1342860" cy="340650"/>
          </a:xfrm>
          <a:prstGeom prst="rect">
            <a:avLst/>
          </a:prstGeom>
          <a:noFill/>
          <a:ln>
            <a:noFill/>
          </a:ln>
        </p:spPr>
      </p:pic>
      <p:pic>
        <p:nvPicPr>
          <p:cNvPr id="287" name="Google Shape;287;p40"/>
          <p:cNvPicPr preferRelativeResize="0"/>
          <p:nvPr/>
        </p:nvPicPr>
        <p:blipFill>
          <a:blip r:embed="rId7">
            <a:alphaModFix/>
          </a:blip>
          <a:stretch>
            <a:fillRect/>
          </a:stretch>
        </p:blipFill>
        <p:spPr>
          <a:xfrm>
            <a:off x="4763020" y="1471217"/>
            <a:ext cx="1138804" cy="800001"/>
          </a:xfrm>
          <a:prstGeom prst="rect">
            <a:avLst/>
          </a:prstGeom>
          <a:noFill/>
          <a:ln>
            <a:noFill/>
          </a:ln>
        </p:spPr>
      </p:pic>
      <p:pic>
        <p:nvPicPr>
          <p:cNvPr id="288" name="Google Shape;288;p40"/>
          <p:cNvPicPr preferRelativeResize="0"/>
          <p:nvPr/>
        </p:nvPicPr>
        <p:blipFill>
          <a:blip r:embed="rId8">
            <a:alphaModFix/>
          </a:blip>
          <a:stretch>
            <a:fillRect/>
          </a:stretch>
        </p:blipFill>
        <p:spPr>
          <a:xfrm>
            <a:off x="1655573" y="2668608"/>
            <a:ext cx="1926936" cy="305510"/>
          </a:xfrm>
          <a:prstGeom prst="rect">
            <a:avLst/>
          </a:prstGeom>
          <a:noFill/>
          <a:ln>
            <a:noFill/>
          </a:ln>
        </p:spPr>
      </p:pic>
      <p:pic>
        <p:nvPicPr>
          <p:cNvPr id="289" name="Google Shape;289;p40"/>
          <p:cNvPicPr preferRelativeResize="0"/>
          <p:nvPr/>
        </p:nvPicPr>
        <p:blipFill>
          <a:blip r:embed="rId9">
            <a:alphaModFix/>
          </a:blip>
          <a:stretch>
            <a:fillRect/>
          </a:stretch>
        </p:blipFill>
        <p:spPr>
          <a:xfrm>
            <a:off x="3890500" y="2668159"/>
            <a:ext cx="1589063" cy="305510"/>
          </a:xfrm>
          <a:prstGeom prst="rect">
            <a:avLst/>
          </a:prstGeom>
          <a:noFill/>
          <a:ln>
            <a:noFill/>
          </a:ln>
        </p:spPr>
      </p:pic>
      <p:cxnSp>
        <p:nvCxnSpPr>
          <p:cNvPr id="290" name="Google Shape;290;p40"/>
          <p:cNvCxnSpPr/>
          <p:nvPr/>
        </p:nvCxnSpPr>
        <p:spPr>
          <a:xfrm flipH="1" rot="10800000">
            <a:off x="2122498" y="2414024"/>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91" name="Google Shape;291;p40"/>
          <p:cNvCxnSpPr/>
          <p:nvPr/>
        </p:nvCxnSpPr>
        <p:spPr>
          <a:xfrm flipH="1" rot="10800000">
            <a:off x="2122498" y="3278375"/>
            <a:ext cx="5081700" cy="35400"/>
          </a:xfrm>
          <a:prstGeom prst="straightConnector1">
            <a:avLst/>
          </a:prstGeom>
          <a:noFill/>
          <a:ln cap="flat" cmpd="sng" w="9525">
            <a:solidFill>
              <a:schemeClr val="lt2"/>
            </a:solidFill>
            <a:prstDash val="solid"/>
            <a:round/>
            <a:headEnd len="med" w="med" type="none"/>
            <a:tailEnd len="med" w="med" type="none"/>
          </a:ln>
        </p:spPr>
      </p:cxnSp>
      <p:cxnSp>
        <p:nvCxnSpPr>
          <p:cNvPr id="292" name="Google Shape;292;p40"/>
          <p:cNvCxnSpPr/>
          <p:nvPr/>
        </p:nvCxnSpPr>
        <p:spPr>
          <a:xfrm flipH="1" rot="10800000">
            <a:off x="2122498" y="4286783"/>
            <a:ext cx="5081700" cy="35400"/>
          </a:xfrm>
          <a:prstGeom prst="straightConnector1">
            <a:avLst/>
          </a:prstGeom>
          <a:noFill/>
          <a:ln cap="flat" cmpd="sng" w="9525">
            <a:solidFill>
              <a:schemeClr val="lt2"/>
            </a:solidFill>
            <a:prstDash val="solid"/>
            <a:round/>
            <a:headEnd len="med" w="med" type="none"/>
            <a:tailEnd len="med" w="med" type="none"/>
          </a:ln>
        </p:spPr>
      </p:cxnSp>
      <p:pic>
        <p:nvPicPr>
          <p:cNvPr id="293" name="Google Shape;293;p40"/>
          <p:cNvPicPr preferRelativeResize="0"/>
          <p:nvPr/>
        </p:nvPicPr>
        <p:blipFill>
          <a:blip r:embed="rId10">
            <a:alphaModFix/>
          </a:blip>
          <a:stretch>
            <a:fillRect/>
          </a:stretch>
        </p:blipFill>
        <p:spPr>
          <a:xfrm>
            <a:off x="4630948" y="4537869"/>
            <a:ext cx="1003136" cy="376688"/>
          </a:xfrm>
          <a:prstGeom prst="rect">
            <a:avLst/>
          </a:prstGeom>
          <a:noFill/>
          <a:ln>
            <a:noFill/>
          </a:ln>
        </p:spPr>
      </p:pic>
      <p:sp>
        <p:nvSpPr>
          <p:cNvPr id="294" name="Google Shape;294;p40"/>
          <p:cNvSpPr txBox="1"/>
          <p:nvPr/>
        </p:nvSpPr>
        <p:spPr>
          <a:xfrm>
            <a:off x="2046298" y="1039350"/>
            <a:ext cx="508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Title</a:t>
            </a:r>
            <a:endParaRPr/>
          </a:p>
        </p:txBody>
      </p:sp>
      <p:sp>
        <p:nvSpPr>
          <p:cNvPr id="295" name="Google Shape;295;p40"/>
          <p:cNvSpPr txBox="1"/>
          <p:nvPr/>
        </p:nvSpPr>
        <p:spPr>
          <a:xfrm>
            <a:off x="2136598" y="223162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Platinum</a:t>
            </a:r>
            <a:endParaRPr/>
          </a:p>
        </p:txBody>
      </p:sp>
      <p:sp>
        <p:nvSpPr>
          <p:cNvPr id="296" name="Google Shape;296;p40"/>
          <p:cNvSpPr txBox="1"/>
          <p:nvPr/>
        </p:nvSpPr>
        <p:spPr>
          <a:xfrm>
            <a:off x="2122498" y="3072850"/>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Gold</a:t>
            </a:r>
            <a:endParaRPr/>
          </a:p>
        </p:txBody>
      </p:sp>
      <p:sp>
        <p:nvSpPr>
          <p:cNvPr id="297" name="Google Shape;297;p40"/>
          <p:cNvSpPr txBox="1"/>
          <p:nvPr/>
        </p:nvSpPr>
        <p:spPr>
          <a:xfrm>
            <a:off x="2122498" y="4081259"/>
            <a:ext cx="505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Silver</a:t>
            </a:r>
            <a:endParaRPr/>
          </a:p>
        </p:txBody>
      </p:sp>
      <p:pic>
        <p:nvPicPr>
          <p:cNvPr id="298" name="Google Shape;298;p40"/>
          <p:cNvPicPr preferRelativeResize="0"/>
          <p:nvPr/>
        </p:nvPicPr>
        <p:blipFill>
          <a:blip r:embed="rId11">
            <a:alphaModFix/>
          </a:blip>
          <a:stretch>
            <a:fillRect/>
          </a:stretch>
        </p:blipFill>
        <p:spPr>
          <a:xfrm>
            <a:off x="5842086" y="2599884"/>
            <a:ext cx="1686493" cy="442951"/>
          </a:xfrm>
          <a:prstGeom prst="rect">
            <a:avLst/>
          </a:prstGeom>
          <a:noFill/>
          <a:ln>
            <a:noFill/>
          </a:ln>
        </p:spPr>
      </p:pic>
      <p:pic>
        <p:nvPicPr>
          <p:cNvPr id="299" name="Google Shape;299;p40"/>
          <p:cNvPicPr preferRelativeResize="0"/>
          <p:nvPr/>
        </p:nvPicPr>
        <p:blipFill>
          <a:blip r:embed="rId12">
            <a:alphaModFix/>
          </a:blip>
          <a:stretch>
            <a:fillRect/>
          </a:stretch>
        </p:blipFill>
        <p:spPr>
          <a:xfrm>
            <a:off x="2863220" y="3578779"/>
            <a:ext cx="2100627" cy="442951"/>
          </a:xfrm>
          <a:prstGeom prst="rect">
            <a:avLst/>
          </a:prstGeom>
          <a:noFill/>
          <a:ln>
            <a:noFill/>
          </a:ln>
        </p:spPr>
      </p:pic>
      <p:pic>
        <p:nvPicPr>
          <p:cNvPr id="300" name="Google Shape;300;p40"/>
          <p:cNvPicPr preferRelativeResize="0"/>
          <p:nvPr/>
        </p:nvPicPr>
        <p:blipFill>
          <a:blip r:embed="rId13">
            <a:alphaModFix/>
          </a:blip>
          <a:stretch>
            <a:fillRect/>
          </a:stretch>
        </p:blipFill>
        <p:spPr>
          <a:xfrm>
            <a:off x="224719" y="3617760"/>
            <a:ext cx="2275955" cy="364966"/>
          </a:xfrm>
          <a:prstGeom prst="rect">
            <a:avLst/>
          </a:prstGeom>
          <a:noFill/>
          <a:ln>
            <a:noFill/>
          </a:ln>
        </p:spPr>
      </p:pic>
      <p:pic>
        <p:nvPicPr>
          <p:cNvPr id="301" name="Google Shape;301;p40"/>
          <p:cNvPicPr preferRelativeResize="0"/>
          <p:nvPr/>
        </p:nvPicPr>
        <p:blipFill>
          <a:blip r:embed="rId14">
            <a:alphaModFix/>
          </a:blip>
          <a:stretch>
            <a:fillRect/>
          </a:stretch>
        </p:blipFill>
        <p:spPr>
          <a:xfrm>
            <a:off x="632400" y="4519090"/>
            <a:ext cx="1686502" cy="291083"/>
          </a:xfrm>
          <a:prstGeom prst="rect">
            <a:avLst/>
          </a:prstGeom>
          <a:noFill/>
          <a:ln>
            <a:noFill/>
          </a:ln>
        </p:spPr>
      </p:pic>
      <p:pic>
        <p:nvPicPr>
          <p:cNvPr id="302" name="Google Shape;302;p40"/>
          <p:cNvPicPr preferRelativeResize="0"/>
          <p:nvPr/>
        </p:nvPicPr>
        <p:blipFill>
          <a:blip r:embed="rId15">
            <a:alphaModFix/>
          </a:blip>
          <a:stretch>
            <a:fillRect/>
          </a:stretch>
        </p:blipFill>
        <p:spPr>
          <a:xfrm>
            <a:off x="6118675" y="4464776"/>
            <a:ext cx="874252" cy="499549"/>
          </a:xfrm>
          <a:prstGeom prst="rect">
            <a:avLst/>
          </a:prstGeom>
          <a:noFill/>
          <a:ln>
            <a:noFill/>
          </a:ln>
        </p:spPr>
      </p:pic>
      <p:pic>
        <p:nvPicPr>
          <p:cNvPr id="303" name="Google Shape;303;p40"/>
          <p:cNvPicPr preferRelativeResize="0"/>
          <p:nvPr/>
        </p:nvPicPr>
        <p:blipFill>
          <a:blip r:embed="rId16">
            <a:alphaModFix/>
          </a:blip>
          <a:stretch>
            <a:fillRect/>
          </a:stretch>
        </p:blipFill>
        <p:spPr>
          <a:xfrm>
            <a:off x="7417957" y="4557673"/>
            <a:ext cx="1144392" cy="305510"/>
          </a:xfrm>
          <a:prstGeom prst="rect">
            <a:avLst/>
          </a:prstGeom>
          <a:noFill/>
          <a:ln>
            <a:noFill/>
          </a:ln>
        </p:spPr>
      </p:pic>
      <p:pic>
        <p:nvPicPr>
          <p:cNvPr id="304" name="Google Shape;304;p40"/>
          <p:cNvPicPr preferRelativeResize="0"/>
          <p:nvPr/>
        </p:nvPicPr>
        <p:blipFill>
          <a:blip r:embed="rId17">
            <a:alphaModFix/>
          </a:blip>
          <a:stretch>
            <a:fillRect/>
          </a:stretch>
        </p:blipFill>
        <p:spPr>
          <a:xfrm>
            <a:off x="5326400" y="3679803"/>
            <a:ext cx="1868422" cy="291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7"/>
          <p:cNvSpPr txBox="1"/>
          <p:nvPr>
            <p:ph idx="4294967295" type="subTitle"/>
          </p:nvPr>
        </p:nvSpPr>
        <p:spPr>
          <a:xfrm>
            <a:off x="1654825" y="2088450"/>
            <a:ext cx="7004100" cy="966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sz="4040">
                <a:solidFill>
                  <a:schemeClr val="lt1"/>
                </a:solidFill>
              </a:rPr>
              <a:t>App </a:t>
            </a:r>
            <a:r>
              <a:rPr lang="en" sz="4040">
                <a:solidFill>
                  <a:schemeClr val="lt1"/>
                </a:solidFill>
              </a:rPr>
              <a:t>Behavioral</a:t>
            </a:r>
            <a:r>
              <a:rPr lang="en" sz="4040">
                <a:solidFill>
                  <a:schemeClr val="lt1"/>
                </a:solidFill>
              </a:rPr>
              <a:t> Platforms</a:t>
            </a:r>
            <a:endParaRPr sz="404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68"/>
          <p:cNvSpPr txBox="1"/>
          <p:nvPr/>
        </p:nvSpPr>
        <p:spPr>
          <a:xfrm>
            <a:off x="5409000" y="943675"/>
            <a:ext cx="3650700" cy="90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340">
                <a:solidFill>
                  <a:srgbClr val="12191B"/>
                </a:solidFill>
                <a:latin typeface="Open Sans"/>
                <a:ea typeface="Open Sans"/>
                <a:cs typeface="Open Sans"/>
                <a:sym typeface="Open Sans"/>
              </a:rPr>
              <a:t>Insights and Behavior</a:t>
            </a:r>
            <a:endParaRPr sz="23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rPr lang="en" sz="2340">
                <a:solidFill>
                  <a:srgbClr val="12191B"/>
                </a:solidFill>
                <a:latin typeface="Open Sans"/>
                <a:ea typeface="Open Sans"/>
                <a:cs typeface="Open Sans"/>
                <a:sym typeface="Open Sans"/>
              </a:rPr>
              <a:t>Attribution</a:t>
            </a:r>
            <a:endParaRPr sz="2340">
              <a:solidFill>
                <a:srgbClr val="12191B"/>
              </a:solidFill>
              <a:latin typeface="Open Sans"/>
              <a:ea typeface="Open Sans"/>
              <a:cs typeface="Open Sans"/>
              <a:sym typeface="Open Sans"/>
            </a:endParaRPr>
          </a:p>
        </p:txBody>
      </p:sp>
      <p:sp>
        <p:nvSpPr>
          <p:cNvPr id="804" name="Google Shape;804;p68"/>
          <p:cNvSpPr txBox="1"/>
          <p:nvPr/>
        </p:nvSpPr>
        <p:spPr>
          <a:xfrm>
            <a:off x="5493300" y="1923950"/>
            <a:ext cx="3650700" cy="1884000"/>
          </a:xfrm>
          <a:prstGeom prst="rect">
            <a:avLst/>
          </a:prstGeom>
          <a:noFill/>
          <a:ln>
            <a:noFill/>
          </a:ln>
        </p:spPr>
        <p:txBody>
          <a:bodyPr anchorCtr="0" anchor="t" bIns="91425" lIns="91425" spcFirstLastPara="1" rIns="91425" wrap="square" tIns="91425">
            <a:spAutoFit/>
          </a:bodyPr>
          <a:lstStyle/>
          <a:p>
            <a:pPr indent="-345440" lvl="0" marL="457200" rtl="0" algn="l">
              <a:lnSpc>
                <a:spcPct val="100000"/>
              </a:lnSpc>
              <a:spcBef>
                <a:spcPts val="0"/>
              </a:spcBef>
              <a:spcAft>
                <a:spcPts val="0"/>
              </a:spcAft>
              <a:buClr>
                <a:srgbClr val="12191B"/>
              </a:buClr>
              <a:buSzPts val="1840"/>
              <a:buFont typeface="Open Sans"/>
              <a:buChar char="●"/>
            </a:pPr>
            <a:r>
              <a:rPr lang="en" sz="1840">
                <a:solidFill>
                  <a:srgbClr val="12191B"/>
                </a:solidFill>
                <a:latin typeface="Open Sans"/>
                <a:ea typeface="Open Sans"/>
                <a:cs typeface="Open Sans"/>
                <a:sym typeface="Open Sans"/>
              </a:rPr>
              <a:t>Analyze every step of a Customer Journey without leaving Marketing Cloud</a:t>
            </a:r>
            <a:endParaRPr sz="1840">
              <a:solidFill>
                <a:srgbClr val="12191B"/>
              </a:solidFill>
              <a:latin typeface="Open Sans"/>
              <a:ea typeface="Open Sans"/>
              <a:cs typeface="Open Sans"/>
              <a:sym typeface="Open Sans"/>
            </a:endParaRPr>
          </a:p>
          <a:p>
            <a:pPr indent="0" lvl="0" marL="457200" rtl="0" algn="l">
              <a:lnSpc>
                <a:spcPct val="100000"/>
              </a:lnSpc>
              <a:spcBef>
                <a:spcPts val="0"/>
              </a:spcBef>
              <a:spcAft>
                <a:spcPts val="0"/>
              </a:spcAft>
              <a:buNone/>
            </a:pPr>
            <a:r>
              <a:t/>
            </a:r>
            <a:endParaRPr sz="1840">
              <a:solidFill>
                <a:srgbClr val="12191B"/>
              </a:solidFill>
              <a:latin typeface="Open Sans"/>
              <a:ea typeface="Open Sans"/>
              <a:cs typeface="Open Sans"/>
              <a:sym typeface="Open Sans"/>
            </a:endParaRPr>
          </a:p>
          <a:p>
            <a:pPr indent="-345440" lvl="0" marL="457200" rtl="0" algn="l">
              <a:lnSpc>
                <a:spcPct val="100000"/>
              </a:lnSpc>
              <a:spcBef>
                <a:spcPts val="0"/>
              </a:spcBef>
              <a:spcAft>
                <a:spcPts val="0"/>
              </a:spcAft>
              <a:buClr>
                <a:srgbClr val="12191B"/>
              </a:buClr>
              <a:buSzPts val="1840"/>
              <a:buFont typeface="Open Sans"/>
              <a:buChar char="●"/>
            </a:pPr>
            <a:r>
              <a:rPr lang="en" sz="1840">
                <a:solidFill>
                  <a:srgbClr val="12191B"/>
                </a:solidFill>
                <a:latin typeface="Open Sans"/>
                <a:ea typeface="Open Sans"/>
                <a:cs typeface="Open Sans"/>
                <a:sym typeface="Open Sans"/>
              </a:rPr>
              <a:t>Attribute app events to real-world user behavior</a:t>
            </a:r>
            <a:endParaRPr sz="1840">
              <a:solidFill>
                <a:srgbClr val="12191B"/>
              </a:solidFill>
              <a:latin typeface="Open Sans"/>
              <a:ea typeface="Open Sans"/>
              <a:cs typeface="Open Sans"/>
              <a:sym typeface="Open Sans"/>
            </a:endParaRPr>
          </a:p>
        </p:txBody>
      </p:sp>
      <p:pic>
        <p:nvPicPr>
          <p:cNvPr id="805" name="Google Shape;805;p68"/>
          <p:cNvPicPr preferRelativeResize="0"/>
          <p:nvPr/>
        </p:nvPicPr>
        <p:blipFill>
          <a:blip r:embed="rId3">
            <a:alphaModFix/>
          </a:blip>
          <a:stretch>
            <a:fillRect/>
          </a:stretch>
        </p:blipFill>
        <p:spPr>
          <a:xfrm>
            <a:off x="201925" y="1030400"/>
            <a:ext cx="5104200" cy="3671098"/>
          </a:xfrm>
          <a:prstGeom prst="rect">
            <a:avLst/>
          </a:prstGeom>
          <a:noFill/>
          <a:ln>
            <a:noFill/>
          </a:ln>
        </p:spPr>
      </p:pic>
      <p:pic>
        <p:nvPicPr>
          <p:cNvPr descr="469D518C-2B4E-4FAA-94B6-7C5818E969A9-L0-001.jpeg" id="806" name="Google Shape;806;p68"/>
          <p:cNvPicPr preferRelativeResize="0"/>
          <p:nvPr>
            <p:ph idx="2" type="pic"/>
          </p:nvPr>
        </p:nvPicPr>
        <p:blipFill rotWithShape="1">
          <a:blip r:embed="rId4">
            <a:alphaModFix/>
          </a:blip>
          <a:srcRect b="0" l="7541" r="258" t="0"/>
          <a:stretch/>
        </p:blipFill>
        <p:spPr>
          <a:xfrm>
            <a:off x="3883991" y="3334359"/>
            <a:ext cx="1278381" cy="1333206"/>
          </a:xfrm>
          <a:prstGeom prst="rect">
            <a:avLst/>
          </a:prstGeom>
          <a:noFill/>
          <a:ln cap="flat" cmpd="sng" w="25400">
            <a:solidFill>
              <a:srgbClr val="FFFFFF"/>
            </a:solidFill>
            <a:prstDash val="solid"/>
            <a:round/>
            <a:headEnd len="sm" w="sm" type="none"/>
            <a:tailEnd len="sm" w="sm" type="none"/>
          </a:ln>
        </p:spPr>
      </p:pic>
      <p:sp>
        <p:nvSpPr>
          <p:cNvPr id="807" name="Google Shape;807;p68"/>
          <p:cNvSpPr/>
          <p:nvPr/>
        </p:nvSpPr>
        <p:spPr>
          <a:xfrm>
            <a:off x="3661000" y="3224550"/>
            <a:ext cx="1626156" cy="1553148"/>
          </a:xfrm>
          <a:custGeom>
            <a:rect b="b" l="l" r="r" t="t"/>
            <a:pathLst>
              <a:path extrusionOk="0" h="21600" w="21600">
                <a:moveTo>
                  <a:pt x="0" y="10770"/>
                </a:moveTo>
                <a:lnTo>
                  <a:pt x="10785" y="0"/>
                </a:lnTo>
                <a:lnTo>
                  <a:pt x="21600" y="10770"/>
                </a:lnTo>
                <a:lnTo>
                  <a:pt x="10858" y="21600"/>
                </a:lnTo>
                <a:lnTo>
                  <a:pt x="0" y="10770"/>
                </a:lnTo>
                <a:close/>
              </a:path>
            </a:pathLst>
          </a:custGeom>
          <a:noFill/>
          <a:ln cap="flat" cmpd="sng" w="76200">
            <a:solidFill>
              <a:srgbClr val="7A27B7"/>
            </a:solidFill>
            <a:prstDash val="solid"/>
            <a:miter lim="400000"/>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Trebuchet MS"/>
              <a:buNone/>
            </a:pPr>
            <a:r>
              <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id="812" name="Google Shape;812;p69"/>
          <p:cNvPicPr preferRelativeResize="0"/>
          <p:nvPr/>
        </p:nvPicPr>
        <p:blipFill>
          <a:blip r:embed="rId3">
            <a:alphaModFix/>
          </a:blip>
          <a:stretch>
            <a:fillRect/>
          </a:stretch>
        </p:blipFill>
        <p:spPr>
          <a:xfrm>
            <a:off x="266950" y="152400"/>
            <a:ext cx="7249203" cy="4838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70"/>
          <p:cNvSpPr txBox="1"/>
          <p:nvPr>
            <p:ph idx="4294967295" type="subTitle"/>
          </p:nvPr>
        </p:nvSpPr>
        <p:spPr>
          <a:xfrm>
            <a:off x="1621925" y="2088450"/>
            <a:ext cx="7004100" cy="966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sz="4040">
                <a:solidFill>
                  <a:schemeClr val="lt1"/>
                </a:solidFill>
              </a:rPr>
              <a:t>Engagement Mobile</a:t>
            </a:r>
            <a:r>
              <a:rPr lang="en" sz="4040">
                <a:solidFill>
                  <a:schemeClr val="lt1"/>
                </a:solidFill>
              </a:rPr>
              <a:t> SDK</a:t>
            </a:r>
            <a:endParaRPr sz="404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71"/>
          <p:cNvPicPr preferRelativeResize="0"/>
          <p:nvPr/>
        </p:nvPicPr>
        <p:blipFill>
          <a:blip r:embed="rId3">
            <a:alphaModFix/>
          </a:blip>
          <a:stretch>
            <a:fillRect/>
          </a:stretch>
        </p:blipFill>
        <p:spPr>
          <a:xfrm>
            <a:off x="358225" y="152400"/>
            <a:ext cx="8504190"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72"/>
          <p:cNvSpPr txBox="1"/>
          <p:nvPr/>
        </p:nvSpPr>
        <p:spPr>
          <a:xfrm>
            <a:off x="606850" y="1523650"/>
            <a:ext cx="62685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func initSalesforce(</a:t>
            </a:r>
            <a:r>
              <a:rPr lang="en">
                <a:highlight>
                  <a:srgbClr val="D9D2E9"/>
                </a:highlight>
              </a:rPr>
              <a:t>pushConfig</a:t>
            </a:r>
            <a:r>
              <a:rPr lang="en"/>
              <a:t>: PushConfig, </a:t>
            </a:r>
            <a:r>
              <a:rPr lang="en">
                <a:highlight>
                  <a:srgbClr val="D9D2E9"/>
                </a:highlight>
              </a:rPr>
              <a:t>cdpConfig</a:t>
            </a:r>
            <a:r>
              <a:rPr lang="en"/>
              <a:t>: CdpConfig)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SFMCSdk.initializeSdk(ConfigBuilder()</a:t>
            </a:r>
            <a:endParaRPr/>
          </a:p>
          <a:p>
            <a:pPr indent="0" lvl="0" marL="0" rtl="0" algn="l">
              <a:spcBef>
                <a:spcPts val="0"/>
              </a:spcBef>
              <a:spcAft>
                <a:spcPts val="0"/>
              </a:spcAft>
              <a:buNone/>
            </a:pPr>
            <a:r>
              <a:rPr lang="en"/>
              <a:t>        .</a:t>
            </a:r>
            <a:r>
              <a:rPr lang="en">
                <a:highlight>
                  <a:srgbClr val="17E4D5"/>
                </a:highlight>
              </a:rPr>
              <a:t>setPush</a:t>
            </a:r>
            <a:r>
              <a:rPr lang="en"/>
              <a:t>(config: </a:t>
            </a:r>
            <a:r>
              <a:rPr lang="en">
                <a:highlight>
                  <a:srgbClr val="D9D2E9"/>
                </a:highlight>
              </a:rPr>
              <a:t>pushConfig</a:t>
            </a:r>
            <a:r>
              <a:rPr lang="en"/>
              <a:t>, onCompletion: { result in</a:t>
            </a:r>
            <a:endParaRPr/>
          </a:p>
          <a:p>
            <a:pPr indent="0" lvl="0" marL="0" rtl="0" algn="l">
              <a:spcBef>
                <a:spcPts val="0"/>
              </a:spcBef>
              <a:spcAft>
                <a:spcPts val="0"/>
              </a:spcAft>
              <a:buNone/>
            </a:pPr>
            <a:r>
              <a:rPr lang="en"/>
              <a:t>        // success/failure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r>
              <a:rPr lang="en">
                <a:highlight>
                  <a:srgbClr val="17E4D5"/>
                </a:highlight>
              </a:rPr>
              <a:t>setCdp</a:t>
            </a:r>
            <a:r>
              <a:rPr lang="en"/>
              <a:t>(config: </a:t>
            </a:r>
            <a:r>
              <a:rPr lang="en">
                <a:highlight>
                  <a:srgbClr val="D9D2E9"/>
                </a:highlight>
              </a:rPr>
              <a:t>pushConfig</a:t>
            </a:r>
            <a:r>
              <a:rPr lang="en"/>
              <a:t>, onCompletion: {result in</a:t>
            </a:r>
            <a:endParaRPr/>
          </a:p>
          <a:p>
            <a:pPr indent="0" lvl="0" marL="0" rtl="0" algn="l">
              <a:spcBef>
                <a:spcPts val="0"/>
              </a:spcBef>
              <a:spcAft>
                <a:spcPts val="0"/>
              </a:spcAft>
              <a:buNone/>
            </a:pPr>
            <a:r>
              <a:rPr lang="en"/>
              <a:t>        // success/failure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.build())</a:t>
            </a:r>
            <a:endParaRPr/>
          </a:p>
          <a:p>
            <a:pPr indent="0" lvl="0" marL="0" rtl="0" algn="l">
              <a:spcBef>
                <a:spcPts val="0"/>
              </a:spcBef>
              <a:spcAft>
                <a:spcPts val="0"/>
              </a:spcAft>
              <a:buNone/>
            </a:pPr>
            <a:r>
              <a:rPr lang="en"/>
              <a:t>}</a:t>
            </a:r>
            <a:endParaRPr/>
          </a:p>
        </p:txBody>
      </p:sp>
      <p:sp>
        <p:nvSpPr>
          <p:cNvPr id="828" name="Google Shape;828;p72"/>
          <p:cNvSpPr txBox="1"/>
          <p:nvPr/>
        </p:nvSpPr>
        <p:spPr>
          <a:xfrm>
            <a:off x="606850" y="717875"/>
            <a:ext cx="5846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7A27B7"/>
                </a:solidFill>
                <a:highlight>
                  <a:srgbClr val="FFFFFF"/>
                </a:highlight>
                <a:latin typeface="Salesforce Sans"/>
                <a:ea typeface="Salesforce Sans"/>
                <a:cs typeface="Salesforce Sans"/>
                <a:sym typeface="Salesforce Sans"/>
              </a:rPr>
              <a:t>From MobilePush v8.0.0 onwards, if you're also implementing the CDP module, add the </a:t>
            </a:r>
            <a:r>
              <a:rPr i="1" lang="en" sz="1200">
                <a:solidFill>
                  <a:srgbClr val="7A27B7"/>
                </a:solidFill>
                <a:highlight>
                  <a:srgbClr val="FFFFFF"/>
                </a:highlight>
                <a:latin typeface="Salesforce Sans"/>
                <a:ea typeface="Salesforce Sans"/>
                <a:cs typeface="Salesforce Sans"/>
                <a:sym typeface="Salesforce Sans"/>
              </a:rPr>
              <a:t>CDPModuleConfig </a:t>
            </a:r>
            <a:r>
              <a:rPr b="1" lang="en" sz="1200">
                <a:solidFill>
                  <a:srgbClr val="7A27B7"/>
                </a:solidFill>
                <a:highlight>
                  <a:srgbClr val="FFFFFF"/>
                </a:highlight>
                <a:latin typeface="Salesforce Sans"/>
                <a:ea typeface="Salesforce Sans"/>
                <a:cs typeface="Salesforce Sans"/>
                <a:sym typeface="Salesforce Sans"/>
              </a:rPr>
              <a:t>along with the </a:t>
            </a:r>
            <a:r>
              <a:rPr i="1" lang="en" sz="1200">
                <a:solidFill>
                  <a:srgbClr val="7A27B7"/>
                </a:solidFill>
                <a:highlight>
                  <a:srgbClr val="FFFFFF"/>
                </a:highlight>
                <a:latin typeface="Salesforce Sans"/>
                <a:ea typeface="Salesforce Sans"/>
                <a:cs typeface="Salesforce Sans"/>
                <a:sym typeface="Salesforce Sans"/>
              </a:rPr>
              <a:t>PushModuleConfig </a:t>
            </a:r>
            <a:r>
              <a:rPr b="1" lang="en" sz="1200">
                <a:solidFill>
                  <a:srgbClr val="7A27B7"/>
                </a:solidFill>
                <a:highlight>
                  <a:srgbClr val="FFFFFF"/>
                </a:highlight>
                <a:latin typeface="Salesforce Sans"/>
                <a:ea typeface="Salesforce Sans"/>
                <a:cs typeface="Salesforce Sans"/>
                <a:sym typeface="Salesforce Sans"/>
              </a:rPr>
              <a:t>in the configure method.</a:t>
            </a:r>
            <a:endParaRPr b="1">
              <a:solidFill>
                <a:srgbClr val="7A2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73"/>
          <p:cNvSpPr/>
          <p:nvPr/>
        </p:nvSpPr>
        <p:spPr>
          <a:xfrm>
            <a:off x="219325" y="113250"/>
            <a:ext cx="6855600" cy="471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4" name="Google Shape;834;p73"/>
          <p:cNvPicPr preferRelativeResize="0"/>
          <p:nvPr/>
        </p:nvPicPr>
        <p:blipFill rotWithShape="1">
          <a:blip r:embed="rId3">
            <a:alphaModFix/>
          </a:blip>
          <a:srcRect b="1584" l="0" r="0" t="0"/>
          <a:stretch/>
        </p:blipFill>
        <p:spPr>
          <a:xfrm>
            <a:off x="536125" y="275925"/>
            <a:ext cx="6214600" cy="4393550"/>
          </a:xfrm>
          <a:prstGeom prst="rect">
            <a:avLst/>
          </a:prstGeom>
          <a:noFill/>
          <a:ln>
            <a:noFill/>
          </a:ln>
        </p:spPr>
      </p:pic>
      <p:sp>
        <p:nvSpPr>
          <p:cNvPr id="835" name="Google Shape;835;p73"/>
          <p:cNvSpPr txBox="1"/>
          <p:nvPr/>
        </p:nvSpPr>
        <p:spPr>
          <a:xfrm>
            <a:off x="7163100" y="1297425"/>
            <a:ext cx="1980900" cy="1265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340">
                <a:solidFill>
                  <a:srgbClr val="12191B"/>
                </a:solidFill>
                <a:latin typeface="Open Sans"/>
                <a:ea typeface="Open Sans"/>
                <a:cs typeface="Open Sans"/>
                <a:sym typeface="Open Sans"/>
              </a:rPr>
              <a:t>Engagement</a:t>
            </a:r>
            <a:endParaRPr sz="23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rPr lang="en" sz="2340">
                <a:solidFill>
                  <a:srgbClr val="12191B"/>
                </a:solidFill>
                <a:latin typeface="Open Sans"/>
                <a:ea typeface="Open Sans"/>
                <a:cs typeface="Open Sans"/>
                <a:sym typeface="Open Sans"/>
              </a:rPr>
              <a:t>Events and</a:t>
            </a:r>
            <a:endParaRPr sz="23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rPr lang="en" sz="2340">
                <a:solidFill>
                  <a:srgbClr val="12191B"/>
                </a:solidFill>
                <a:latin typeface="Open Sans"/>
                <a:ea typeface="Open Sans"/>
                <a:cs typeface="Open Sans"/>
                <a:sym typeface="Open Sans"/>
              </a:rPr>
              <a:t>Attributes</a:t>
            </a:r>
            <a:endParaRPr sz="2340">
              <a:solidFill>
                <a:srgbClr val="12191B"/>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4"/>
          <p:cNvSpPr/>
          <p:nvPr/>
        </p:nvSpPr>
        <p:spPr>
          <a:xfrm>
            <a:off x="219325" y="113250"/>
            <a:ext cx="6855600" cy="471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1" name="Google Shape;841;p74"/>
          <p:cNvPicPr preferRelativeResize="0"/>
          <p:nvPr/>
        </p:nvPicPr>
        <p:blipFill rotWithShape="1">
          <a:blip r:embed="rId3">
            <a:alphaModFix/>
          </a:blip>
          <a:srcRect b="1584" l="0" r="0" t="0"/>
          <a:stretch/>
        </p:blipFill>
        <p:spPr>
          <a:xfrm>
            <a:off x="536125" y="275925"/>
            <a:ext cx="6214600" cy="4393550"/>
          </a:xfrm>
          <a:prstGeom prst="rect">
            <a:avLst/>
          </a:prstGeom>
          <a:noFill/>
          <a:ln>
            <a:noFill/>
          </a:ln>
        </p:spPr>
      </p:pic>
      <p:sp>
        <p:nvSpPr>
          <p:cNvPr id="842" name="Google Shape;842;p74"/>
          <p:cNvSpPr txBox="1"/>
          <p:nvPr/>
        </p:nvSpPr>
        <p:spPr>
          <a:xfrm>
            <a:off x="7074925" y="1655550"/>
            <a:ext cx="2037600" cy="2448000"/>
          </a:xfrm>
          <a:prstGeom prst="rect">
            <a:avLst/>
          </a:prstGeom>
          <a:noFill/>
          <a:ln>
            <a:noFill/>
          </a:ln>
        </p:spPr>
        <p:txBody>
          <a:bodyPr anchorCtr="0" anchor="t" bIns="91425" lIns="91425" spcFirstLastPara="1" rIns="91425" wrap="square" tIns="91425">
            <a:noAutofit/>
          </a:bodyPr>
          <a:lstStyle/>
          <a:p>
            <a:pPr indent="-307340" lvl="0" marL="457200" rtl="0" algn="l">
              <a:lnSpc>
                <a:spcPct val="100000"/>
              </a:lnSpc>
              <a:spcBef>
                <a:spcPts val="0"/>
              </a:spcBef>
              <a:spcAft>
                <a:spcPts val="0"/>
              </a:spcAft>
              <a:buClr>
                <a:srgbClr val="12191B"/>
              </a:buClr>
              <a:buSzPts val="1240"/>
              <a:buFont typeface="Open Sans"/>
              <a:buChar char="●"/>
            </a:pPr>
            <a:r>
              <a:rPr lang="en" sz="1240">
                <a:solidFill>
                  <a:srgbClr val="12191B"/>
                </a:solidFill>
                <a:latin typeface="Open Sans"/>
                <a:ea typeface="Open Sans"/>
                <a:cs typeface="Open Sans"/>
                <a:sym typeface="Open Sans"/>
              </a:rPr>
              <a:t>Marketing Cloud currently allows a </a:t>
            </a:r>
            <a:r>
              <a:rPr i="1" lang="en" sz="1240">
                <a:solidFill>
                  <a:srgbClr val="12191B"/>
                </a:solidFill>
                <a:latin typeface="Open Sans"/>
                <a:ea typeface="Open Sans"/>
                <a:cs typeface="Open Sans"/>
                <a:sym typeface="Open Sans"/>
              </a:rPr>
              <a:t>maximum of 20</a:t>
            </a:r>
            <a:r>
              <a:rPr lang="en" sz="1240">
                <a:solidFill>
                  <a:srgbClr val="12191B"/>
                </a:solidFill>
                <a:latin typeface="Open Sans"/>
                <a:ea typeface="Open Sans"/>
                <a:cs typeface="Open Sans"/>
                <a:sym typeface="Open Sans"/>
              </a:rPr>
              <a:t> unique Event Names to be defined per MobilePush app</a:t>
            </a:r>
            <a:endParaRPr sz="12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8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240">
              <a:solidFill>
                <a:srgbClr val="12191B"/>
              </a:solidFill>
              <a:latin typeface="Open Sans"/>
              <a:ea typeface="Open Sans"/>
              <a:cs typeface="Open Sans"/>
              <a:sym typeface="Open Sans"/>
            </a:endParaRPr>
          </a:p>
        </p:txBody>
      </p:sp>
      <p:sp>
        <p:nvSpPr>
          <p:cNvPr id="843" name="Google Shape;843;p74"/>
          <p:cNvSpPr/>
          <p:nvPr/>
        </p:nvSpPr>
        <p:spPr>
          <a:xfrm>
            <a:off x="438650" y="332525"/>
            <a:ext cx="891600" cy="261900"/>
          </a:xfrm>
          <a:prstGeom prst="ellipse">
            <a:avLst/>
          </a:prstGeom>
          <a:noFill/>
          <a:ln cap="flat" cmpd="sng" w="28575">
            <a:solidFill>
              <a:srgbClr val="7A2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74"/>
          <p:cNvSpPr/>
          <p:nvPr/>
        </p:nvSpPr>
        <p:spPr>
          <a:xfrm>
            <a:off x="544775" y="1606025"/>
            <a:ext cx="1040100" cy="7500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74"/>
          <p:cNvSpPr/>
          <p:nvPr/>
        </p:nvSpPr>
        <p:spPr>
          <a:xfrm>
            <a:off x="544775" y="2522500"/>
            <a:ext cx="1040100" cy="8877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74"/>
          <p:cNvSpPr/>
          <p:nvPr/>
        </p:nvSpPr>
        <p:spPr>
          <a:xfrm>
            <a:off x="544775" y="3467300"/>
            <a:ext cx="1040100" cy="10113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75"/>
          <p:cNvSpPr/>
          <p:nvPr/>
        </p:nvSpPr>
        <p:spPr>
          <a:xfrm>
            <a:off x="219325" y="113250"/>
            <a:ext cx="6855600" cy="4719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2" name="Google Shape;852;p75"/>
          <p:cNvPicPr preferRelativeResize="0"/>
          <p:nvPr/>
        </p:nvPicPr>
        <p:blipFill rotWithShape="1">
          <a:blip r:embed="rId3">
            <a:alphaModFix/>
          </a:blip>
          <a:srcRect b="1584" l="0" r="0" t="0"/>
          <a:stretch/>
        </p:blipFill>
        <p:spPr>
          <a:xfrm>
            <a:off x="536125" y="275925"/>
            <a:ext cx="6214600" cy="4393550"/>
          </a:xfrm>
          <a:prstGeom prst="rect">
            <a:avLst/>
          </a:prstGeom>
          <a:noFill/>
          <a:ln>
            <a:noFill/>
          </a:ln>
        </p:spPr>
      </p:pic>
      <p:sp>
        <p:nvSpPr>
          <p:cNvPr id="853" name="Google Shape;853;p75"/>
          <p:cNvSpPr txBox="1"/>
          <p:nvPr/>
        </p:nvSpPr>
        <p:spPr>
          <a:xfrm>
            <a:off x="7074925" y="1655550"/>
            <a:ext cx="2037600" cy="2185800"/>
          </a:xfrm>
          <a:prstGeom prst="rect">
            <a:avLst/>
          </a:prstGeom>
          <a:noFill/>
          <a:ln>
            <a:noFill/>
          </a:ln>
        </p:spPr>
        <p:txBody>
          <a:bodyPr anchorCtr="0" anchor="t" bIns="91425" lIns="91425" spcFirstLastPara="1" rIns="91425" wrap="square" tIns="91425">
            <a:noAutofit/>
          </a:bodyPr>
          <a:lstStyle/>
          <a:p>
            <a:pPr indent="-307340" lvl="0" marL="457200" rtl="0" algn="l">
              <a:lnSpc>
                <a:spcPct val="100000"/>
              </a:lnSpc>
              <a:spcBef>
                <a:spcPts val="0"/>
              </a:spcBef>
              <a:spcAft>
                <a:spcPts val="0"/>
              </a:spcAft>
              <a:buClr>
                <a:srgbClr val="12191B"/>
              </a:buClr>
              <a:buSzPts val="1240"/>
              <a:buFont typeface="Open Sans"/>
              <a:buChar char="●"/>
            </a:pPr>
            <a:r>
              <a:rPr lang="en" sz="1240">
                <a:solidFill>
                  <a:srgbClr val="12191B"/>
                </a:solidFill>
                <a:latin typeface="Open Sans"/>
                <a:ea typeface="Open Sans"/>
                <a:cs typeface="Open Sans"/>
                <a:sym typeface="Open Sans"/>
              </a:rPr>
              <a:t>Marketing Cloud currently allows a </a:t>
            </a:r>
            <a:r>
              <a:rPr i="1" lang="en" sz="1240">
                <a:solidFill>
                  <a:srgbClr val="12191B"/>
                </a:solidFill>
                <a:latin typeface="Open Sans"/>
                <a:ea typeface="Open Sans"/>
                <a:cs typeface="Open Sans"/>
                <a:sym typeface="Open Sans"/>
              </a:rPr>
              <a:t>maximum of 20</a:t>
            </a:r>
            <a:r>
              <a:rPr lang="en" sz="1240">
                <a:solidFill>
                  <a:srgbClr val="12191B"/>
                </a:solidFill>
                <a:latin typeface="Open Sans"/>
                <a:ea typeface="Open Sans"/>
                <a:cs typeface="Open Sans"/>
                <a:sym typeface="Open Sans"/>
              </a:rPr>
              <a:t> unique Event Names to be defined per MobilePush app</a:t>
            </a:r>
            <a:endParaRPr sz="1240">
              <a:solidFill>
                <a:srgbClr val="12191B"/>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840">
              <a:solidFill>
                <a:srgbClr val="12191B"/>
              </a:solidFill>
              <a:latin typeface="Open Sans"/>
              <a:ea typeface="Open Sans"/>
              <a:cs typeface="Open Sans"/>
              <a:sym typeface="Open Sans"/>
            </a:endParaRPr>
          </a:p>
          <a:p>
            <a:pPr indent="-307340" lvl="0" marL="457200" rtl="0" algn="l">
              <a:lnSpc>
                <a:spcPct val="100000"/>
              </a:lnSpc>
              <a:spcBef>
                <a:spcPts val="0"/>
              </a:spcBef>
              <a:spcAft>
                <a:spcPts val="0"/>
              </a:spcAft>
              <a:buClr>
                <a:srgbClr val="12191B"/>
              </a:buClr>
              <a:buSzPts val="1240"/>
              <a:buFont typeface="Open Sans"/>
              <a:buChar char="●"/>
            </a:pPr>
            <a:r>
              <a:rPr lang="en" sz="1240">
                <a:solidFill>
                  <a:srgbClr val="12191B"/>
                </a:solidFill>
                <a:latin typeface="Open Sans"/>
                <a:ea typeface="Open Sans"/>
                <a:cs typeface="Open Sans"/>
                <a:sym typeface="Open Sans"/>
              </a:rPr>
              <a:t>And </a:t>
            </a:r>
            <a:r>
              <a:rPr i="1" lang="en" sz="1240">
                <a:solidFill>
                  <a:srgbClr val="12191B"/>
                </a:solidFill>
                <a:latin typeface="Open Sans"/>
                <a:ea typeface="Open Sans"/>
                <a:cs typeface="Open Sans"/>
                <a:sym typeface="Open Sans"/>
              </a:rPr>
              <a:t>up to 10</a:t>
            </a:r>
            <a:r>
              <a:rPr lang="en" sz="1240">
                <a:solidFill>
                  <a:srgbClr val="12191B"/>
                </a:solidFill>
                <a:latin typeface="Open Sans"/>
                <a:ea typeface="Open Sans"/>
                <a:cs typeface="Open Sans"/>
                <a:sym typeface="Open Sans"/>
              </a:rPr>
              <a:t> Event Attributes per Event.</a:t>
            </a:r>
            <a:endParaRPr sz="1240">
              <a:solidFill>
                <a:srgbClr val="12191B"/>
              </a:solidFill>
              <a:latin typeface="Open Sans"/>
              <a:ea typeface="Open Sans"/>
              <a:cs typeface="Open Sans"/>
              <a:sym typeface="Open Sans"/>
            </a:endParaRPr>
          </a:p>
        </p:txBody>
      </p:sp>
      <p:sp>
        <p:nvSpPr>
          <p:cNvPr id="854" name="Google Shape;854;p75"/>
          <p:cNvSpPr/>
          <p:nvPr/>
        </p:nvSpPr>
        <p:spPr>
          <a:xfrm>
            <a:off x="2616100" y="332525"/>
            <a:ext cx="999300" cy="261900"/>
          </a:xfrm>
          <a:prstGeom prst="ellipse">
            <a:avLst/>
          </a:prstGeom>
          <a:noFill/>
          <a:ln cap="flat" cmpd="sng" w="28575">
            <a:solidFill>
              <a:srgbClr val="7A2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75"/>
          <p:cNvSpPr/>
          <p:nvPr/>
        </p:nvSpPr>
        <p:spPr>
          <a:xfrm>
            <a:off x="2658775" y="2522500"/>
            <a:ext cx="1040100" cy="8877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75"/>
          <p:cNvSpPr/>
          <p:nvPr/>
        </p:nvSpPr>
        <p:spPr>
          <a:xfrm>
            <a:off x="2658775" y="3467300"/>
            <a:ext cx="1040100" cy="10113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5"/>
          <p:cNvSpPr/>
          <p:nvPr/>
        </p:nvSpPr>
        <p:spPr>
          <a:xfrm>
            <a:off x="2658775" y="1598950"/>
            <a:ext cx="1040100" cy="750000"/>
          </a:xfrm>
          <a:prstGeom prst="rect">
            <a:avLst/>
          </a:prstGeom>
          <a:noFill/>
          <a:ln cap="flat" cmpd="sng" w="9525">
            <a:solidFill>
              <a:srgbClr val="7575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6"/>
          <p:cNvSpPr txBox="1"/>
          <p:nvPr>
            <p:ph type="title"/>
          </p:nvPr>
        </p:nvSpPr>
        <p:spPr>
          <a:xfrm>
            <a:off x="584575" y="694125"/>
            <a:ext cx="6155400" cy="855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Conclusions</a:t>
            </a:r>
            <a:endParaRPr/>
          </a:p>
        </p:txBody>
      </p:sp>
      <p:sp>
        <p:nvSpPr>
          <p:cNvPr id="863" name="Google Shape;863;p76"/>
          <p:cNvSpPr txBox="1"/>
          <p:nvPr>
            <p:ph idx="1" type="subTitle"/>
          </p:nvPr>
        </p:nvSpPr>
        <p:spPr>
          <a:xfrm>
            <a:off x="584575" y="1596975"/>
            <a:ext cx="6238800" cy="2658000"/>
          </a:xfrm>
          <a:prstGeom prst="rect">
            <a:avLst/>
          </a:prstGeom>
        </p:spPr>
        <p:txBody>
          <a:bodyPr anchorCtr="0" anchor="t" bIns="0" lIns="0" spcFirstLastPara="1" rIns="0" wrap="square" tIns="0">
            <a:normAutofit/>
          </a:bodyPr>
          <a:lstStyle/>
          <a:p>
            <a:pPr indent="0" lvl="0" marL="457200" rtl="0" algn="l">
              <a:spcBef>
                <a:spcPts val="400"/>
              </a:spcBef>
              <a:spcAft>
                <a:spcPts val="0"/>
              </a:spcAft>
              <a:buNone/>
            </a:pPr>
            <a:r>
              <a:t/>
            </a:r>
            <a:endParaRPr/>
          </a:p>
          <a:p>
            <a:pPr indent="-317500" lvl="0" marL="457200" rtl="0" algn="l">
              <a:spcBef>
                <a:spcPts val="400"/>
              </a:spcBef>
              <a:spcAft>
                <a:spcPts val="0"/>
              </a:spcAft>
              <a:buSzPts val="1400"/>
              <a:buChar char="●"/>
            </a:pPr>
            <a:r>
              <a:rPr lang="en"/>
              <a:t>Understand what data you need and which party controls it</a:t>
            </a:r>
            <a:endParaRPr/>
          </a:p>
          <a:p>
            <a:pPr indent="0" lvl="0" marL="457200" rtl="0" algn="l">
              <a:spcBef>
                <a:spcPts val="400"/>
              </a:spcBef>
              <a:spcAft>
                <a:spcPts val="0"/>
              </a:spcAft>
              <a:buNone/>
            </a:pPr>
            <a:r>
              <a:t/>
            </a:r>
            <a:endParaRPr/>
          </a:p>
          <a:p>
            <a:pPr indent="-317500" lvl="0" marL="457200" rtl="0" algn="l">
              <a:spcBef>
                <a:spcPts val="400"/>
              </a:spcBef>
              <a:spcAft>
                <a:spcPts val="0"/>
              </a:spcAft>
              <a:buSzPts val="1400"/>
              <a:buChar char="●"/>
            </a:pPr>
            <a:r>
              <a:rPr lang="en"/>
              <a:t>Future-proof your core programs by gathering and maintaining first-party data</a:t>
            </a:r>
            <a:endParaRPr/>
          </a:p>
          <a:p>
            <a:pPr indent="0" lvl="0" marL="457200" rtl="0" algn="l">
              <a:spcBef>
                <a:spcPts val="400"/>
              </a:spcBef>
              <a:spcAft>
                <a:spcPts val="0"/>
              </a:spcAft>
              <a:buNone/>
            </a:pPr>
            <a:r>
              <a:t/>
            </a:r>
            <a:endParaRPr/>
          </a:p>
          <a:p>
            <a:pPr indent="-317500" lvl="0" marL="457200" rtl="0" algn="l">
              <a:spcBef>
                <a:spcPts val="400"/>
              </a:spcBef>
              <a:spcAft>
                <a:spcPts val="0"/>
              </a:spcAft>
              <a:buSzPts val="1400"/>
              <a:buChar char="●"/>
            </a:pPr>
            <a:r>
              <a:rPr lang="en"/>
              <a:t>MCAE and MC offer endless possibilities to use it - sky’s the limit!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1"/>
          <p:cNvSpPr txBox="1"/>
          <p:nvPr/>
        </p:nvSpPr>
        <p:spPr>
          <a:xfrm>
            <a:off x="702150" y="3659175"/>
            <a:ext cx="2101800" cy="121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The data party</a:t>
            </a: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br>
              <a:rPr lang="en">
                <a:solidFill>
                  <a:srgbClr val="7A27B7"/>
                </a:solidFill>
                <a:latin typeface="Open Sans"/>
                <a:ea typeface="Open Sans"/>
                <a:cs typeface="Open Sans"/>
                <a:sym typeface="Open Sans"/>
              </a:rPr>
            </a:br>
            <a:r>
              <a:rPr lang="en">
                <a:solidFill>
                  <a:srgbClr val="7A27B7"/>
                </a:solidFill>
                <a:latin typeface="Open Sans"/>
                <a:ea typeface="Open Sans"/>
                <a:cs typeface="Open Sans"/>
                <a:sym typeface="Open Sans"/>
              </a:rPr>
              <a:t>What is first-party (and zero-party) data and why it matters</a:t>
            </a:r>
            <a:endParaRPr b="1" sz="2100">
              <a:solidFill>
                <a:srgbClr val="4A0A77"/>
              </a:solidFill>
              <a:latin typeface="Overpass"/>
              <a:ea typeface="Overpass"/>
              <a:cs typeface="Overpass"/>
              <a:sym typeface="Overpass"/>
            </a:endParaRPr>
          </a:p>
        </p:txBody>
      </p:sp>
      <p:sp>
        <p:nvSpPr>
          <p:cNvPr id="310" name="Google Shape;310;p41"/>
          <p:cNvSpPr txBox="1"/>
          <p:nvPr/>
        </p:nvSpPr>
        <p:spPr>
          <a:xfrm>
            <a:off x="3399775" y="3659175"/>
            <a:ext cx="2101800" cy="1033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What to bring? </a:t>
            </a: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r>
              <a:t/>
            </a:r>
            <a:endParaRPr>
              <a:solidFill>
                <a:srgbClr val="7A27B7"/>
              </a:solidFill>
              <a:latin typeface="Open Sans"/>
              <a:ea typeface="Open Sans"/>
              <a:cs typeface="Open Sans"/>
              <a:sym typeface="Open Sans"/>
            </a:endParaRPr>
          </a:p>
          <a:p>
            <a:pPr indent="0" lvl="0" marL="0" rtl="0" algn="ctr">
              <a:spcBef>
                <a:spcPts val="250"/>
              </a:spcBef>
              <a:spcAft>
                <a:spcPts val="0"/>
              </a:spcAft>
              <a:buClr>
                <a:srgbClr val="032D60"/>
              </a:buClr>
              <a:buSzPts val="1800"/>
              <a:buFont typeface="Salesforce Sans"/>
              <a:buNone/>
            </a:pPr>
            <a:r>
              <a:rPr lang="en">
                <a:solidFill>
                  <a:srgbClr val="7A27B7"/>
                </a:solidFill>
                <a:latin typeface="Open Sans"/>
                <a:ea typeface="Open Sans"/>
                <a:cs typeface="Open Sans"/>
                <a:sym typeface="Open Sans"/>
              </a:rPr>
              <a:t>Ideas to enhance your customer data strategy</a:t>
            </a:r>
            <a:endParaRPr>
              <a:solidFill>
                <a:srgbClr val="7A27B7"/>
              </a:solidFill>
              <a:latin typeface="Open Sans"/>
              <a:ea typeface="Open Sans"/>
              <a:cs typeface="Open Sans"/>
              <a:sym typeface="Open Sans"/>
            </a:endParaRPr>
          </a:p>
        </p:txBody>
      </p:sp>
      <p:sp>
        <p:nvSpPr>
          <p:cNvPr id="311" name="Google Shape;311;p41"/>
          <p:cNvSpPr txBox="1"/>
          <p:nvPr/>
        </p:nvSpPr>
        <p:spPr>
          <a:xfrm>
            <a:off x="6106625" y="3659175"/>
            <a:ext cx="2101800" cy="100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rgbClr val="032D60"/>
              </a:buClr>
              <a:buSzPts val="2100"/>
              <a:buFont typeface="Salesforce Sans"/>
              <a:buNone/>
            </a:pPr>
            <a:r>
              <a:rPr b="1" lang="en" sz="2100">
                <a:solidFill>
                  <a:srgbClr val="4A0A77"/>
                </a:solidFill>
                <a:latin typeface="Overpass"/>
                <a:ea typeface="Overpass"/>
                <a:cs typeface="Overpass"/>
                <a:sym typeface="Overpass"/>
              </a:rPr>
              <a:t>What can I do?</a:t>
            </a:r>
            <a:endParaRPr b="1">
              <a:solidFill>
                <a:srgbClr val="4A0A77"/>
              </a:solidFill>
              <a:latin typeface="Overpass"/>
              <a:ea typeface="Overpass"/>
              <a:cs typeface="Overpass"/>
              <a:sym typeface="Overpass"/>
            </a:endParaRPr>
          </a:p>
          <a:p>
            <a:pPr indent="0" lvl="0" marL="0" rtl="0" algn="ctr">
              <a:spcBef>
                <a:spcPts val="250"/>
              </a:spcBef>
              <a:spcAft>
                <a:spcPts val="0"/>
              </a:spcAft>
              <a:buClr>
                <a:srgbClr val="032D60"/>
              </a:buClr>
              <a:buSzPts val="1800"/>
              <a:buFont typeface="Salesforce Sans"/>
              <a:buNone/>
            </a:pPr>
            <a:br>
              <a:rPr lang="en">
                <a:solidFill>
                  <a:srgbClr val="7A27B7"/>
                </a:solidFill>
                <a:latin typeface="Open Sans"/>
                <a:ea typeface="Open Sans"/>
                <a:cs typeface="Open Sans"/>
                <a:sym typeface="Open Sans"/>
              </a:rPr>
            </a:br>
            <a:r>
              <a:rPr lang="en">
                <a:solidFill>
                  <a:srgbClr val="7A27B7"/>
                </a:solidFill>
                <a:latin typeface="Open Sans"/>
                <a:ea typeface="Open Sans"/>
                <a:cs typeface="Open Sans"/>
                <a:sym typeface="Open Sans"/>
              </a:rPr>
              <a:t>Examples in MC and MCAE</a:t>
            </a:r>
            <a:endParaRPr b="1" sz="2100">
              <a:solidFill>
                <a:srgbClr val="7A27B7"/>
              </a:solidFill>
              <a:latin typeface="Salesforce Sans"/>
              <a:ea typeface="Salesforce Sans"/>
              <a:cs typeface="Salesforce Sans"/>
              <a:sym typeface="Salesforce Sans"/>
            </a:endParaRPr>
          </a:p>
        </p:txBody>
      </p:sp>
      <p:pic>
        <p:nvPicPr>
          <p:cNvPr id="312" name="Google Shape;312;p41"/>
          <p:cNvPicPr preferRelativeResize="0"/>
          <p:nvPr/>
        </p:nvPicPr>
        <p:blipFill>
          <a:blip r:embed="rId3">
            <a:alphaModFix/>
          </a:blip>
          <a:stretch>
            <a:fillRect/>
          </a:stretch>
        </p:blipFill>
        <p:spPr>
          <a:xfrm>
            <a:off x="3657600" y="4101025"/>
            <a:ext cx="1562100" cy="57150"/>
          </a:xfrm>
          <a:prstGeom prst="rect">
            <a:avLst/>
          </a:prstGeom>
          <a:noFill/>
          <a:ln>
            <a:noFill/>
          </a:ln>
        </p:spPr>
      </p:pic>
      <p:pic>
        <p:nvPicPr>
          <p:cNvPr id="313" name="Google Shape;313;p41"/>
          <p:cNvPicPr preferRelativeResize="0"/>
          <p:nvPr/>
        </p:nvPicPr>
        <p:blipFill>
          <a:blip r:embed="rId3">
            <a:alphaModFix/>
          </a:blip>
          <a:stretch>
            <a:fillRect/>
          </a:stretch>
        </p:blipFill>
        <p:spPr>
          <a:xfrm>
            <a:off x="6400800" y="4063707"/>
            <a:ext cx="1562100" cy="57150"/>
          </a:xfrm>
          <a:prstGeom prst="rect">
            <a:avLst/>
          </a:prstGeom>
          <a:noFill/>
          <a:ln>
            <a:noFill/>
          </a:ln>
        </p:spPr>
      </p:pic>
      <p:pic>
        <p:nvPicPr>
          <p:cNvPr id="314" name="Google Shape;314;p41"/>
          <p:cNvPicPr preferRelativeResize="0"/>
          <p:nvPr/>
        </p:nvPicPr>
        <p:blipFill>
          <a:blip r:embed="rId3">
            <a:alphaModFix/>
          </a:blip>
          <a:stretch>
            <a:fillRect/>
          </a:stretch>
        </p:blipFill>
        <p:spPr>
          <a:xfrm>
            <a:off x="990600" y="4063707"/>
            <a:ext cx="1562100" cy="57150"/>
          </a:xfrm>
          <a:prstGeom prst="rect">
            <a:avLst/>
          </a:prstGeom>
          <a:noFill/>
          <a:ln>
            <a:noFill/>
          </a:ln>
        </p:spPr>
      </p:pic>
      <p:sp>
        <p:nvSpPr>
          <p:cNvPr id="315" name="Google Shape;315;p41"/>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Agenda</a:t>
            </a:r>
            <a:endParaRPr/>
          </a:p>
        </p:txBody>
      </p:sp>
      <p:pic>
        <p:nvPicPr>
          <p:cNvPr id="316" name="Google Shape;316;p41"/>
          <p:cNvPicPr preferRelativeResize="0"/>
          <p:nvPr>
            <p:ph idx="2" type="pic"/>
          </p:nvPr>
        </p:nvPicPr>
        <p:blipFill rotWithShape="1">
          <a:blip r:embed="rId4">
            <a:alphaModFix/>
          </a:blip>
          <a:srcRect b="69" l="0" r="0" t="69"/>
          <a:stretch/>
        </p:blipFill>
        <p:spPr>
          <a:xfrm>
            <a:off x="706779" y="1453381"/>
            <a:ext cx="2096400" cy="2096400"/>
          </a:xfrm>
          <a:prstGeom prst="ellipse">
            <a:avLst/>
          </a:prstGeom>
        </p:spPr>
      </p:pic>
      <p:pic>
        <p:nvPicPr>
          <p:cNvPr id="317" name="Google Shape;317;p41"/>
          <p:cNvPicPr preferRelativeResize="0"/>
          <p:nvPr>
            <p:ph idx="3" type="pic"/>
          </p:nvPr>
        </p:nvPicPr>
        <p:blipFill rotWithShape="1">
          <a:blip r:embed="rId5">
            <a:alphaModFix/>
          </a:blip>
          <a:srcRect b="0" l="0" r="0" t="0"/>
          <a:stretch/>
        </p:blipFill>
        <p:spPr>
          <a:xfrm>
            <a:off x="6117336" y="1453381"/>
            <a:ext cx="2096400" cy="2096400"/>
          </a:xfrm>
          <a:prstGeom prst="ellipse">
            <a:avLst/>
          </a:prstGeom>
        </p:spPr>
      </p:pic>
      <p:pic>
        <p:nvPicPr>
          <p:cNvPr id="318" name="Google Shape;318;p41"/>
          <p:cNvPicPr preferRelativeResize="0"/>
          <p:nvPr>
            <p:ph idx="4" type="pic"/>
          </p:nvPr>
        </p:nvPicPr>
        <p:blipFill rotWithShape="1">
          <a:blip r:embed="rId6">
            <a:alphaModFix/>
          </a:blip>
          <a:srcRect b="0" l="0" r="0" t="0"/>
          <a:stretch/>
        </p:blipFill>
        <p:spPr>
          <a:xfrm>
            <a:off x="3411879" y="1453381"/>
            <a:ext cx="2096400" cy="2096400"/>
          </a:xfrm>
          <a:prstGeom prst="ellipse">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7"/>
          <p:cNvSpPr txBox="1"/>
          <p:nvPr>
            <p:ph type="title"/>
          </p:nvPr>
        </p:nvSpPr>
        <p:spPr>
          <a:xfrm>
            <a:off x="270175" y="1763400"/>
            <a:ext cx="7864500" cy="97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Thank you!</a:t>
            </a:r>
            <a:endParaRPr sz="4500"/>
          </a:p>
        </p:txBody>
      </p:sp>
      <p:pic>
        <p:nvPicPr>
          <p:cNvPr id="869" name="Google Shape;869;p77"/>
          <p:cNvPicPr preferRelativeResize="0"/>
          <p:nvPr>
            <p:ph idx="2" type="pic"/>
          </p:nvPr>
        </p:nvPicPr>
        <p:blipFill rotWithShape="1">
          <a:blip r:embed="rId3">
            <a:alphaModFix/>
          </a:blip>
          <a:srcRect b="12332" l="0" r="0" t="12332"/>
          <a:stretch/>
        </p:blipFill>
        <p:spPr>
          <a:xfrm>
            <a:off x="955875" y="3080800"/>
            <a:ext cx="1180200" cy="1180200"/>
          </a:xfrm>
          <a:prstGeom prst="ellipse">
            <a:avLst/>
          </a:prstGeom>
          <a:noFill/>
          <a:ln>
            <a:noFill/>
          </a:ln>
        </p:spPr>
      </p:pic>
      <p:pic>
        <p:nvPicPr>
          <p:cNvPr id="870" name="Google Shape;870;p77"/>
          <p:cNvPicPr preferRelativeResize="0"/>
          <p:nvPr>
            <p:ph idx="3" type="pic"/>
          </p:nvPr>
        </p:nvPicPr>
        <p:blipFill rotWithShape="1">
          <a:blip r:embed="rId4">
            <a:alphaModFix/>
          </a:blip>
          <a:srcRect b="0" l="0" r="0" t="0"/>
          <a:stretch/>
        </p:blipFill>
        <p:spPr>
          <a:xfrm>
            <a:off x="5258100" y="3080800"/>
            <a:ext cx="1180200" cy="1180200"/>
          </a:xfrm>
          <a:prstGeom prst="ellipse">
            <a:avLst/>
          </a:prstGeom>
          <a:noFill/>
          <a:ln>
            <a:noFill/>
          </a:ln>
        </p:spPr>
      </p:pic>
      <p:sp>
        <p:nvSpPr>
          <p:cNvPr id="871" name="Google Shape;871;p77"/>
          <p:cNvSpPr txBox="1"/>
          <p:nvPr/>
        </p:nvSpPr>
        <p:spPr>
          <a:xfrm>
            <a:off x="0" y="0"/>
            <a:ext cx="11802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536471"/>
                </a:solidFill>
                <a:highlight>
                  <a:srgbClr val="FFFFFF"/>
                </a:highlight>
                <a:latin typeface="Roboto"/>
                <a:ea typeface="Roboto"/>
                <a:cs typeface="Roboto"/>
                <a:sym typeface="Roboto"/>
              </a:rPr>
              <a:t>@NatashaMrtn</a:t>
            </a:r>
            <a:endParaRPr/>
          </a:p>
        </p:txBody>
      </p:sp>
      <p:sp>
        <p:nvSpPr>
          <p:cNvPr id="872" name="Google Shape;872;p77"/>
          <p:cNvSpPr txBox="1"/>
          <p:nvPr/>
        </p:nvSpPr>
        <p:spPr>
          <a:xfrm>
            <a:off x="6795825" y="3291000"/>
            <a:ext cx="1875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lt1"/>
                </a:solidFill>
                <a:latin typeface="Open Sans"/>
                <a:ea typeface="Open Sans"/>
                <a:cs typeface="Open Sans"/>
                <a:sym typeface="Open Sans"/>
              </a:rPr>
              <a:t>@NatashaMrtn</a:t>
            </a:r>
            <a:endParaRPr sz="1200"/>
          </a:p>
        </p:txBody>
      </p:sp>
      <p:pic>
        <p:nvPicPr>
          <p:cNvPr id="873" name="Google Shape;873;p77"/>
          <p:cNvPicPr preferRelativeResize="0"/>
          <p:nvPr/>
        </p:nvPicPr>
        <p:blipFill>
          <a:blip r:embed="rId5">
            <a:alphaModFix/>
          </a:blip>
          <a:stretch>
            <a:fillRect/>
          </a:stretch>
        </p:blipFill>
        <p:spPr>
          <a:xfrm>
            <a:off x="6586250" y="3325650"/>
            <a:ext cx="361800" cy="361800"/>
          </a:xfrm>
          <a:prstGeom prst="rect">
            <a:avLst/>
          </a:prstGeom>
          <a:noFill/>
          <a:ln>
            <a:noFill/>
          </a:ln>
        </p:spPr>
      </p:pic>
      <p:pic>
        <p:nvPicPr>
          <p:cNvPr id="874" name="Google Shape;874;p77"/>
          <p:cNvPicPr preferRelativeResize="0"/>
          <p:nvPr/>
        </p:nvPicPr>
        <p:blipFill>
          <a:blip r:embed="rId6">
            <a:alphaModFix/>
          </a:blip>
          <a:stretch>
            <a:fillRect/>
          </a:stretch>
        </p:blipFill>
        <p:spPr>
          <a:xfrm>
            <a:off x="6633100" y="3820475"/>
            <a:ext cx="268100" cy="236275"/>
          </a:xfrm>
          <a:prstGeom prst="rect">
            <a:avLst/>
          </a:prstGeom>
          <a:noFill/>
          <a:ln>
            <a:noFill/>
          </a:ln>
        </p:spPr>
      </p:pic>
      <p:sp>
        <p:nvSpPr>
          <p:cNvPr id="875" name="Google Shape;875;p77"/>
          <p:cNvSpPr txBox="1"/>
          <p:nvPr/>
        </p:nvSpPr>
        <p:spPr>
          <a:xfrm>
            <a:off x="2536075" y="3340950"/>
            <a:ext cx="214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lt1"/>
                </a:solidFill>
                <a:latin typeface="Open Sans"/>
                <a:ea typeface="Open Sans"/>
                <a:cs typeface="Open Sans"/>
                <a:sym typeface="Open Sans"/>
              </a:rPr>
              <a:t>@JaimeLopez1989</a:t>
            </a:r>
            <a:endParaRPr sz="1200"/>
          </a:p>
        </p:txBody>
      </p:sp>
      <p:pic>
        <p:nvPicPr>
          <p:cNvPr id="876" name="Google Shape;876;p77"/>
          <p:cNvPicPr preferRelativeResize="0"/>
          <p:nvPr/>
        </p:nvPicPr>
        <p:blipFill>
          <a:blip r:embed="rId5">
            <a:alphaModFix/>
          </a:blip>
          <a:stretch>
            <a:fillRect/>
          </a:stretch>
        </p:blipFill>
        <p:spPr>
          <a:xfrm>
            <a:off x="2280400" y="3375600"/>
            <a:ext cx="361800" cy="361800"/>
          </a:xfrm>
          <a:prstGeom prst="rect">
            <a:avLst/>
          </a:prstGeom>
          <a:noFill/>
          <a:ln>
            <a:noFill/>
          </a:ln>
        </p:spPr>
      </p:pic>
      <p:pic>
        <p:nvPicPr>
          <p:cNvPr id="877" name="Google Shape;877;p77"/>
          <p:cNvPicPr preferRelativeResize="0"/>
          <p:nvPr/>
        </p:nvPicPr>
        <p:blipFill>
          <a:blip r:embed="rId6">
            <a:alphaModFix/>
          </a:blip>
          <a:stretch>
            <a:fillRect/>
          </a:stretch>
        </p:blipFill>
        <p:spPr>
          <a:xfrm>
            <a:off x="2327250" y="3820475"/>
            <a:ext cx="268100" cy="236275"/>
          </a:xfrm>
          <a:prstGeom prst="rect">
            <a:avLst/>
          </a:prstGeom>
          <a:noFill/>
          <a:ln>
            <a:noFill/>
          </a:ln>
        </p:spPr>
      </p:pic>
      <p:sp>
        <p:nvSpPr>
          <p:cNvPr id="878" name="Google Shape;878;p77"/>
          <p:cNvSpPr txBox="1"/>
          <p:nvPr/>
        </p:nvSpPr>
        <p:spPr>
          <a:xfrm>
            <a:off x="6866550" y="3707750"/>
            <a:ext cx="1875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lt1"/>
                </a:solidFill>
                <a:latin typeface="Open Sans"/>
                <a:ea typeface="Open Sans"/>
                <a:cs typeface="Open Sans"/>
                <a:sym typeface="Open Sans"/>
              </a:rPr>
              <a:t>/in</a:t>
            </a:r>
            <a:r>
              <a:rPr lang="en" sz="1600">
                <a:solidFill>
                  <a:schemeClr val="lt1"/>
                </a:solidFill>
                <a:latin typeface="Open Sans"/>
                <a:ea typeface="Open Sans"/>
                <a:cs typeface="Open Sans"/>
                <a:sym typeface="Open Sans"/>
              </a:rPr>
              <a:t>/natashamrtn</a:t>
            </a:r>
            <a:endParaRPr sz="1200"/>
          </a:p>
        </p:txBody>
      </p:sp>
      <p:sp>
        <p:nvSpPr>
          <p:cNvPr id="879" name="Google Shape;879;p77"/>
          <p:cNvSpPr txBox="1"/>
          <p:nvPr/>
        </p:nvSpPr>
        <p:spPr>
          <a:xfrm>
            <a:off x="2671675" y="3723063"/>
            <a:ext cx="187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/in/jaimelop</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2"/>
          <p:cNvSpPr txBox="1"/>
          <p:nvPr>
            <p:ph type="ctrTitle"/>
          </p:nvPr>
        </p:nvSpPr>
        <p:spPr>
          <a:xfrm>
            <a:off x="311708" y="1125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data party</a:t>
            </a:r>
            <a:endParaRPr/>
          </a:p>
        </p:txBody>
      </p:sp>
      <p:sp>
        <p:nvSpPr>
          <p:cNvPr id="324" name="Google Shape;324;p42"/>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Data types and why they matter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does this matter?</a:t>
            </a:r>
            <a:endParaRPr/>
          </a:p>
        </p:txBody>
      </p:sp>
      <p:sp>
        <p:nvSpPr>
          <p:cNvPr id="330" name="Google Shape;330;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Regulatory framework constantly changing</a:t>
            </a:r>
            <a:endParaRPr/>
          </a:p>
          <a:p>
            <a:pPr indent="0" lvl="0" marL="457200" rtl="0" algn="l">
              <a:spcBef>
                <a:spcPts val="1200"/>
              </a:spcBef>
              <a:spcAft>
                <a:spcPts val="0"/>
              </a:spcAft>
              <a:buNone/>
            </a:pPr>
            <a:r>
              <a:t/>
            </a:r>
            <a:endParaRPr/>
          </a:p>
          <a:p>
            <a:pPr indent="-317500" lvl="0" marL="457200" rtl="0" algn="l">
              <a:spcBef>
                <a:spcPts val="1200"/>
              </a:spcBef>
              <a:spcAft>
                <a:spcPts val="0"/>
              </a:spcAft>
              <a:buSzPts val="1400"/>
              <a:buChar char="-"/>
            </a:pPr>
            <a:r>
              <a:rPr lang="en"/>
              <a:t>Consent is the strongest grounds for data processing</a:t>
            </a:r>
            <a:endParaRPr/>
          </a:p>
          <a:p>
            <a:pPr indent="0" lvl="0" marL="457200" rtl="0" algn="l">
              <a:spcBef>
                <a:spcPts val="1200"/>
              </a:spcBef>
              <a:spcAft>
                <a:spcPts val="0"/>
              </a:spcAft>
              <a:buNone/>
            </a:pPr>
            <a:r>
              <a:t/>
            </a:r>
            <a:endParaRPr/>
          </a:p>
          <a:p>
            <a:pPr indent="-317500" lvl="0" marL="457200" rtl="0" algn="l">
              <a:spcBef>
                <a:spcPts val="1200"/>
              </a:spcBef>
              <a:spcAft>
                <a:spcPts val="0"/>
              </a:spcAft>
              <a:buSzPts val="1400"/>
              <a:buChar char="-"/>
            </a:pPr>
            <a:r>
              <a:rPr lang="en"/>
              <a:t>3rd party data trade is noncompliant or very restricted in EU, California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4"/>
          <p:cNvSpPr/>
          <p:nvPr/>
        </p:nvSpPr>
        <p:spPr>
          <a:xfrm>
            <a:off x="240550" y="1089550"/>
            <a:ext cx="1995300" cy="2228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3000"/>
              </a:lnSpc>
              <a:spcBef>
                <a:spcPts val="400"/>
              </a:spcBef>
              <a:spcAft>
                <a:spcPts val="0"/>
              </a:spcAft>
              <a:buNone/>
            </a:pPr>
            <a:r>
              <a:rPr b="1" lang="en">
                <a:solidFill>
                  <a:srgbClr val="4A0A77"/>
                </a:solidFill>
                <a:latin typeface="Overpass"/>
                <a:ea typeface="Overpass"/>
                <a:cs typeface="Overpass"/>
                <a:sym typeface="Overpass"/>
              </a:rPr>
              <a:t>Zero</a:t>
            </a:r>
            <a:r>
              <a:rPr b="1" lang="en">
                <a:solidFill>
                  <a:srgbClr val="4A0A77"/>
                </a:solidFill>
                <a:latin typeface="Overpass"/>
                <a:ea typeface="Overpass"/>
                <a:cs typeface="Overpass"/>
                <a:sym typeface="Overpass"/>
              </a:rPr>
              <a:t>-Party Data</a:t>
            </a:r>
            <a:endParaRPr b="1">
              <a:solidFill>
                <a:srgbClr val="4A0A77"/>
              </a:solidFill>
              <a:latin typeface="Overpass"/>
              <a:ea typeface="Overpass"/>
              <a:cs typeface="Overpass"/>
              <a:sym typeface="Overpass"/>
            </a:endParaRPr>
          </a:p>
          <a:p>
            <a:pPr indent="0" lvl="0" marL="0" rtl="0" algn="l">
              <a:lnSpc>
                <a:spcPct val="150000"/>
              </a:lnSpc>
              <a:spcBef>
                <a:spcPts val="400"/>
              </a:spcBef>
              <a:spcAft>
                <a:spcPts val="0"/>
              </a:spcAft>
              <a:buNone/>
            </a:pPr>
            <a:r>
              <a:t/>
            </a:r>
            <a:endParaRPr sz="4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lang="en" sz="900">
                <a:solidFill>
                  <a:srgbClr val="12191B"/>
                </a:solidFill>
                <a:latin typeface="Open Sans"/>
                <a:ea typeface="Open Sans"/>
                <a:cs typeface="Open Sans"/>
                <a:sym typeface="Open Sans"/>
              </a:rPr>
              <a:t>* Explicitly given (progressive profiling)</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lang="en" sz="900">
                <a:solidFill>
                  <a:srgbClr val="12191B"/>
                </a:solidFill>
                <a:latin typeface="Open Sans"/>
                <a:ea typeface="Open Sans"/>
                <a:cs typeface="Open Sans"/>
                <a:sym typeface="Open Sans"/>
              </a:rPr>
              <a:t>* Collected through account signups, surveys, etc.</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200">
              <a:solidFill>
                <a:srgbClr val="12191B"/>
              </a:solidFill>
              <a:latin typeface="Open Sans"/>
              <a:ea typeface="Open Sans"/>
              <a:cs typeface="Open Sans"/>
              <a:sym typeface="Open Sans"/>
            </a:endParaRPr>
          </a:p>
          <a:p>
            <a:pPr indent="0" lvl="0" marL="0" rtl="0" algn="l">
              <a:lnSpc>
                <a:spcPct val="115000"/>
              </a:lnSpc>
              <a:spcBef>
                <a:spcPts val="0"/>
              </a:spcBef>
              <a:spcAft>
                <a:spcPts val="0"/>
              </a:spcAft>
              <a:buNone/>
            </a:pPr>
            <a:r>
              <a:rPr b="1" i="1" lang="en" sz="900">
                <a:solidFill>
                  <a:srgbClr val="12191B"/>
                </a:solidFill>
                <a:latin typeface="Open Sans"/>
                <a:ea typeface="Open Sans"/>
                <a:cs typeface="Open Sans"/>
                <a:sym typeface="Open Sans"/>
              </a:rPr>
              <a:t>* Most reliable, but preferences may change over time</a:t>
            </a:r>
            <a:endParaRPr b="1" i="1" sz="900">
              <a:solidFill>
                <a:srgbClr val="12191B"/>
              </a:solidFill>
              <a:latin typeface="Open Sans"/>
              <a:ea typeface="Open Sans"/>
              <a:cs typeface="Open Sans"/>
              <a:sym typeface="Open Sans"/>
            </a:endParaRPr>
          </a:p>
        </p:txBody>
      </p:sp>
      <p:sp>
        <p:nvSpPr>
          <p:cNvPr id="336" name="Google Shape;336;p44"/>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Data Types</a:t>
            </a:r>
            <a:endParaRPr sz="3000"/>
          </a:p>
        </p:txBody>
      </p:sp>
      <p:sp>
        <p:nvSpPr>
          <p:cNvPr id="337" name="Google Shape;337;p44"/>
          <p:cNvSpPr/>
          <p:nvPr/>
        </p:nvSpPr>
        <p:spPr>
          <a:xfrm>
            <a:off x="2495825" y="1089550"/>
            <a:ext cx="1995300" cy="22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3000"/>
              </a:lnSpc>
              <a:spcBef>
                <a:spcPts val="400"/>
              </a:spcBef>
              <a:spcAft>
                <a:spcPts val="0"/>
              </a:spcAft>
              <a:buNone/>
            </a:pPr>
            <a:r>
              <a:rPr b="1" lang="en">
                <a:solidFill>
                  <a:srgbClr val="4A0A77"/>
                </a:solidFill>
                <a:latin typeface="Overpass"/>
                <a:ea typeface="Overpass"/>
                <a:cs typeface="Overpass"/>
                <a:sym typeface="Overpass"/>
              </a:rPr>
              <a:t>First-Party Data</a:t>
            </a:r>
            <a:endParaRPr b="1">
              <a:solidFill>
                <a:srgbClr val="4A0A77"/>
              </a:solidFill>
              <a:latin typeface="Overpass"/>
              <a:ea typeface="Overpass"/>
              <a:cs typeface="Overpass"/>
              <a:sym typeface="Overpass"/>
            </a:endParaRPr>
          </a:p>
          <a:p>
            <a:pPr indent="0" lvl="0" marL="0" rtl="0" algn="l">
              <a:lnSpc>
                <a:spcPct val="103000"/>
              </a:lnSpc>
              <a:spcBef>
                <a:spcPts val="400"/>
              </a:spcBef>
              <a:spcAft>
                <a:spcPts val="0"/>
              </a:spcAft>
              <a:buNone/>
            </a:pPr>
            <a:r>
              <a:t/>
            </a:r>
            <a:endParaRPr b="1" sz="200">
              <a:solidFill>
                <a:srgbClr val="4A0A77"/>
              </a:solidFill>
              <a:latin typeface="Overpass"/>
              <a:ea typeface="Overpass"/>
              <a:cs typeface="Overpass"/>
              <a:sym typeface="Overpass"/>
            </a:endParaRPr>
          </a:p>
          <a:p>
            <a:pPr indent="0" lvl="0" marL="0" rtl="0" algn="l">
              <a:lnSpc>
                <a:spcPct val="150000"/>
              </a:lnSpc>
              <a:spcBef>
                <a:spcPts val="400"/>
              </a:spcBef>
              <a:spcAft>
                <a:spcPts val="0"/>
              </a:spcAft>
              <a:buNone/>
            </a:pPr>
            <a:r>
              <a:rPr lang="en" sz="900">
                <a:solidFill>
                  <a:srgbClr val="12191B"/>
                </a:solidFill>
                <a:latin typeface="Open Sans"/>
                <a:ea typeface="Open Sans"/>
                <a:cs typeface="Open Sans"/>
                <a:sym typeface="Open Sans"/>
              </a:rPr>
              <a:t>* Collected through purchases, known web engagement, other direct interactions with a brand</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2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b="1" i="1" lang="en" sz="900">
                <a:solidFill>
                  <a:srgbClr val="12191B"/>
                </a:solidFill>
                <a:latin typeface="Open Sans"/>
                <a:ea typeface="Open Sans"/>
                <a:cs typeface="Open Sans"/>
                <a:sym typeface="Open Sans"/>
              </a:rPr>
              <a:t>* Very reliable</a:t>
            </a:r>
            <a:endParaRPr b="1" i="1" sz="900">
              <a:solidFill>
                <a:srgbClr val="12191B"/>
              </a:solidFill>
              <a:latin typeface="Open Sans"/>
              <a:ea typeface="Open Sans"/>
              <a:cs typeface="Open Sans"/>
              <a:sym typeface="Open Sans"/>
            </a:endParaRPr>
          </a:p>
        </p:txBody>
      </p:sp>
      <p:sp>
        <p:nvSpPr>
          <p:cNvPr id="338" name="Google Shape;338;p44"/>
          <p:cNvSpPr/>
          <p:nvPr/>
        </p:nvSpPr>
        <p:spPr>
          <a:xfrm>
            <a:off x="4704850" y="1089550"/>
            <a:ext cx="1995300" cy="22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3000"/>
              </a:lnSpc>
              <a:spcBef>
                <a:spcPts val="400"/>
              </a:spcBef>
              <a:spcAft>
                <a:spcPts val="0"/>
              </a:spcAft>
              <a:buNone/>
            </a:pPr>
            <a:r>
              <a:rPr b="1" lang="en">
                <a:solidFill>
                  <a:srgbClr val="4A0A77"/>
                </a:solidFill>
                <a:latin typeface="Overpass"/>
                <a:ea typeface="Overpass"/>
                <a:cs typeface="Overpass"/>
                <a:sym typeface="Overpass"/>
              </a:rPr>
              <a:t>Second</a:t>
            </a:r>
            <a:r>
              <a:rPr b="1" lang="en">
                <a:solidFill>
                  <a:srgbClr val="4A0A77"/>
                </a:solidFill>
                <a:latin typeface="Overpass"/>
                <a:ea typeface="Overpass"/>
                <a:cs typeface="Overpass"/>
                <a:sym typeface="Overpass"/>
              </a:rPr>
              <a:t>-Party Data</a:t>
            </a:r>
            <a:endParaRPr b="1">
              <a:solidFill>
                <a:srgbClr val="4A0A77"/>
              </a:solidFill>
              <a:latin typeface="Overpass"/>
              <a:ea typeface="Overpass"/>
              <a:cs typeface="Overpass"/>
              <a:sym typeface="Overpass"/>
            </a:endParaRPr>
          </a:p>
          <a:p>
            <a:pPr indent="0" lvl="0" marL="0" rtl="0" algn="l">
              <a:lnSpc>
                <a:spcPct val="103000"/>
              </a:lnSpc>
              <a:spcBef>
                <a:spcPts val="400"/>
              </a:spcBef>
              <a:spcAft>
                <a:spcPts val="0"/>
              </a:spcAft>
              <a:buNone/>
            </a:pPr>
            <a:r>
              <a:t/>
            </a:r>
            <a:endParaRPr b="1" sz="200">
              <a:solidFill>
                <a:srgbClr val="4A0A77"/>
              </a:solidFill>
              <a:latin typeface="Overpass"/>
              <a:ea typeface="Overpass"/>
              <a:cs typeface="Overpass"/>
              <a:sym typeface="Overpass"/>
            </a:endParaRPr>
          </a:p>
          <a:p>
            <a:pPr indent="0" lvl="0" marL="0" rtl="0" algn="l">
              <a:lnSpc>
                <a:spcPct val="150000"/>
              </a:lnSpc>
              <a:spcBef>
                <a:spcPts val="400"/>
              </a:spcBef>
              <a:spcAft>
                <a:spcPts val="0"/>
              </a:spcAft>
              <a:buNone/>
            </a:pPr>
            <a:r>
              <a:rPr lang="en" sz="900">
                <a:solidFill>
                  <a:srgbClr val="12191B"/>
                </a:solidFill>
                <a:latin typeface="Open Sans"/>
                <a:ea typeface="Open Sans"/>
                <a:cs typeface="Open Sans"/>
                <a:sym typeface="Open Sans"/>
              </a:rPr>
              <a:t>* Vendor partnerships</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lang="en" sz="900">
                <a:solidFill>
                  <a:srgbClr val="12191B"/>
                </a:solidFill>
                <a:latin typeface="Open Sans"/>
                <a:ea typeface="Open Sans"/>
                <a:cs typeface="Open Sans"/>
                <a:sym typeface="Open Sans"/>
              </a:rPr>
              <a:t>* Data collected from another company and paired with internal first-party data</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2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b="1" i="1" lang="en" sz="900">
                <a:solidFill>
                  <a:srgbClr val="12191B"/>
                </a:solidFill>
                <a:latin typeface="Open Sans"/>
                <a:ea typeface="Open Sans"/>
                <a:cs typeface="Open Sans"/>
                <a:sym typeface="Open Sans"/>
              </a:rPr>
              <a:t>* Less reliable</a:t>
            </a:r>
            <a:endParaRPr b="1" i="1" sz="900">
              <a:solidFill>
                <a:srgbClr val="12191B"/>
              </a:solidFill>
              <a:latin typeface="Open Sans"/>
              <a:ea typeface="Open Sans"/>
              <a:cs typeface="Open Sans"/>
              <a:sym typeface="Open Sans"/>
            </a:endParaRPr>
          </a:p>
          <a:p>
            <a:pPr indent="0" lvl="0" marL="0" rtl="0" algn="l">
              <a:lnSpc>
                <a:spcPct val="103000"/>
              </a:lnSpc>
              <a:spcBef>
                <a:spcPts val="400"/>
              </a:spcBef>
              <a:spcAft>
                <a:spcPts val="400"/>
              </a:spcAft>
              <a:buNone/>
            </a:pPr>
            <a:r>
              <a:t/>
            </a:r>
            <a:endParaRPr b="1" sz="900">
              <a:solidFill>
                <a:srgbClr val="4A0A77"/>
              </a:solidFill>
              <a:latin typeface="Overpass"/>
              <a:ea typeface="Overpass"/>
              <a:cs typeface="Overpass"/>
              <a:sym typeface="Overpass"/>
            </a:endParaRPr>
          </a:p>
        </p:txBody>
      </p:sp>
      <p:sp>
        <p:nvSpPr>
          <p:cNvPr id="339" name="Google Shape;339;p44"/>
          <p:cNvSpPr/>
          <p:nvPr/>
        </p:nvSpPr>
        <p:spPr>
          <a:xfrm>
            <a:off x="6883925" y="1089550"/>
            <a:ext cx="1995300" cy="22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3000"/>
              </a:lnSpc>
              <a:spcBef>
                <a:spcPts val="400"/>
              </a:spcBef>
              <a:spcAft>
                <a:spcPts val="0"/>
              </a:spcAft>
              <a:buNone/>
            </a:pPr>
            <a:r>
              <a:rPr b="1" lang="en">
                <a:solidFill>
                  <a:srgbClr val="4A0A77"/>
                </a:solidFill>
                <a:latin typeface="Overpass"/>
                <a:ea typeface="Overpass"/>
                <a:cs typeface="Overpass"/>
                <a:sym typeface="Overpass"/>
              </a:rPr>
              <a:t>Third</a:t>
            </a:r>
            <a:r>
              <a:rPr b="1" lang="en">
                <a:solidFill>
                  <a:srgbClr val="4A0A77"/>
                </a:solidFill>
                <a:latin typeface="Overpass"/>
                <a:ea typeface="Overpass"/>
                <a:cs typeface="Overpass"/>
                <a:sym typeface="Overpass"/>
              </a:rPr>
              <a:t>-Party Data</a:t>
            </a:r>
            <a:endParaRPr b="1">
              <a:solidFill>
                <a:srgbClr val="4A0A77"/>
              </a:solidFill>
              <a:latin typeface="Overpass"/>
              <a:ea typeface="Overpass"/>
              <a:cs typeface="Overpass"/>
              <a:sym typeface="Overpass"/>
            </a:endParaRPr>
          </a:p>
          <a:p>
            <a:pPr indent="0" lvl="0" marL="0" rtl="0" algn="l">
              <a:lnSpc>
                <a:spcPct val="150000"/>
              </a:lnSpc>
              <a:spcBef>
                <a:spcPts val="400"/>
              </a:spcBef>
              <a:spcAft>
                <a:spcPts val="0"/>
              </a:spcAft>
              <a:buNone/>
            </a:pPr>
            <a:r>
              <a:t/>
            </a:r>
            <a:endParaRPr sz="2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lang="en" sz="900">
                <a:solidFill>
                  <a:srgbClr val="12191B"/>
                </a:solidFill>
                <a:latin typeface="Open Sans"/>
                <a:ea typeface="Open Sans"/>
                <a:cs typeface="Open Sans"/>
                <a:sym typeface="Open Sans"/>
              </a:rPr>
              <a:t>* Ability to target anonymous segments through a third-party aggregator</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lang="en" sz="900">
                <a:solidFill>
                  <a:srgbClr val="12191B"/>
                </a:solidFill>
                <a:latin typeface="Open Sans"/>
                <a:ea typeface="Open Sans"/>
                <a:cs typeface="Open Sans"/>
                <a:sym typeface="Open Sans"/>
              </a:rPr>
              <a:t>* Uses AI and “fuzzy matching”</a:t>
            </a:r>
            <a:endParaRPr sz="9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200">
              <a:solidFill>
                <a:srgbClr val="12191B"/>
              </a:solidFill>
              <a:latin typeface="Open Sans"/>
              <a:ea typeface="Open Sans"/>
              <a:cs typeface="Open Sans"/>
              <a:sym typeface="Open Sans"/>
            </a:endParaRPr>
          </a:p>
          <a:p>
            <a:pPr indent="0" lvl="0" marL="0" rtl="0" algn="l">
              <a:lnSpc>
                <a:spcPct val="150000"/>
              </a:lnSpc>
              <a:spcBef>
                <a:spcPts val="0"/>
              </a:spcBef>
              <a:spcAft>
                <a:spcPts val="0"/>
              </a:spcAft>
              <a:buNone/>
            </a:pPr>
            <a:r>
              <a:rPr b="1" i="1" lang="en" sz="900">
                <a:solidFill>
                  <a:srgbClr val="12191B"/>
                </a:solidFill>
                <a:latin typeface="Open Sans"/>
                <a:ea typeface="Open Sans"/>
                <a:cs typeface="Open Sans"/>
                <a:sym typeface="Open Sans"/>
              </a:rPr>
              <a:t>* Least reliable</a:t>
            </a:r>
            <a:endParaRPr b="1" i="1" sz="900">
              <a:solidFill>
                <a:srgbClr val="4A0A77"/>
              </a:solidFill>
              <a:latin typeface="Overpass"/>
              <a:ea typeface="Overpass"/>
              <a:cs typeface="Overpass"/>
              <a:sym typeface="Overpass"/>
            </a:endParaRPr>
          </a:p>
        </p:txBody>
      </p:sp>
      <p:sp>
        <p:nvSpPr>
          <p:cNvPr id="340" name="Google Shape;340;p44"/>
          <p:cNvSpPr/>
          <p:nvPr/>
        </p:nvSpPr>
        <p:spPr>
          <a:xfrm>
            <a:off x="374975" y="3530400"/>
            <a:ext cx="1818300" cy="240600"/>
          </a:xfrm>
          <a:prstGeom prst="homePlate">
            <a:avLst>
              <a:gd fmla="val 50000" name="adj"/>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t>Self-reported</a:t>
            </a:r>
            <a:endParaRPr sz="1100"/>
          </a:p>
        </p:txBody>
      </p:sp>
      <p:sp>
        <p:nvSpPr>
          <p:cNvPr id="341" name="Google Shape;341;p44"/>
          <p:cNvSpPr/>
          <p:nvPr/>
        </p:nvSpPr>
        <p:spPr>
          <a:xfrm>
            <a:off x="374975" y="3944575"/>
            <a:ext cx="4116300" cy="240600"/>
          </a:xfrm>
          <a:prstGeom prst="homePlate">
            <a:avLst>
              <a:gd fmla="val 500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chemeClr val="dk1"/>
                </a:solidFill>
              </a:rPr>
              <a:t>Internal systems data, 1:1 relationship</a:t>
            </a:r>
            <a:endParaRPr/>
          </a:p>
        </p:txBody>
      </p:sp>
      <p:sp>
        <p:nvSpPr>
          <p:cNvPr id="342" name="Google Shape;342;p44"/>
          <p:cNvSpPr/>
          <p:nvPr/>
        </p:nvSpPr>
        <p:spPr>
          <a:xfrm>
            <a:off x="374975" y="4358750"/>
            <a:ext cx="6325200" cy="240600"/>
          </a:xfrm>
          <a:prstGeom prst="homePlate">
            <a:avLst>
              <a:gd fmla="val 50000"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chemeClr val="dk1"/>
                </a:solidFill>
              </a:rPr>
              <a:t>Anonymized identity mapping, lower volume, more niche, shared</a:t>
            </a:r>
            <a:endParaRPr/>
          </a:p>
        </p:txBody>
      </p:sp>
      <p:sp>
        <p:nvSpPr>
          <p:cNvPr id="343" name="Google Shape;343;p44"/>
          <p:cNvSpPr/>
          <p:nvPr/>
        </p:nvSpPr>
        <p:spPr>
          <a:xfrm>
            <a:off x="4704850" y="3944575"/>
            <a:ext cx="4116300" cy="240600"/>
          </a:xfrm>
          <a:prstGeom prst="homePlate">
            <a:avLst>
              <a:gd fmla="val 50000"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chemeClr val="dk1"/>
                </a:solidFill>
              </a:rPr>
              <a:t>Some anonymized, AI-matched</a:t>
            </a:r>
            <a:endParaRPr/>
          </a:p>
        </p:txBody>
      </p:sp>
      <p:sp>
        <p:nvSpPr>
          <p:cNvPr id="344" name="Google Shape;344;p44"/>
          <p:cNvSpPr/>
          <p:nvPr/>
        </p:nvSpPr>
        <p:spPr>
          <a:xfrm>
            <a:off x="6972425" y="4358750"/>
            <a:ext cx="1818300" cy="240600"/>
          </a:xfrm>
          <a:prstGeom prst="homePlate">
            <a:avLst>
              <a:gd fmla="val 50000"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chemeClr val="dk1"/>
                </a:solidFill>
              </a:rPr>
              <a:t>Anonymized, AI-matched</a:t>
            </a:r>
            <a:endParaRPr/>
          </a:p>
        </p:txBody>
      </p:sp>
      <p:sp>
        <p:nvSpPr>
          <p:cNvPr id="345" name="Google Shape;345;p44"/>
          <p:cNvSpPr txBox="1"/>
          <p:nvPr/>
        </p:nvSpPr>
        <p:spPr>
          <a:xfrm>
            <a:off x="374975" y="4676550"/>
            <a:ext cx="1655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rgbClr val="FEFEFD"/>
                </a:solidFill>
                <a:latin typeface="Open Sans"/>
                <a:ea typeface="Open Sans"/>
                <a:cs typeface="Open Sans"/>
                <a:sym typeface="Open Sans"/>
              </a:rPr>
              <a:t>Customer Preferences</a:t>
            </a:r>
            <a:endParaRPr sz="1100"/>
          </a:p>
        </p:txBody>
      </p:sp>
      <p:sp>
        <p:nvSpPr>
          <p:cNvPr id="346" name="Google Shape;346;p44"/>
          <p:cNvSpPr txBox="1"/>
          <p:nvPr/>
        </p:nvSpPr>
        <p:spPr>
          <a:xfrm>
            <a:off x="2665775" y="4708675"/>
            <a:ext cx="1655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rgbClr val="FEFEFD"/>
                </a:solidFill>
                <a:latin typeface="Open Sans"/>
                <a:ea typeface="Open Sans"/>
                <a:cs typeface="Open Sans"/>
                <a:sym typeface="Open Sans"/>
              </a:rPr>
              <a:t>Customer Purchases</a:t>
            </a:r>
            <a:endParaRPr sz="1100"/>
          </a:p>
        </p:txBody>
      </p:sp>
      <p:sp>
        <p:nvSpPr>
          <p:cNvPr id="347" name="Google Shape;347;p44"/>
          <p:cNvSpPr txBox="1"/>
          <p:nvPr/>
        </p:nvSpPr>
        <p:spPr>
          <a:xfrm>
            <a:off x="4874800" y="4676550"/>
            <a:ext cx="1818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rgbClr val="FEFEFD"/>
                </a:solidFill>
                <a:latin typeface="Open Sans"/>
                <a:ea typeface="Open Sans"/>
                <a:cs typeface="Open Sans"/>
                <a:sym typeface="Open Sans"/>
              </a:rPr>
              <a:t>Vendor Partnership Data</a:t>
            </a:r>
            <a:endParaRPr sz="1100"/>
          </a:p>
        </p:txBody>
      </p:sp>
      <p:sp>
        <p:nvSpPr>
          <p:cNvPr id="348" name="Google Shape;348;p44"/>
          <p:cNvSpPr txBox="1"/>
          <p:nvPr/>
        </p:nvSpPr>
        <p:spPr>
          <a:xfrm>
            <a:off x="7053875" y="4676550"/>
            <a:ext cx="17673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rgbClr val="FEFEFD"/>
                </a:solidFill>
                <a:latin typeface="Open Sans"/>
                <a:ea typeface="Open Sans"/>
                <a:cs typeface="Open Sans"/>
                <a:sym typeface="Open Sans"/>
              </a:rPr>
              <a:t>Multi-brand aggregators</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ph type="ctrTitle"/>
          </p:nvPr>
        </p:nvSpPr>
        <p:spPr>
          <a:xfrm>
            <a:off x="471183" y="18034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Type of First-Party Data Should You</a:t>
            </a:r>
            <a:endParaRPr/>
          </a:p>
          <a:p>
            <a:pPr indent="0" lvl="0" marL="0" rtl="0" algn="ctr">
              <a:spcBef>
                <a:spcPts val="0"/>
              </a:spcBef>
              <a:spcAft>
                <a:spcPts val="0"/>
              </a:spcAft>
              <a:buNone/>
            </a:pPr>
            <a:r>
              <a:rPr lang="en"/>
              <a:t>Prioritize?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6"/>
          <p:cNvSpPr txBox="1"/>
          <p:nvPr>
            <p:ph type="title"/>
          </p:nvPr>
        </p:nvSpPr>
        <p:spPr>
          <a:xfrm>
            <a:off x="298475" y="160725"/>
            <a:ext cx="7134900" cy="85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data to prioritize?</a:t>
            </a:r>
            <a:endParaRPr/>
          </a:p>
        </p:txBody>
      </p:sp>
      <p:sp>
        <p:nvSpPr>
          <p:cNvPr id="359" name="Google Shape;359;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317500" lvl="0" marL="457200" marR="0" rtl="0" algn="l">
              <a:lnSpc>
                <a:spcPct val="115000"/>
              </a:lnSpc>
              <a:spcBef>
                <a:spcPts val="0"/>
              </a:spcBef>
              <a:spcAft>
                <a:spcPts val="0"/>
              </a:spcAft>
              <a:buSzPct val="100000"/>
              <a:buChar char="-"/>
            </a:pPr>
            <a:r>
              <a:rPr lang="en" sz="5600"/>
              <a:t>Think about your customer’s journey with your brand (</a:t>
            </a:r>
            <a:r>
              <a:rPr lang="en" sz="5600"/>
              <a:t>holistically</a:t>
            </a:r>
            <a:r>
              <a:rPr lang="en" sz="5600"/>
              <a:t>)</a:t>
            </a:r>
            <a:endParaRPr sz="5600"/>
          </a:p>
          <a:p>
            <a:pPr indent="0" lvl="0" marL="0" marR="0" rtl="0" algn="l">
              <a:lnSpc>
                <a:spcPct val="115000"/>
              </a:lnSpc>
              <a:spcBef>
                <a:spcPts val="1200"/>
              </a:spcBef>
              <a:spcAft>
                <a:spcPts val="0"/>
              </a:spcAft>
              <a:buNone/>
            </a:pPr>
            <a:r>
              <a:t/>
            </a:r>
            <a:endParaRPr sz="3424"/>
          </a:p>
          <a:p>
            <a:pPr indent="-317500" lvl="0" marL="457200" marR="0" rtl="0" algn="l">
              <a:lnSpc>
                <a:spcPct val="115000"/>
              </a:lnSpc>
              <a:spcBef>
                <a:spcPts val="1200"/>
              </a:spcBef>
              <a:spcAft>
                <a:spcPts val="0"/>
              </a:spcAft>
              <a:buSzPct val="100000"/>
              <a:buChar char="-"/>
            </a:pPr>
            <a:r>
              <a:rPr lang="en" sz="5600"/>
              <a:t>Define your engagement strategies and goals with messaging</a:t>
            </a:r>
            <a:endParaRPr sz="5600"/>
          </a:p>
          <a:p>
            <a:pPr indent="0" lvl="0" marL="0" marR="0" rtl="0" algn="l">
              <a:lnSpc>
                <a:spcPct val="115000"/>
              </a:lnSpc>
              <a:spcBef>
                <a:spcPts val="1200"/>
              </a:spcBef>
              <a:spcAft>
                <a:spcPts val="0"/>
              </a:spcAft>
              <a:buNone/>
            </a:pPr>
            <a:r>
              <a:t/>
            </a:r>
            <a:endParaRPr sz="3424"/>
          </a:p>
          <a:p>
            <a:pPr indent="-318129" lvl="0" marL="457200" marR="0" rtl="0" algn="l">
              <a:lnSpc>
                <a:spcPct val="115000"/>
              </a:lnSpc>
              <a:spcBef>
                <a:spcPts val="1200"/>
              </a:spcBef>
              <a:spcAft>
                <a:spcPts val="0"/>
              </a:spcAft>
              <a:buSzPct val="100000"/>
              <a:buChar char="-"/>
            </a:pPr>
            <a:r>
              <a:rPr lang="en" sz="5639"/>
              <a:t>Determine how those tie back to these measurable areas: lift, upsell, retention, or win-back opportunities</a:t>
            </a:r>
            <a:endParaRPr sz="5639"/>
          </a:p>
          <a:p>
            <a:pPr indent="0" lvl="0" marL="0" marR="0" rtl="0" algn="l">
              <a:lnSpc>
                <a:spcPct val="115000"/>
              </a:lnSpc>
              <a:spcBef>
                <a:spcPts val="1200"/>
              </a:spcBef>
              <a:spcAft>
                <a:spcPts val="0"/>
              </a:spcAft>
              <a:buNone/>
            </a:pPr>
            <a:r>
              <a:t/>
            </a:r>
            <a:endParaRPr sz="3424"/>
          </a:p>
          <a:p>
            <a:pPr indent="-317500" lvl="0" marL="457200" marR="0" rtl="0" algn="l">
              <a:lnSpc>
                <a:spcPct val="115000"/>
              </a:lnSpc>
              <a:spcBef>
                <a:spcPts val="1200"/>
              </a:spcBef>
              <a:spcAft>
                <a:spcPts val="0"/>
              </a:spcAft>
              <a:buSzPct val="100000"/>
              <a:buChar char="-"/>
            </a:pPr>
            <a:r>
              <a:rPr lang="en" sz="5600"/>
              <a:t>Identify messaging that will be most impactful to achieving those measurable goals</a:t>
            </a:r>
            <a:endParaRPr sz="5600"/>
          </a:p>
          <a:p>
            <a:pPr indent="0" lvl="0" marL="0" marR="0" rtl="0" algn="l">
              <a:lnSpc>
                <a:spcPct val="115000"/>
              </a:lnSpc>
              <a:spcBef>
                <a:spcPts val="1200"/>
              </a:spcBef>
              <a:spcAft>
                <a:spcPts val="0"/>
              </a:spcAft>
              <a:buNone/>
            </a:pPr>
            <a:r>
              <a:t/>
            </a:r>
            <a:endParaRPr sz="3424"/>
          </a:p>
          <a:p>
            <a:pPr indent="-317500" lvl="0" marL="457200" marR="0" rtl="0" algn="l">
              <a:lnSpc>
                <a:spcPct val="115000"/>
              </a:lnSpc>
              <a:spcBef>
                <a:spcPts val="1200"/>
              </a:spcBef>
              <a:spcAft>
                <a:spcPts val="0"/>
              </a:spcAft>
              <a:buSzPct val="100000"/>
              <a:buChar char="-"/>
            </a:pPr>
            <a:r>
              <a:rPr lang="en" sz="5600"/>
              <a:t>Define data points needed to make each of those messaging journeys happen</a:t>
            </a:r>
            <a:endParaRPr sz="5600"/>
          </a:p>
          <a:p>
            <a:pPr indent="0" lvl="0" marL="0" rtl="0" algn="l">
              <a:spcBef>
                <a:spcPts val="1200"/>
              </a:spcBef>
              <a:spcAft>
                <a:spcPts val="0"/>
              </a:spcAft>
              <a:buNone/>
            </a:pPr>
            <a:r>
              <a:t/>
            </a:r>
            <a:endParaRPr/>
          </a:p>
          <a:p>
            <a:pPr indent="0" lvl="0" marL="0" rtl="0" algn="l">
              <a:lnSpc>
                <a:spcPct val="100000"/>
              </a:lnSpc>
              <a:spcBef>
                <a:spcPts val="1200"/>
              </a:spcBef>
              <a:spcAft>
                <a:spcPts val="0"/>
              </a:spcAft>
              <a:buNone/>
            </a:pPr>
            <a:r>
              <a:t/>
            </a:r>
            <a:endParaRPr/>
          </a:p>
        </p:txBody>
      </p:sp>
      <p:pic>
        <p:nvPicPr>
          <p:cNvPr id="360" name="Google Shape;360;p46"/>
          <p:cNvPicPr preferRelativeResize="0"/>
          <p:nvPr/>
        </p:nvPicPr>
        <p:blipFill rotWithShape="1">
          <a:blip r:embed="rId3">
            <a:alphaModFix/>
          </a:blip>
          <a:srcRect b="19577" l="22105" r="22366" t="21275"/>
          <a:stretch/>
        </p:blipFill>
        <p:spPr>
          <a:xfrm>
            <a:off x="8183578" y="4196475"/>
            <a:ext cx="740697" cy="85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