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eague Spartan"/>
      <p:regular r:id="rId33"/>
      <p:bold r:id="rId34"/>
    </p:embeddedFont>
    <p:embeddedFont>
      <p:font typeface="Prompt Light"/>
      <p:regular r:id="rId35"/>
      <p:bold r:id="rId36"/>
      <p:italic r:id="rId37"/>
      <p:boldItalic r:id="rId38"/>
    </p:embeddedFont>
    <p:embeddedFont>
      <p:font typeface="Prompt SemiBold"/>
      <p:regular r:id="rId39"/>
      <p:bold r:id="rId40"/>
      <p:italic r:id="rId41"/>
      <p:boldItalic r:id="rId42"/>
    </p:embeddedFont>
    <p:embeddedFont>
      <p:font typeface="League Spartan SemiBold"/>
      <p:regular r:id="rId43"/>
      <p:bold r:id="rId44"/>
    </p:embeddedFont>
    <p:embeddedFont>
      <p:font typeface="Open Sans SemiBold"/>
      <p:regular r:id="rId45"/>
      <p:bold r:id="rId46"/>
      <p:italic r:id="rId47"/>
      <p:boldItalic r:id="rId48"/>
    </p:embeddedFont>
    <p:embeddedFont>
      <p:font typeface="Open Sans Medium"/>
      <p:regular r:id="rId49"/>
      <p:bold r:id="rId50"/>
      <p:italic r:id="rId51"/>
      <p:boldItalic r:id="rId52"/>
    </p:embeddedFont>
    <p:embeddedFont>
      <p:font typeface="Open Sa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9AB1CC5-6AEF-4A74-B6C6-4FE895DD7B09}">
  <a:tblStyle styleId="{49AB1CC5-6AEF-4A74-B6C6-4FE895DD7B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mptSemiBold-bold.fntdata"/><Relationship Id="rId42" Type="http://schemas.openxmlformats.org/officeDocument/2006/relationships/font" Target="fonts/PromptSemiBold-boldItalic.fntdata"/><Relationship Id="rId41" Type="http://schemas.openxmlformats.org/officeDocument/2006/relationships/font" Target="fonts/PromptSemiBold-italic.fntdata"/><Relationship Id="rId44" Type="http://schemas.openxmlformats.org/officeDocument/2006/relationships/font" Target="fonts/LeagueSpartanSemiBold-bold.fntdata"/><Relationship Id="rId43" Type="http://schemas.openxmlformats.org/officeDocument/2006/relationships/font" Target="fonts/LeagueSpartanSemiBold-regular.fntdata"/><Relationship Id="rId46" Type="http://schemas.openxmlformats.org/officeDocument/2006/relationships/font" Target="fonts/OpenSansSemiBold-bold.fntdata"/><Relationship Id="rId45" Type="http://schemas.openxmlformats.org/officeDocument/2006/relationships/font" Target="fonts/OpenSansSemiBo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SemiBold-boldItalic.fntdata"/><Relationship Id="rId47" Type="http://schemas.openxmlformats.org/officeDocument/2006/relationships/font" Target="fonts/OpenSansSemiBold-italic.fntdata"/><Relationship Id="rId49" Type="http://schemas.openxmlformats.org/officeDocument/2006/relationships/font" Target="fonts/OpenSans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LeagueSpartan-regular.fntdata"/><Relationship Id="rId32" Type="http://schemas.openxmlformats.org/officeDocument/2006/relationships/slide" Target="slides/slide27.xml"/><Relationship Id="rId35" Type="http://schemas.openxmlformats.org/officeDocument/2006/relationships/font" Target="fonts/PromptLight-regular.fntdata"/><Relationship Id="rId34" Type="http://schemas.openxmlformats.org/officeDocument/2006/relationships/font" Target="fonts/LeagueSpartan-bold.fntdata"/><Relationship Id="rId37" Type="http://schemas.openxmlformats.org/officeDocument/2006/relationships/font" Target="fonts/PromptLight-italic.fntdata"/><Relationship Id="rId36" Type="http://schemas.openxmlformats.org/officeDocument/2006/relationships/font" Target="fonts/PromptLight-bold.fntdata"/><Relationship Id="rId39" Type="http://schemas.openxmlformats.org/officeDocument/2006/relationships/font" Target="fonts/PromptSemiBold-regular.fntdata"/><Relationship Id="rId38" Type="http://schemas.openxmlformats.org/officeDocument/2006/relationships/font" Target="fonts/PromptLigh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Medium-italic.fntdata"/><Relationship Id="rId50" Type="http://schemas.openxmlformats.org/officeDocument/2006/relationships/font" Target="fonts/OpenSansMedium-bold.fntdata"/><Relationship Id="rId53" Type="http://schemas.openxmlformats.org/officeDocument/2006/relationships/font" Target="fonts/OpenSans-regular.fntdata"/><Relationship Id="rId52" Type="http://schemas.openxmlformats.org/officeDocument/2006/relationships/font" Target="fonts/OpenSansMedium-boldItalic.fntdata"/><Relationship Id="rId11" Type="http://schemas.openxmlformats.org/officeDocument/2006/relationships/slide" Target="slides/slide6.xml"/><Relationship Id="rId55" Type="http://schemas.openxmlformats.org/officeDocument/2006/relationships/font" Target="fonts/OpenSans-italic.fntdata"/><Relationship Id="rId10" Type="http://schemas.openxmlformats.org/officeDocument/2006/relationships/slide" Target="slides/slide5.xml"/><Relationship Id="rId54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3e5d69d91_1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83e5d69d91_1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93f07c551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93f07c551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3e5d69d91_1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83e5d69d91_1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0bf798bd9_1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90bf798bd9_1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83e5d69d91_1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83e5d69d91_1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90bf798bd9_1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90bf798bd9_1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0bf798bd9_1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0bf798bd9_1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90bf798bd9_1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90bf798bd9_1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90bf798bd9_1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90bf798bd9_1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90bf798bd9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90bf798bd9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90bf798bd9_1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90bf798bd9_1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3e5d69d91_1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3e5d69d91_1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90bf798bd9_1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90bf798bd9_1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90bf798bd9_1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90bf798bd9_1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90bf798bd9_1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90bf798bd9_1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90bf798bd9_1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90bf798bd9_1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83e5d69d91_1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83e5d69d91_1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90bf798bd9_1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90bf798bd9_1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90bf798bd9_1_9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90bf798bd9_1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83e5d69d91_1_10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83e5d69d91_1_10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3e5d69d91_1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83e5d69d91_1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3e5d69d91_1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83e5d69d91_1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3e5d69d91_1_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3e5d69d91_1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ZB = a million tera bytes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0bf798bd9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90bf798bd9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3e5d69d91_1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3e5d69d91_1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0bf798bd9_1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90bf798bd9_1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4103595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94103595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1" Type="http://schemas.openxmlformats.org/officeDocument/2006/relationships/image" Target="../media/image1.png"/><Relationship Id="rId10" Type="http://schemas.openxmlformats.org/officeDocument/2006/relationships/image" Target="../media/image2.png"/><Relationship Id="rId9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/>
          <p:nvPr>
            <p:ph idx="2" type="pic"/>
          </p:nvPr>
        </p:nvSpPr>
        <p:spPr>
          <a:xfrm>
            <a:off x="5409475" y="1689350"/>
            <a:ext cx="1851000" cy="1851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400005">
            <a:off x="2009799" y="-2009796"/>
            <a:ext cx="5154076" cy="91736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886274" y="1500288"/>
            <a:ext cx="2497500" cy="879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3720000" dist="762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4789900" y="2795625"/>
            <a:ext cx="2069700" cy="74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3900000" dist="666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314075" y="2794575"/>
            <a:ext cx="2069700" cy="74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1969350" y="3949388"/>
            <a:ext cx="1554000" cy="5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3809839" y="3949343"/>
            <a:ext cx="1554000" cy="5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1137150" y="445025"/>
            <a:ext cx="68697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F439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Thanks To Our Incredible Sponsors!</a:t>
            </a:r>
            <a:endParaRPr b="1" sz="3000">
              <a:solidFill>
                <a:srgbClr val="4F439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b="0" l="-5419" r="-2747" t="-9890"/>
          <a:stretch/>
        </p:blipFill>
        <p:spPr>
          <a:xfrm>
            <a:off x="3828462" y="4016750"/>
            <a:ext cx="1516658" cy="43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6895" y="3006275"/>
            <a:ext cx="1995827" cy="32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7773" y="2981070"/>
            <a:ext cx="1842439" cy="36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7771" y="4112014"/>
            <a:ext cx="1397047" cy="2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3448" y="1609561"/>
            <a:ext cx="2223006" cy="63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/>
          <p:nvPr/>
        </p:nvSpPr>
        <p:spPr>
          <a:xfrm>
            <a:off x="4789899" y="1521325"/>
            <a:ext cx="2497500" cy="879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3720000" dist="762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69245" y="1561280"/>
            <a:ext cx="1138804" cy="8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/>
          <p:nvPr/>
        </p:nvSpPr>
        <p:spPr>
          <a:xfrm>
            <a:off x="5650328" y="3932225"/>
            <a:ext cx="1554000" cy="5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82521" y="4064519"/>
            <a:ext cx="1122452" cy="29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3"/>
          <p:cNvSpPr/>
          <p:nvPr>
            <p:ph idx="2" type="pic"/>
          </p:nvPr>
        </p:nvSpPr>
        <p:spPr>
          <a:xfrm>
            <a:off x="2684325" y="1286500"/>
            <a:ext cx="2820300" cy="277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image" Target="../media/image10.png"/><Relationship Id="rId7" Type="http://schemas.openxmlformats.org/officeDocument/2006/relationships/image" Target="../media/image35.png"/><Relationship Id="rId8" Type="http://schemas.openxmlformats.org/officeDocument/2006/relationships/image" Target="../media/image3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46.png"/><Relationship Id="rId6" Type="http://schemas.openxmlformats.org/officeDocument/2006/relationships/image" Target="../media/image5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0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Relationship Id="rId4" Type="http://schemas.openxmlformats.org/officeDocument/2006/relationships/image" Target="../media/image41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hyperlink" Target="https://trailhead.salesforce.com/en/content/learn/trails/explore-customer-360-audiences" TargetMode="External"/><Relationship Id="rId10" Type="http://schemas.openxmlformats.org/officeDocument/2006/relationships/hyperlink" Target="https://help.salesforce.com/s/articleView?id=000363992&amp;type=1" TargetMode="External"/><Relationship Id="rId13" Type="http://schemas.openxmlformats.org/officeDocument/2006/relationships/image" Target="../media/image51.png"/><Relationship Id="rId12" Type="http://schemas.openxmlformats.org/officeDocument/2006/relationships/hyperlink" Target="https://help.salesforce.com/s/articleView?id=sf.c360audiences_release_notes.htm&amp;type=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Relationship Id="rId15" Type="http://schemas.openxmlformats.org/officeDocument/2006/relationships/hyperlink" Target="https://help.salesforce.com/s/articleView?id=sf.customer360_a.htm&amp;type=5" TargetMode="External"/><Relationship Id="rId14" Type="http://schemas.openxmlformats.org/officeDocument/2006/relationships/hyperlink" Target="https://help.salesforce.com/s/articleView?language=en_US&amp;type=5&amp;id=sf.Customer_360_implementation_guides.htm" TargetMode="External"/><Relationship Id="rId16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47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salesforce.com/content/dam/web/en_us/www/documents/accelerators/accelerator-library.pdf" TargetMode="External"/><Relationship Id="rId11" Type="http://schemas.openxmlformats.org/officeDocument/2006/relationships/hyperlink" Target="https://help.salesforce.com/s/articleView?id=000390360&amp;type=1" TargetMode="External"/><Relationship Id="rId10" Type="http://schemas.openxmlformats.org/officeDocument/2006/relationships/hyperlink" Target="https://help.salesforce.com/s/articleView?id=000363992&amp;type=1" TargetMode="External"/><Relationship Id="rId21" Type="http://schemas.openxmlformats.org/officeDocument/2006/relationships/hyperlink" Target="https://cs.salesforce.com/events?filter=true&amp;product=&amp;category=&amp;region=&amp;language=&amp;type=ask-an-expert&amp;search=&amp;startDate=&amp;endDate=&amp;dateSpan=custom" TargetMode="External"/><Relationship Id="rId13" Type="http://schemas.openxmlformats.org/officeDocument/2006/relationships/hyperlink" Target="https://cs.salesforce.com/events?filter=true&amp;product=marketing-cloud&amp;category=&amp;region=&amp;language=&amp;type=ask-an-expert&amp;search=&amp;startDate=&amp;endDate=&amp;dateSpan=custom" TargetMode="External"/><Relationship Id="rId12" Type="http://schemas.openxmlformats.org/officeDocument/2006/relationships/hyperlink" Target="https://help.salesforce.com/s/articleView?id=000388978&amp;type=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hyperlink" Target="https://trailhead.salesforce.com/en/content/learn/trails/build-a-cdp-data-strategy" TargetMode="External"/><Relationship Id="rId9" Type="http://schemas.openxmlformats.org/officeDocument/2006/relationships/hyperlink" Target="https://www.salesforce.com/content/dam/web/en_us/www/documents/success/expert-coaching-catalog.pdf" TargetMode="External"/><Relationship Id="rId15" Type="http://schemas.openxmlformats.org/officeDocument/2006/relationships/hyperlink" Target="https://www.salesforce.com/services/professional-services/overview/" TargetMode="External"/><Relationship Id="rId14" Type="http://schemas.openxmlformats.org/officeDocument/2006/relationships/hyperlink" Target="https://help.salesforce.com/s/articleView?id=sf.Customer_360_implementation_guides.htm&amp;type=5" TargetMode="External"/><Relationship Id="rId17" Type="http://schemas.openxmlformats.org/officeDocument/2006/relationships/hyperlink" Target="https://architect.salesforce.com/roadmap/#release-notes" TargetMode="External"/><Relationship Id="rId16" Type="http://schemas.openxmlformats.org/officeDocument/2006/relationships/hyperlink" Target="https://trailhead.salesforce.com/trailblazer-community/groups/0F9300000001okuCAA?tab=discussion" TargetMode="External"/><Relationship Id="rId5" Type="http://schemas.openxmlformats.org/officeDocument/2006/relationships/hyperlink" Target="https://trailhead.salesforce.com/content/learn/modules/customer-360-audiences-data-ingestion-and-modeling?trail_id=explore-customer-360-audiences" TargetMode="External"/><Relationship Id="rId19" Type="http://schemas.openxmlformats.org/officeDocument/2006/relationships/hyperlink" Target="https://trailblazers.salesforce.com/" TargetMode="External"/><Relationship Id="rId6" Type="http://schemas.openxmlformats.org/officeDocument/2006/relationships/hyperlink" Target="https://trailhead.salesforce.com/en/content/learn/trails/explore-customer-360-audiences" TargetMode="External"/><Relationship Id="rId18" Type="http://schemas.openxmlformats.org/officeDocument/2006/relationships/hyperlink" Target="https://trailhead.salesforce.com/" TargetMode="External"/><Relationship Id="rId7" Type="http://schemas.openxmlformats.org/officeDocument/2006/relationships/hyperlink" Target="https://trailhead.salesforce.com/trailblazer-community/groups/0F93A000000Tz4ISAS?sort=LAST_MODIFIED_DATE_DESC&amp;tab=discussion" TargetMode="External"/><Relationship Id="rId8" Type="http://schemas.openxmlformats.org/officeDocument/2006/relationships/hyperlink" Target="https://trailhead.salesforce.com/trailblazer-community/groups/0F9300000001pQ5CAI?tab=discussion&amp;sort=LAST_MODIFIED_DATE_DESC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41.png"/><Relationship Id="rId9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8.png"/><Relationship Id="rId13" Type="http://schemas.openxmlformats.org/officeDocument/2006/relationships/image" Target="../media/image3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5" Type="http://schemas.openxmlformats.org/officeDocument/2006/relationships/image" Target="../media/image46.png"/><Relationship Id="rId6" Type="http://schemas.openxmlformats.org/officeDocument/2006/relationships/image" Target="../media/image24.png"/><Relationship Id="rId7" Type="http://schemas.openxmlformats.org/officeDocument/2006/relationships/image" Target="../media/image56.png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Relationship Id="rId5" Type="http://schemas.openxmlformats.org/officeDocument/2006/relationships/image" Target="../media/image10.png"/><Relationship Id="rId6" Type="http://schemas.openxmlformats.org/officeDocument/2006/relationships/image" Target="../media/image26.png"/><Relationship Id="rId7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6674">
            <a:off x="4569035" y="-725838"/>
            <a:ext cx="5313755" cy="818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1471" r="23316" t="1845"/>
          <a:stretch/>
        </p:blipFill>
        <p:spPr>
          <a:xfrm>
            <a:off x="6192275" y="2277150"/>
            <a:ext cx="1688700" cy="1688700"/>
          </a:xfrm>
          <a:prstGeom prst="ellipse">
            <a:avLst/>
          </a:prstGeom>
        </p:spPr>
      </p:pic>
      <p:sp>
        <p:nvSpPr>
          <p:cNvPr id="78" name="Google Shape;78;p14"/>
          <p:cNvSpPr txBox="1"/>
          <p:nvPr/>
        </p:nvSpPr>
        <p:spPr>
          <a:xfrm>
            <a:off x="4987025" y="912825"/>
            <a:ext cx="4297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Data Cloud: 5 Tips </a:t>
            </a:r>
            <a:endParaRPr b="1" sz="27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 Getting Started</a:t>
            </a:r>
            <a:endParaRPr b="1" sz="27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887725" y="3965838"/>
            <a:ext cx="4297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F4392"/>
                </a:solidFill>
                <a:latin typeface="Prompt SemiBold"/>
                <a:ea typeface="Prompt SemiBold"/>
                <a:cs typeface="Prompt SemiBold"/>
                <a:sym typeface="Prompt SemiBold"/>
              </a:rPr>
              <a:t>Adam Erstelle</a:t>
            </a:r>
            <a:endParaRPr sz="1900">
              <a:solidFill>
                <a:srgbClr val="4F4392"/>
              </a:solidFill>
              <a:latin typeface="Prompt SemiBold"/>
              <a:ea typeface="Prompt SemiBold"/>
              <a:cs typeface="Prompt SemiBold"/>
              <a:sym typeface="Prompt SemiBold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4841075" y="4282313"/>
            <a:ext cx="429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F4392"/>
                </a:solidFill>
                <a:latin typeface="Prompt Light"/>
                <a:ea typeface="Prompt Light"/>
                <a:cs typeface="Prompt Light"/>
                <a:sym typeface="Prompt Light"/>
              </a:rPr>
              <a:t>Sercante</a:t>
            </a:r>
            <a:r>
              <a:rPr lang="en" sz="1600">
                <a:solidFill>
                  <a:srgbClr val="4F4392"/>
                </a:solidFill>
                <a:latin typeface="Prompt Light"/>
                <a:ea typeface="Prompt Light"/>
                <a:cs typeface="Prompt Light"/>
                <a:sym typeface="Prompt Light"/>
              </a:rPr>
              <a:t>, </a:t>
            </a:r>
            <a:r>
              <a:rPr lang="en" sz="1600">
                <a:solidFill>
                  <a:srgbClr val="4F4392"/>
                </a:solidFill>
                <a:latin typeface="Prompt Light"/>
                <a:ea typeface="Prompt Light"/>
                <a:cs typeface="Prompt Light"/>
                <a:sym typeface="Prompt Light"/>
              </a:rPr>
              <a:t>VP of Technology</a:t>
            </a:r>
            <a:endParaRPr sz="1600">
              <a:solidFill>
                <a:srgbClr val="4F4392"/>
              </a:solidFill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81" name="Google Shape;81;p14"/>
          <p:cNvSpPr/>
          <p:nvPr>
            <p:ph idx="2" type="pic"/>
          </p:nvPr>
        </p:nvSpPr>
        <p:spPr>
          <a:xfrm>
            <a:off x="6276425" y="2351325"/>
            <a:ext cx="1520400" cy="1520400"/>
          </a:xfrm>
          <a:prstGeom prst="ellipse">
            <a:avLst/>
          </a:prstGeom>
        </p:spPr>
      </p:sp>
      <p:pic>
        <p:nvPicPr>
          <p:cNvPr id="82" name="Google Shape;8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526" y="691698"/>
            <a:ext cx="3235825" cy="32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7">
            <a:alphaModFix amt="69000"/>
          </a:blip>
          <a:srcRect b="46474" l="0" r="-56936" t="45144"/>
          <a:stretch/>
        </p:blipFill>
        <p:spPr>
          <a:xfrm>
            <a:off x="5474150" y="1749975"/>
            <a:ext cx="5143500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38625" y="2323499"/>
            <a:ext cx="1596000" cy="1596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600" y="4806025"/>
            <a:ext cx="9209201" cy="41367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760500" y="613350"/>
            <a:ext cx="55110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Implementation Approach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Discovery And Design</a:t>
            </a:r>
            <a:endParaRPr sz="1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28" name="Google Shape;228;p23"/>
          <p:cNvSpPr/>
          <p:nvPr/>
        </p:nvSpPr>
        <p:spPr>
          <a:xfrm rot="-991440">
            <a:off x="7474326" y="2940738"/>
            <a:ext cx="2019921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3"/>
          <p:cNvSpPr/>
          <p:nvPr/>
        </p:nvSpPr>
        <p:spPr>
          <a:xfrm flipH="1" rot="991047">
            <a:off x="6317729" y="3063692"/>
            <a:ext cx="1258849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3"/>
          <p:cNvSpPr/>
          <p:nvPr/>
        </p:nvSpPr>
        <p:spPr>
          <a:xfrm rot="-991047">
            <a:off x="5160915" y="3063692"/>
            <a:ext cx="1258849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3"/>
          <p:cNvSpPr/>
          <p:nvPr/>
        </p:nvSpPr>
        <p:spPr>
          <a:xfrm flipH="1" rot="991047">
            <a:off x="4000027" y="3063692"/>
            <a:ext cx="1258849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3"/>
          <p:cNvSpPr/>
          <p:nvPr/>
        </p:nvSpPr>
        <p:spPr>
          <a:xfrm rot="-991047">
            <a:off x="2847863" y="3063692"/>
            <a:ext cx="1258849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3"/>
          <p:cNvSpPr/>
          <p:nvPr/>
        </p:nvSpPr>
        <p:spPr>
          <a:xfrm flipH="1" rot="991047">
            <a:off x="1686961" y="3063692"/>
            <a:ext cx="1258849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3"/>
          <p:cNvSpPr/>
          <p:nvPr/>
        </p:nvSpPr>
        <p:spPr>
          <a:xfrm rot="-991399">
            <a:off x="-156897" y="3164014"/>
            <a:ext cx="1965153" cy="65688"/>
          </a:xfrm>
          <a:prstGeom prst="roundRect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3"/>
          <p:cNvSpPr/>
          <p:nvPr/>
        </p:nvSpPr>
        <p:spPr>
          <a:xfrm>
            <a:off x="1940350" y="3730975"/>
            <a:ext cx="1929300" cy="9777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rgbClr val="5B67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Collate necessary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attributes 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required for the segmentation, align with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Customer 360 Data Model 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and identify gaps, design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extended data model.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rgbClr val="59575C"/>
              </a:solidFill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2854386" y="3657590"/>
            <a:ext cx="101400" cy="76500"/>
          </a:xfrm>
          <a:prstGeom prst="triangle">
            <a:avLst>
              <a:gd fmla="val 50000" name="adj"/>
            </a:avLst>
          </a:prstGeom>
          <a:solidFill>
            <a:srgbClr val="5B6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3"/>
          <p:cNvSpPr/>
          <p:nvPr/>
        </p:nvSpPr>
        <p:spPr>
          <a:xfrm>
            <a:off x="4250268" y="3730975"/>
            <a:ext cx="1929300" cy="9777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rgbClr val="5B67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Clarify all data points that need to be consolidated into the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Unified Individual Profile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, hierarchical order of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resolution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and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reconciliation rules.</a:t>
            </a:r>
            <a:endParaRPr b="1" sz="900" u="sng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38" name="Google Shape;238;p23"/>
          <p:cNvSpPr/>
          <p:nvPr/>
        </p:nvSpPr>
        <p:spPr>
          <a:xfrm>
            <a:off x="5164301" y="3657590"/>
            <a:ext cx="101400" cy="76500"/>
          </a:xfrm>
          <a:prstGeom prst="triangle">
            <a:avLst>
              <a:gd fmla="val 50000" name="adj"/>
            </a:avLst>
          </a:prstGeom>
          <a:solidFill>
            <a:srgbClr val="5B6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3076375" y="1619979"/>
            <a:ext cx="1929300" cy="810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rgbClr val="5B67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Explore available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 Sources</a:t>
            </a: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identify required feeds, existing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 relationships</a:t>
            </a: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or to be established as part of integration.</a:t>
            </a:r>
            <a:endParaRPr i="0" sz="9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23"/>
          <p:cNvSpPr/>
          <p:nvPr/>
        </p:nvSpPr>
        <p:spPr>
          <a:xfrm rot="10800000">
            <a:off x="3990380" y="2425957"/>
            <a:ext cx="101400" cy="76500"/>
          </a:xfrm>
          <a:prstGeom prst="triangle">
            <a:avLst>
              <a:gd fmla="val 50000" name="adj"/>
            </a:avLst>
          </a:prstGeom>
          <a:solidFill>
            <a:srgbClr val="5B6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5405600" y="1619979"/>
            <a:ext cx="1929300" cy="810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rgbClr val="5B67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Derive necessary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calculated insights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that address segmentation and activation requirements for computed measures.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42" name="Google Shape;242;p23"/>
          <p:cNvSpPr/>
          <p:nvPr/>
        </p:nvSpPr>
        <p:spPr>
          <a:xfrm rot="10800000">
            <a:off x="6319622" y="2425957"/>
            <a:ext cx="101400" cy="76500"/>
          </a:xfrm>
          <a:prstGeom prst="triangle">
            <a:avLst>
              <a:gd fmla="val 50000" name="adj"/>
            </a:avLst>
          </a:prstGeom>
          <a:solidFill>
            <a:srgbClr val="5B6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6560200" y="3730975"/>
            <a:ext cx="1929300" cy="9777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rgbClr val="5B67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Clarify </a:t>
            </a:r>
            <a:r>
              <a:rPr b="1" lang="en" sz="900">
                <a:solidFill>
                  <a:schemeClr val="lt1"/>
                </a:solidFill>
              </a:rPr>
              <a:t>KPIs</a:t>
            </a:r>
            <a:r>
              <a:rPr lang="en" sz="900">
                <a:solidFill>
                  <a:schemeClr val="lt1"/>
                </a:solidFill>
              </a:rPr>
              <a:t> for use cases, establish </a:t>
            </a:r>
            <a:r>
              <a:rPr b="1" lang="en" sz="900">
                <a:solidFill>
                  <a:schemeClr val="lt1"/>
                </a:solidFill>
              </a:rPr>
              <a:t>operational reporting</a:t>
            </a:r>
            <a:r>
              <a:rPr lang="en" sz="900">
                <a:solidFill>
                  <a:schemeClr val="lt1"/>
                </a:solidFill>
              </a:rPr>
              <a:t>, provide </a:t>
            </a:r>
            <a:r>
              <a:rPr b="1" lang="en" sz="900">
                <a:solidFill>
                  <a:schemeClr val="lt1"/>
                </a:solidFill>
              </a:rPr>
              <a:t>recommendations</a:t>
            </a:r>
            <a:r>
              <a:rPr lang="en" sz="900">
                <a:solidFill>
                  <a:schemeClr val="lt1"/>
                </a:solidFill>
              </a:rPr>
              <a:t> for ROI measures and gaining audience insights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7474232" y="3657590"/>
            <a:ext cx="101400" cy="76500"/>
          </a:xfrm>
          <a:prstGeom prst="triangle">
            <a:avLst>
              <a:gd fmla="val 50000" name="adj"/>
            </a:avLst>
          </a:prstGeom>
          <a:solidFill>
            <a:srgbClr val="5B6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3"/>
          <p:cNvSpPr/>
          <p:nvPr/>
        </p:nvSpPr>
        <p:spPr>
          <a:xfrm rot="-22766">
            <a:off x="2796899" y="3153480"/>
            <a:ext cx="181204" cy="18180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3"/>
          <p:cNvSpPr/>
          <p:nvPr/>
        </p:nvSpPr>
        <p:spPr>
          <a:xfrm rot="-22766">
            <a:off x="3951028" y="2840057"/>
            <a:ext cx="181204" cy="18180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3"/>
          <p:cNvSpPr/>
          <p:nvPr/>
        </p:nvSpPr>
        <p:spPr>
          <a:xfrm rot="-22766">
            <a:off x="6283957" y="2840057"/>
            <a:ext cx="181204" cy="18180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3"/>
          <p:cNvSpPr/>
          <p:nvPr/>
        </p:nvSpPr>
        <p:spPr>
          <a:xfrm rot="-22766">
            <a:off x="5118997" y="3153480"/>
            <a:ext cx="181204" cy="18180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3"/>
          <p:cNvSpPr/>
          <p:nvPr/>
        </p:nvSpPr>
        <p:spPr>
          <a:xfrm rot="-22766">
            <a:off x="7416423" y="3153480"/>
            <a:ext cx="181204" cy="18180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3"/>
          <p:cNvSpPr/>
          <p:nvPr/>
        </p:nvSpPr>
        <p:spPr>
          <a:xfrm rot="10800000">
            <a:off x="1685709" y="2425957"/>
            <a:ext cx="101400" cy="76500"/>
          </a:xfrm>
          <a:prstGeom prst="triangle">
            <a:avLst>
              <a:gd fmla="val 50000" name="adj"/>
            </a:avLst>
          </a:prstGeom>
          <a:solidFill>
            <a:srgbClr val="5B67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3"/>
          <p:cNvSpPr/>
          <p:nvPr/>
        </p:nvSpPr>
        <p:spPr>
          <a:xfrm rot="-22766">
            <a:off x="1642770" y="2832237"/>
            <a:ext cx="181204" cy="181806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771700" y="1619901"/>
            <a:ext cx="1929300" cy="8106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rgbClr val="5B67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Align on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customer experiences 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that will be enabled and what 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business impact</a:t>
            </a:r>
            <a:r>
              <a:rPr lang="en" sz="9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is driven through </a:t>
            </a:r>
            <a:r>
              <a:rPr lang="en" sz="900" u="sng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use cases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3" name="Google Shape;253;p23"/>
          <p:cNvSpPr/>
          <p:nvPr/>
        </p:nvSpPr>
        <p:spPr>
          <a:xfrm rot="-991858">
            <a:off x="583511" y="3061111"/>
            <a:ext cx="665299" cy="214046"/>
          </a:xfrm>
          <a:prstGeom prst="rightArrow">
            <a:avLst>
              <a:gd fmla="val 24370" name="adj1"/>
              <a:gd fmla="val 87893" name="adj2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1199850" y="2519000"/>
            <a:ext cx="1123500" cy="2961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1199850" y="2502450"/>
            <a:ext cx="141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WHY and WHAT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2400800" y="3365374"/>
            <a:ext cx="1123500" cy="273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2476988" y="3325963"/>
            <a:ext cx="141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TAXONOMY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3524300" y="2554011"/>
            <a:ext cx="1123500" cy="273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9" name="Google Shape;259;p23"/>
          <p:cNvSpPr txBox="1"/>
          <p:nvPr/>
        </p:nvSpPr>
        <p:spPr>
          <a:xfrm>
            <a:off x="3600488" y="2514600"/>
            <a:ext cx="141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DATA AUDIT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7043700" y="3365336"/>
            <a:ext cx="1123500" cy="273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23"/>
          <p:cNvSpPr txBox="1"/>
          <p:nvPr/>
        </p:nvSpPr>
        <p:spPr>
          <a:xfrm>
            <a:off x="7272288" y="3325925"/>
            <a:ext cx="141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VALUE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4722250" y="3371486"/>
            <a:ext cx="1123500" cy="273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4890350" y="3266800"/>
            <a:ext cx="141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PROFILE 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STRATEGY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5845525" y="2550324"/>
            <a:ext cx="1123500" cy="2733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5818788" y="2518288"/>
            <a:ext cx="141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eague Spartan SemiBold"/>
                <a:ea typeface="League Spartan SemiBold"/>
                <a:cs typeface="League Spartan SemiBold"/>
                <a:sym typeface="League Spartan SemiBold"/>
              </a:rPr>
              <a:t>COMPUTATIONS</a:t>
            </a:r>
            <a:endParaRPr sz="1000">
              <a:latin typeface="League Spartan SemiBold"/>
              <a:ea typeface="League Spartan SemiBold"/>
              <a:cs typeface="League Spartan SemiBold"/>
              <a:sym typeface="League Spartan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4"/>
          <p:cNvPicPr preferRelativeResize="0"/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/>
          <p:nvPr/>
        </p:nvSpPr>
        <p:spPr>
          <a:xfrm>
            <a:off x="87725" y="1875700"/>
            <a:ext cx="2175000" cy="23688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600" y="4729825"/>
            <a:ext cx="9209201" cy="41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4"/>
          <p:cNvSpPr txBox="1"/>
          <p:nvPr/>
        </p:nvSpPr>
        <p:spPr>
          <a:xfrm>
            <a:off x="760500" y="613350"/>
            <a:ext cx="55110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 Case Discovery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381453" y="1875700"/>
            <a:ext cx="2175000" cy="23688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4"/>
          <p:cNvSpPr/>
          <p:nvPr/>
        </p:nvSpPr>
        <p:spPr>
          <a:xfrm>
            <a:off x="4675182" y="1875700"/>
            <a:ext cx="2175000" cy="23688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4"/>
          <p:cNvSpPr/>
          <p:nvPr/>
        </p:nvSpPr>
        <p:spPr>
          <a:xfrm>
            <a:off x="6968930" y="1810093"/>
            <a:ext cx="2175000" cy="23688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87730" y="2379880"/>
            <a:ext cx="23379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Know Your Customer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 Beyond Marketing Data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Enrich with External data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Discover new Segments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>
            <a:off x="2424879" y="2064689"/>
            <a:ext cx="23379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Test, Learn &amp; Optimize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Improve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Customer-Lifetime-Value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Segment More Precisely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Discover Customer’s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channel of choice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4675178" y="1898576"/>
            <a:ext cx="23379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Activate Across the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Customer</a:t>
            </a: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Journey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Empower 1:1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Personalisation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Drive engagement outside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your Owned channels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Target and Scale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Avoid Irrelevant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Messaging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7002576" y="2097678"/>
            <a:ext cx="23379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Consolidate Markets,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Systems &amp; Data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Create a Unified Profile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Single Place For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Segmentation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Unified Web Data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Collection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87725" y="1693263"/>
            <a:ext cx="1953300" cy="348900"/>
          </a:xfrm>
          <a:prstGeom prst="rect">
            <a:avLst/>
          </a:prstGeom>
          <a:solidFill>
            <a:srgbClr val="4F43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Unification &amp; Harmonization</a:t>
            </a:r>
            <a:endParaRPr b="1"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381450" y="1693250"/>
            <a:ext cx="1953300" cy="348900"/>
          </a:xfrm>
          <a:prstGeom prst="rect">
            <a:avLst/>
          </a:prstGeom>
          <a:solidFill>
            <a:srgbClr val="4F43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Insights &amp; Analytics</a:t>
            </a:r>
            <a:endParaRPr b="1"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75175" y="1693250"/>
            <a:ext cx="1953300" cy="348900"/>
          </a:xfrm>
          <a:prstGeom prst="rect">
            <a:avLst/>
          </a:prstGeom>
          <a:solidFill>
            <a:srgbClr val="4F43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Segmentation &amp; Activation</a:t>
            </a:r>
            <a:endParaRPr b="1"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6968900" y="1669975"/>
            <a:ext cx="1953300" cy="348900"/>
          </a:xfrm>
          <a:prstGeom prst="rect">
            <a:avLst/>
          </a:prstGeom>
          <a:solidFill>
            <a:srgbClr val="4F43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Organizational Efficiency</a:t>
            </a:r>
            <a:endParaRPr b="1"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24"/>
          <p:cNvSpPr/>
          <p:nvPr/>
        </p:nvSpPr>
        <p:spPr>
          <a:xfrm rot="-137437">
            <a:off x="4427626" y="542488"/>
            <a:ext cx="1561248" cy="711895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>
                <a:solidFill>
                  <a:srgbClr val="8A033E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Discover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Use Cases across these main </a:t>
            </a:r>
            <a:r>
              <a:rPr b="1" lang="en" sz="8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categories</a:t>
            </a:r>
            <a:r>
              <a:rPr lang="en" sz="8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to drive value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 txBox="1"/>
          <p:nvPr/>
        </p:nvSpPr>
        <p:spPr>
          <a:xfrm>
            <a:off x="775950" y="2145300"/>
            <a:ext cx="7310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Identity Success Metrics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Tip #3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 txBox="1"/>
          <p:nvPr/>
        </p:nvSpPr>
        <p:spPr>
          <a:xfrm>
            <a:off x="760500" y="613350"/>
            <a:ext cx="6619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Typical Data Cloud Implementation Metrics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301" name="Google Shape;3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6"/>
          <p:cNvPicPr preferRelativeResize="0"/>
          <p:nvPr/>
        </p:nvPicPr>
        <p:blipFill rotWithShape="1">
          <a:blip r:embed="rId4">
            <a:alphaModFix/>
          </a:blip>
          <a:srcRect b="25205" l="41110" r="0" t="0"/>
          <a:stretch/>
        </p:blipFill>
        <p:spPr>
          <a:xfrm>
            <a:off x="0" y="3908850"/>
            <a:ext cx="1009550" cy="12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868177" y="1933575"/>
            <a:ext cx="2355600" cy="3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Integration &amp; Quality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0" marL="28575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# Data Sources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Data Integrity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Data Latency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Engagement &amp; Adoption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0" marL="28575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Adoption Rate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Training Time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Satisfaction Scores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7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04" name="Google Shape;304;p26"/>
          <p:cNvSpPr txBox="1"/>
          <p:nvPr/>
        </p:nvSpPr>
        <p:spPr>
          <a:xfrm>
            <a:off x="3695225" y="1882225"/>
            <a:ext cx="2533200" cy="3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Business KPIs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0" marL="28575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Customer LTV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Segmentation Effectiveness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Customer Retention Rate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Operational Efficiency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0" marL="28575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Query Time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System Uptime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Cost Savings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7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6538810" y="1882225"/>
            <a:ext cx="2355600" cy="3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Marketing Metrics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0" marL="28575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Campaign ROI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Lead Conversion Rate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Engagement Metrics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Compliance &amp; Security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0" marL="28575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Data Compliance Rate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460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Medium"/>
              <a:buAutoNum type="arabicPeriod"/>
            </a:pPr>
            <a:r>
              <a:rPr lang="en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Security Incidents</a:t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7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 rotWithShape="1">
          <a:blip r:embed="rId4">
            <a:alphaModFix/>
          </a:blip>
          <a:srcRect b="25205" l="41110" r="0" t="0"/>
          <a:stretch/>
        </p:blipFill>
        <p:spPr>
          <a:xfrm>
            <a:off x="0" y="3908850"/>
            <a:ext cx="1009550" cy="12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9338" y="1023938"/>
            <a:ext cx="6772275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8"/>
          <p:cNvSpPr/>
          <p:nvPr/>
        </p:nvSpPr>
        <p:spPr>
          <a:xfrm>
            <a:off x="841376" y="2133175"/>
            <a:ext cx="2545500" cy="166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600" y="4806025"/>
            <a:ext cx="9209201" cy="41367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8"/>
          <p:cNvSpPr txBox="1"/>
          <p:nvPr/>
        </p:nvSpPr>
        <p:spPr>
          <a:xfrm>
            <a:off x="841375" y="2241950"/>
            <a:ext cx="20679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Something that matters to the team (Operational Efficiency) </a:t>
            </a:r>
            <a:endParaRPr sz="1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 saved no longer having to get data from multiple sources and create a report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28"/>
          <p:cNvSpPr txBox="1"/>
          <p:nvPr/>
        </p:nvSpPr>
        <p:spPr>
          <a:xfrm>
            <a:off x="760500" y="613350"/>
            <a:ext cx="62793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 Case Success Metrics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How can you entice others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23" name="Google Shape;323;p28"/>
          <p:cNvSpPr/>
          <p:nvPr/>
        </p:nvSpPr>
        <p:spPr>
          <a:xfrm>
            <a:off x="3526057" y="2133175"/>
            <a:ext cx="2545500" cy="166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8"/>
          <p:cNvSpPr txBox="1"/>
          <p:nvPr/>
        </p:nvSpPr>
        <p:spPr>
          <a:xfrm>
            <a:off x="3144965" y="2207175"/>
            <a:ext cx="25455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Business KPIs </a:t>
            </a:r>
            <a:endParaRPr sz="1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1- Customer LTV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2- Segmentation Effectiveness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3- Customer Retention Rate</a:t>
            </a:r>
            <a:endParaRPr sz="2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6210739" y="2133175"/>
            <a:ext cx="2545500" cy="166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8"/>
          <p:cNvSpPr txBox="1"/>
          <p:nvPr/>
        </p:nvSpPr>
        <p:spPr>
          <a:xfrm>
            <a:off x="6299454" y="2207175"/>
            <a:ext cx="22320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Marketing Metrics</a:t>
            </a:r>
            <a:endParaRPr sz="1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1- Campaign ROI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2- Lead Conversion Rate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3- Engagement Metric</a:t>
            </a: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2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9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9"/>
          <p:cNvSpPr txBox="1"/>
          <p:nvPr/>
        </p:nvSpPr>
        <p:spPr>
          <a:xfrm>
            <a:off x="775950" y="2145300"/>
            <a:ext cx="7310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Leverage the Customer 360 Data Model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Tip #4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/>
          <p:nvPr/>
        </p:nvSpPr>
        <p:spPr>
          <a:xfrm>
            <a:off x="-419550" y="1504950"/>
            <a:ext cx="8910300" cy="3057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0"/>
          <p:cNvSpPr txBox="1"/>
          <p:nvPr/>
        </p:nvSpPr>
        <p:spPr>
          <a:xfrm>
            <a:off x="760500" y="613350"/>
            <a:ext cx="6298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Mapping Data to the Data Model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343" name="Google Shape;343;p30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6350" y="1504950"/>
            <a:ext cx="4687651" cy="30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0"/>
          <p:cNvSpPr txBox="1"/>
          <p:nvPr/>
        </p:nvSpPr>
        <p:spPr>
          <a:xfrm>
            <a:off x="227100" y="1714650"/>
            <a:ext cx="4344600" cy="26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Harmonize 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Map all previously siloed data (left) onto the correct, logical objects (right) with clicks-not-code mapping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OOTB Mapping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Automatically map data from salesforce applications &amp; easily map data from other sources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 Objects and Fields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Re-configure the Data Model or create your own objects, fields and relationships to create the Data Model that makes sense for your business.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803000" y="1133700"/>
            <a:ext cx="61962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Unlock the Value of Data by Harmonizing to the Right Data Model</a:t>
            </a:r>
            <a:endParaRPr sz="1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47" name="Google Shape;347;p30"/>
          <p:cNvPicPr preferRelativeResize="0"/>
          <p:nvPr/>
        </p:nvPicPr>
        <p:blipFill rotWithShape="1">
          <a:blip r:embed="rId6">
            <a:alphaModFix/>
          </a:blip>
          <a:srcRect b="23518" l="0" r="0" t="0"/>
          <a:stretch/>
        </p:blipFill>
        <p:spPr>
          <a:xfrm>
            <a:off x="4535475" y="1591825"/>
            <a:ext cx="4530273" cy="2883849"/>
          </a:xfrm>
          <a:prstGeom prst="rect">
            <a:avLst/>
          </a:prstGeom>
          <a:noFill/>
          <a:ln cap="flat" cmpd="sng" w="9525">
            <a:solidFill>
              <a:srgbClr val="0D9DD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/>
          <p:nvPr/>
        </p:nvSpPr>
        <p:spPr>
          <a:xfrm>
            <a:off x="-419550" y="1504950"/>
            <a:ext cx="8910300" cy="3057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1"/>
          <p:cNvSpPr txBox="1"/>
          <p:nvPr/>
        </p:nvSpPr>
        <p:spPr>
          <a:xfrm>
            <a:off x="760500" y="613350"/>
            <a:ext cx="6298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Before Mapping Your Data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355" name="Google Shape;355;p31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6600" y="1504950"/>
            <a:ext cx="3617400" cy="30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-1500" y="1638450"/>
            <a:ext cx="5528100" cy="26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lesforce Sans"/>
              <a:buChar char="●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Data Cloud Data Model is </a:t>
            </a: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normalized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413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Data needs to be normalized before it can be mapped</a:t>
            </a:r>
            <a:b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Assess &amp; establish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413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How to transform &amp; map source data to the standard data model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413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lesforce Sans"/>
              <a:buChar char="○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Leverage </a:t>
            </a: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Model Subject Areas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(Party, Case, Engagement etc)</a:t>
            </a:r>
            <a:b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lesforce Sans"/>
              <a:buChar char="●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Determine Type of Data per Source System Object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2413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Profile vs Engagement vs Other</a:t>
            </a:r>
            <a:b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165100" lvl="1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lesforce Sans"/>
              <a:buChar char="○"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1" i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Map</a:t>
            </a: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Source and Destination Objects and Fields  in a </a:t>
            </a:r>
            <a:r>
              <a:rPr b="1" lang="en" sz="12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spreadsheet</a:t>
            </a:r>
            <a:endParaRPr b="1" sz="12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2" marL="520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lesforce Sans"/>
              <a:buChar char="■"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Propose Extensions or Substitutions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to Standard Data Model as needed (fields or objects)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803000" y="1133700"/>
            <a:ext cx="61962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Align Your Data with the Customer 360 Data Model</a:t>
            </a:r>
            <a:endParaRPr sz="1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59" name="Google Shape;359;p31"/>
          <p:cNvSpPr/>
          <p:nvPr/>
        </p:nvSpPr>
        <p:spPr>
          <a:xfrm rot="-137437">
            <a:off x="5558738" y="550875"/>
            <a:ext cx="1906523" cy="665948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900">
                <a:solidFill>
                  <a:srgbClr val="8A033E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Take Your Time with this part</a:t>
            </a:r>
            <a:endParaRPr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Do not rush into pushing </a:t>
            </a:r>
            <a:endParaRPr sz="800">
              <a:solidFill>
                <a:srgbClr val="032D6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buttons in Data Cloud</a:t>
            </a:r>
            <a:endParaRPr sz="800"/>
          </a:p>
        </p:txBody>
      </p:sp>
      <p:pic>
        <p:nvPicPr>
          <p:cNvPr id="360" name="Google Shape;36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9601" y="1586851"/>
            <a:ext cx="3165038" cy="799963"/>
          </a:xfrm>
          <a:prstGeom prst="rect">
            <a:avLst/>
          </a:prstGeom>
          <a:noFill/>
          <a:ln cap="flat" cmpd="sng" w="9525">
            <a:solidFill>
              <a:srgbClr val="0D9DD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005" y="3208669"/>
            <a:ext cx="3040207" cy="1271981"/>
          </a:xfrm>
          <a:prstGeom prst="rect">
            <a:avLst/>
          </a:prstGeom>
          <a:noFill/>
          <a:ln cap="flat" cmpd="sng" w="9525">
            <a:solidFill>
              <a:srgbClr val="0D9DD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2" name="Google Shape;362;p31"/>
          <p:cNvSpPr/>
          <p:nvPr/>
        </p:nvSpPr>
        <p:spPr>
          <a:xfrm>
            <a:off x="5839541" y="2637688"/>
            <a:ext cx="1344900" cy="425400"/>
          </a:xfrm>
          <a:prstGeom prst="wedgeEllipseCallout">
            <a:avLst>
              <a:gd fmla="val 22850" name="adj1"/>
              <a:gd fmla="val -92518" name="adj2"/>
            </a:avLst>
          </a:prstGeom>
          <a:solidFill>
            <a:srgbClr val="FFFFFF"/>
          </a:solidFill>
          <a:ln cap="flat" cmpd="sng" w="9525">
            <a:solidFill>
              <a:srgbClr val="0D9D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Denormalized Data</a:t>
            </a:r>
            <a:endParaRPr sz="8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4">
            <a:alphaModFix/>
          </a:blip>
          <a:srcRect b="25205" l="41110" r="0" t="0"/>
          <a:stretch/>
        </p:blipFill>
        <p:spPr>
          <a:xfrm>
            <a:off x="0" y="3908850"/>
            <a:ext cx="1009550" cy="128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32"/>
          <p:cNvCxnSpPr/>
          <p:nvPr/>
        </p:nvCxnSpPr>
        <p:spPr>
          <a:xfrm flipH="1" rot="10800000">
            <a:off x="2042197" y="2740347"/>
            <a:ext cx="1114200" cy="12600"/>
          </a:xfrm>
          <a:prstGeom prst="straightConnector1">
            <a:avLst/>
          </a:prstGeom>
          <a:noFill/>
          <a:ln cap="flat" cmpd="sng" w="38100">
            <a:solidFill>
              <a:srgbClr val="4A0A77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70" name="Google Shape;370;p32"/>
          <p:cNvSpPr txBox="1"/>
          <p:nvPr/>
        </p:nvSpPr>
        <p:spPr>
          <a:xfrm>
            <a:off x="2094681" y="2503038"/>
            <a:ext cx="8682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Mapping</a:t>
            </a:r>
            <a:endParaRPr i="1" sz="10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71" name="Google Shape;371;p32"/>
          <p:cNvSpPr/>
          <p:nvPr/>
        </p:nvSpPr>
        <p:spPr>
          <a:xfrm>
            <a:off x="926523" y="3083627"/>
            <a:ext cx="1076100" cy="47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DBC1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Marketing Cloud DE </a:t>
            </a:r>
            <a:b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(DLO)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72" name="Google Shape;372;p32"/>
          <p:cNvSpPr/>
          <p:nvPr/>
        </p:nvSpPr>
        <p:spPr>
          <a:xfrm>
            <a:off x="932105" y="3682521"/>
            <a:ext cx="1076100" cy="406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DBC1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CRM Objects</a:t>
            </a:r>
            <a:b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(DLO)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73" name="Google Shape;373;p32"/>
          <p:cNvSpPr/>
          <p:nvPr/>
        </p:nvSpPr>
        <p:spPr>
          <a:xfrm>
            <a:off x="3190296" y="3151931"/>
            <a:ext cx="1076100" cy="406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DBC1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Other DMOs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374" name="Google Shape;374;p32"/>
          <p:cNvCxnSpPr>
            <a:stCxn id="373" idx="3"/>
          </p:cNvCxnSpPr>
          <p:nvPr/>
        </p:nvCxnSpPr>
        <p:spPr>
          <a:xfrm flipH="1" rot="10800000">
            <a:off x="4266396" y="3277931"/>
            <a:ext cx="610800" cy="77400"/>
          </a:xfrm>
          <a:prstGeom prst="straightConnector1">
            <a:avLst/>
          </a:prstGeom>
          <a:noFill/>
          <a:ln cap="flat" cmpd="sng" w="38100">
            <a:solidFill>
              <a:srgbClr val="4A0A7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5" name="Google Shape;375;p32"/>
          <p:cNvCxnSpPr>
            <a:stCxn id="371" idx="3"/>
            <a:endCxn id="376" idx="1"/>
          </p:cNvCxnSpPr>
          <p:nvPr/>
        </p:nvCxnSpPr>
        <p:spPr>
          <a:xfrm flipH="1" rot="10800000">
            <a:off x="2002623" y="2813777"/>
            <a:ext cx="1187700" cy="506400"/>
          </a:xfrm>
          <a:prstGeom prst="straightConnector1">
            <a:avLst/>
          </a:prstGeom>
          <a:noFill/>
          <a:ln cap="flat" cmpd="sng" w="38100">
            <a:solidFill>
              <a:srgbClr val="DBC1F7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377" name="Google Shape;377;p32"/>
          <p:cNvGrpSpPr/>
          <p:nvPr/>
        </p:nvGrpSpPr>
        <p:grpSpPr>
          <a:xfrm>
            <a:off x="1000054" y="4281862"/>
            <a:ext cx="3320881" cy="490035"/>
            <a:chOff x="1721103" y="9804000"/>
            <a:chExt cx="9123300" cy="1346250"/>
          </a:xfrm>
        </p:grpSpPr>
        <p:sp>
          <p:nvSpPr>
            <p:cNvPr id="378" name="Google Shape;378;p32"/>
            <p:cNvSpPr/>
            <p:nvPr/>
          </p:nvSpPr>
          <p:spPr>
            <a:xfrm flipH="1" rot="5400000">
              <a:off x="5982603" y="5542500"/>
              <a:ext cx="600300" cy="9123300"/>
            </a:xfrm>
            <a:prstGeom prst="leftBrace">
              <a:avLst>
                <a:gd fmla="val 50000" name="adj1"/>
                <a:gd fmla="val 50000" name="adj2"/>
              </a:avLst>
            </a:prstGeom>
            <a:noFill/>
            <a:ln cap="flat" cmpd="sng" w="38100">
              <a:solidFill>
                <a:srgbClr val="4A0A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379" name="Google Shape;379;p32"/>
            <p:cNvSpPr txBox="1"/>
            <p:nvPr/>
          </p:nvSpPr>
          <p:spPr>
            <a:xfrm>
              <a:off x="3736500" y="10494750"/>
              <a:ext cx="50925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Data Cloud Data Streams</a:t>
              </a:r>
              <a:endParaRPr sz="11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sp>
        <p:nvSpPr>
          <p:cNvPr id="380" name="Google Shape;380;p32"/>
          <p:cNvSpPr txBox="1"/>
          <p:nvPr/>
        </p:nvSpPr>
        <p:spPr>
          <a:xfrm>
            <a:off x="730775" y="1806540"/>
            <a:ext cx="16410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 Medium"/>
                <a:ea typeface="Open Sans Medium"/>
                <a:cs typeface="Open Sans Medium"/>
                <a:sym typeface="Open Sans Medium"/>
              </a:rPr>
              <a:t>Different Data Sources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 Medium"/>
                <a:ea typeface="Open Sans Medium"/>
                <a:cs typeface="Open Sans Medium"/>
                <a:sym typeface="Open Sans Medium"/>
              </a:rPr>
              <a:t>&amp; Unique Data Models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76" name="Google Shape;376;p32"/>
          <p:cNvSpPr/>
          <p:nvPr/>
        </p:nvSpPr>
        <p:spPr>
          <a:xfrm>
            <a:off x="3190296" y="2610505"/>
            <a:ext cx="1076100" cy="406800"/>
          </a:xfrm>
          <a:prstGeom prst="roundRect">
            <a:avLst>
              <a:gd fmla="val 16667" name="adj"/>
            </a:avLst>
          </a:prstGeom>
          <a:solidFill>
            <a:srgbClr val="4F4392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Cloud DMO</a:t>
            </a:r>
            <a:endParaRPr b="1" sz="10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1" name="Google Shape;381;p32"/>
          <p:cNvSpPr/>
          <p:nvPr/>
        </p:nvSpPr>
        <p:spPr>
          <a:xfrm>
            <a:off x="932116" y="2497224"/>
            <a:ext cx="1076100" cy="406800"/>
          </a:xfrm>
          <a:prstGeom prst="roundRect">
            <a:avLst>
              <a:gd fmla="val 16667" name="adj"/>
            </a:avLst>
          </a:prstGeom>
          <a:solidFill>
            <a:srgbClr val="4F4392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S3 Object</a:t>
            </a:r>
            <a:endParaRPr b="1" sz="11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(DLO)</a:t>
            </a:r>
            <a:endParaRPr b="1" sz="11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4929201" y="3151940"/>
            <a:ext cx="1031700" cy="406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5957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Insights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4913629" y="2616833"/>
            <a:ext cx="1076100" cy="406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5957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Identity Resolution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4" name="Google Shape;384;p32"/>
          <p:cNvSpPr/>
          <p:nvPr/>
        </p:nvSpPr>
        <p:spPr>
          <a:xfrm>
            <a:off x="6098188" y="2616838"/>
            <a:ext cx="953700" cy="406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5957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Segments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5" name="Google Shape;385;p32"/>
          <p:cNvSpPr/>
          <p:nvPr/>
        </p:nvSpPr>
        <p:spPr>
          <a:xfrm>
            <a:off x="6057377" y="3151940"/>
            <a:ext cx="1031700" cy="406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5957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Activation</a:t>
            </a:r>
            <a:endParaRPr sz="11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386" name="Google Shape;386;p32"/>
          <p:cNvCxnSpPr/>
          <p:nvPr/>
        </p:nvCxnSpPr>
        <p:spPr>
          <a:xfrm>
            <a:off x="4297685" y="2807094"/>
            <a:ext cx="584700" cy="186600"/>
          </a:xfrm>
          <a:prstGeom prst="straightConnector1">
            <a:avLst/>
          </a:prstGeom>
          <a:noFill/>
          <a:ln cap="flat" cmpd="sng" w="38100">
            <a:solidFill>
              <a:srgbClr val="4A0A77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87" name="Google Shape;387;p32"/>
          <p:cNvGrpSpPr/>
          <p:nvPr/>
        </p:nvGrpSpPr>
        <p:grpSpPr>
          <a:xfrm>
            <a:off x="4928100" y="4281850"/>
            <a:ext cx="2211255" cy="490035"/>
            <a:chOff x="13128050" y="9358575"/>
            <a:chExt cx="6420600" cy="1346250"/>
          </a:xfrm>
        </p:grpSpPr>
        <p:sp>
          <p:nvSpPr>
            <p:cNvPr id="388" name="Google Shape;388;p32"/>
            <p:cNvSpPr/>
            <p:nvPr/>
          </p:nvSpPr>
          <p:spPr>
            <a:xfrm flipH="1" rot="5400000">
              <a:off x="16038200" y="6448425"/>
              <a:ext cx="600300" cy="6420600"/>
            </a:xfrm>
            <a:prstGeom prst="leftBrace">
              <a:avLst>
                <a:gd fmla="val 50000" name="adj1"/>
                <a:gd fmla="val 50000" name="adj2"/>
              </a:avLst>
            </a:prstGeom>
            <a:noFill/>
            <a:ln cap="flat" cmpd="sng" w="38100">
              <a:solidFill>
                <a:srgbClr val="4A0A7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389" name="Google Shape;389;p32"/>
            <p:cNvSpPr txBox="1"/>
            <p:nvPr/>
          </p:nvSpPr>
          <p:spPr>
            <a:xfrm>
              <a:off x="13232744" y="10049325"/>
              <a:ext cx="62112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Resulting Data Cloud Value</a:t>
              </a:r>
              <a:endParaRPr sz="11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sp>
        <p:nvSpPr>
          <p:cNvPr id="390" name="Google Shape;390;p32"/>
          <p:cNvSpPr txBox="1"/>
          <p:nvPr/>
        </p:nvSpPr>
        <p:spPr>
          <a:xfrm>
            <a:off x="2822244" y="1852800"/>
            <a:ext cx="28284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 Medium"/>
                <a:ea typeface="Open Sans Medium"/>
                <a:cs typeface="Open Sans Medium"/>
                <a:sym typeface="Open Sans Medium"/>
              </a:rPr>
              <a:t>Data Cloud Standard </a:t>
            </a:r>
            <a:br>
              <a:rPr lang="en" sz="900"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900">
                <a:latin typeface="Open Sans Medium"/>
                <a:ea typeface="Open Sans Medium"/>
                <a:cs typeface="Open Sans Medium"/>
                <a:sym typeface="Open Sans Medium"/>
              </a:rPr>
              <a:t>Data Model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391" name="Google Shape;391;p32"/>
          <p:cNvCxnSpPr>
            <a:stCxn id="390" idx="2"/>
          </p:cNvCxnSpPr>
          <p:nvPr/>
        </p:nvCxnSpPr>
        <p:spPr>
          <a:xfrm flipH="1">
            <a:off x="3778944" y="2244600"/>
            <a:ext cx="457500" cy="365700"/>
          </a:xfrm>
          <a:prstGeom prst="straightConnector1">
            <a:avLst/>
          </a:prstGeom>
          <a:noFill/>
          <a:ln cap="flat" cmpd="sng" w="38100">
            <a:solidFill>
              <a:srgbClr val="DBC1F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2" name="Google Shape;392;p32"/>
          <p:cNvSpPr/>
          <p:nvPr/>
        </p:nvSpPr>
        <p:spPr>
          <a:xfrm rot="-137342">
            <a:off x="7628379" y="1364352"/>
            <a:ext cx="1306943" cy="1445672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500">
                <a:solidFill>
                  <a:srgbClr val="8A033E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Did you know?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9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Source data varies greatly. </a:t>
            </a:r>
            <a:endParaRPr sz="900">
              <a:solidFill>
                <a:srgbClr val="032D6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32D6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Cloud </a:t>
            </a:r>
            <a:r>
              <a:rPr b="1" lang="en" sz="900" u="sng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harmonizes</a:t>
            </a:r>
            <a:r>
              <a:rPr lang="en" sz="9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them into a Standard Data Model</a:t>
            </a:r>
            <a:endParaRPr sz="900">
              <a:solidFill>
                <a:srgbClr val="032D6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393" name="Google Shape;393;p32"/>
          <p:cNvCxnSpPr>
            <a:stCxn id="372" idx="3"/>
          </p:cNvCxnSpPr>
          <p:nvPr/>
        </p:nvCxnSpPr>
        <p:spPr>
          <a:xfrm flipH="1" rot="10800000">
            <a:off x="2008205" y="2974221"/>
            <a:ext cx="1041000" cy="911700"/>
          </a:xfrm>
          <a:prstGeom prst="straightConnector1">
            <a:avLst/>
          </a:prstGeom>
          <a:noFill/>
          <a:ln cap="flat" cmpd="sng" w="38100">
            <a:solidFill>
              <a:srgbClr val="DBC1F7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394" name="Google Shape;394;p32"/>
          <p:cNvCxnSpPr>
            <a:stCxn id="372" idx="3"/>
            <a:endCxn id="373" idx="1"/>
          </p:cNvCxnSpPr>
          <p:nvPr/>
        </p:nvCxnSpPr>
        <p:spPr>
          <a:xfrm flipH="1" rot="10800000">
            <a:off x="2008205" y="3355221"/>
            <a:ext cx="1182000" cy="530700"/>
          </a:xfrm>
          <a:prstGeom prst="straightConnector1">
            <a:avLst/>
          </a:prstGeom>
          <a:noFill/>
          <a:ln cap="flat" cmpd="sng" w="38100">
            <a:solidFill>
              <a:srgbClr val="DBC1F7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95" name="Google Shape;395;p32"/>
          <p:cNvSpPr/>
          <p:nvPr/>
        </p:nvSpPr>
        <p:spPr>
          <a:xfrm rot="-138563">
            <a:off x="7641592" y="3172233"/>
            <a:ext cx="1280540" cy="1427363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000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Harmonization</a:t>
            </a:r>
            <a:r>
              <a:rPr lang="en" sz="11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is the transformation of different data models into a common one.</a:t>
            </a:r>
            <a:endParaRPr sz="1100"/>
          </a:p>
        </p:txBody>
      </p:sp>
      <p:cxnSp>
        <p:nvCxnSpPr>
          <p:cNvPr id="396" name="Google Shape;396;p32"/>
          <p:cNvCxnSpPr/>
          <p:nvPr/>
        </p:nvCxnSpPr>
        <p:spPr>
          <a:xfrm>
            <a:off x="1498822" y="2138275"/>
            <a:ext cx="40200" cy="365700"/>
          </a:xfrm>
          <a:prstGeom prst="straightConnector1">
            <a:avLst/>
          </a:prstGeom>
          <a:noFill/>
          <a:ln cap="flat" cmpd="sng" w="38100">
            <a:solidFill>
              <a:srgbClr val="DBC1F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7" name="Google Shape;397;p32"/>
          <p:cNvSpPr txBox="1"/>
          <p:nvPr/>
        </p:nvSpPr>
        <p:spPr>
          <a:xfrm>
            <a:off x="760500" y="613350"/>
            <a:ext cx="73410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Data Ingestion &amp; Data Mapping Mapping are Distinct Steps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5400005">
            <a:off x="2009799" y="-2009796"/>
            <a:ext cx="5154076" cy="91736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1886274" y="1500288"/>
            <a:ext cx="2497500" cy="879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3720000" dist="762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4789900" y="2795625"/>
            <a:ext cx="2069700" cy="74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3900000" dist="666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2314075" y="2794575"/>
            <a:ext cx="2069700" cy="74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1969350" y="3949388"/>
            <a:ext cx="1554000" cy="5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3809839" y="3949343"/>
            <a:ext cx="1554000" cy="5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1137150" y="445025"/>
            <a:ext cx="68697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F439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Thanks To Our Incredible Sponsors!</a:t>
            </a:r>
            <a:endParaRPr b="1" sz="3000">
              <a:solidFill>
                <a:srgbClr val="4F439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5">
            <a:alphaModFix/>
          </a:blip>
          <a:srcRect b="0" l="-5419" r="-2747" t="-9890"/>
          <a:stretch/>
        </p:blipFill>
        <p:spPr>
          <a:xfrm>
            <a:off x="3828462" y="4016750"/>
            <a:ext cx="1516658" cy="43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6895" y="3006275"/>
            <a:ext cx="1995827" cy="32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7773" y="2981070"/>
            <a:ext cx="1842439" cy="36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47771" y="4112014"/>
            <a:ext cx="1397047" cy="2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23448" y="1609561"/>
            <a:ext cx="2223006" cy="63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/>
          <p:nvPr/>
        </p:nvSpPr>
        <p:spPr>
          <a:xfrm>
            <a:off x="4789899" y="1521325"/>
            <a:ext cx="2497500" cy="879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3720000" dist="762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69245" y="1540255"/>
            <a:ext cx="1138804" cy="8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/>
          <p:nvPr/>
        </p:nvSpPr>
        <p:spPr>
          <a:xfrm>
            <a:off x="5650328" y="3932225"/>
            <a:ext cx="1554000" cy="5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4080000" dist="857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82521" y="4064519"/>
            <a:ext cx="1122452" cy="29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3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3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3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3"/>
          <p:cNvSpPr txBox="1"/>
          <p:nvPr/>
        </p:nvSpPr>
        <p:spPr>
          <a:xfrm>
            <a:off x="775950" y="2145300"/>
            <a:ext cx="7310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 Intentional 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(Action your Data)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Tip #5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4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4"/>
          <p:cNvSpPr/>
          <p:nvPr/>
        </p:nvSpPr>
        <p:spPr>
          <a:xfrm>
            <a:off x="841376" y="2133175"/>
            <a:ext cx="2545500" cy="1668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600" y="4806025"/>
            <a:ext cx="9209201" cy="41367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4"/>
          <p:cNvSpPr txBox="1"/>
          <p:nvPr/>
        </p:nvSpPr>
        <p:spPr>
          <a:xfrm>
            <a:off x="841375" y="2241950"/>
            <a:ext cx="20679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Analyze Data &amp; Enhance Data with Insights</a:t>
            </a:r>
            <a:r>
              <a:rPr lang="en" sz="1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Calculated Insights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Tableau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Marketing Cloud Intelligence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34"/>
          <p:cNvSpPr txBox="1"/>
          <p:nvPr/>
        </p:nvSpPr>
        <p:spPr>
          <a:xfrm>
            <a:off x="760500" y="613350"/>
            <a:ext cx="62793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Action Your Data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Be Sure to Align Your Choice to the Use Case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17" name="Google Shape;417;p34"/>
          <p:cNvSpPr/>
          <p:nvPr/>
        </p:nvSpPr>
        <p:spPr>
          <a:xfrm>
            <a:off x="3526057" y="2133175"/>
            <a:ext cx="2545500" cy="1668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4"/>
          <p:cNvSpPr txBox="1"/>
          <p:nvPr/>
        </p:nvSpPr>
        <p:spPr>
          <a:xfrm>
            <a:off x="3602252" y="2241950"/>
            <a:ext cx="25455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 On Your Data</a:t>
            </a:r>
            <a:endParaRPr sz="1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Segmentation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Activation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Actions</a:t>
            </a:r>
            <a:endParaRPr sz="2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9" name="Google Shape;419;p34"/>
          <p:cNvSpPr/>
          <p:nvPr/>
        </p:nvSpPr>
        <p:spPr>
          <a:xfrm>
            <a:off x="6210739" y="2133175"/>
            <a:ext cx="2545500" cy="1668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 txBox="1"/>
          <p:nvPr/>
        </p:nvSpPr>
        <p:spPr>
          <a:xfrm>
            <a:off x="6299454" y="2207175"/>
            <a:ext cx="22320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Deliver Predictions</a:t>
            </a:r>
            <a:endParaRPr sz="1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Einstein Studio - 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Bring Your Own AI using Amazon Sagemaker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2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5"/>
          <p:cNvPicPr preferRelativeResize="0"/>
          <p:nvPr/>
        </p:nvPicPr>
        <p:blipFill rotWithShape="1">
          <a:blip r:embed="rId4">
            <a:alphaModFix/>
          </a:blip>
          <a:srcRect b="25205" l="41110" r="0" t="0"/>
          <a:stretch/>
        </p:blipFill>
        <p:spPr>
          <a:xfrm>
            <a:off x="0" y="3908850"/>
            <a:ext cx="1009550" cy="12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5"/>
          <p:cNvSpPr txBox="1"/>
          <p:nvPr/>
        </p:nvSpPr>
        <p:spPr>
          <a:xfrm>
            <a:off x="760500" y="613350"/>
            <a:ext cx="79461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Data Actions </a:t>
            </a:r>
            <a:r>
              <a:rPr b="1" lang="en" sz="23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(“Action” your data in real time)</a:t>
            </a: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Drive real time actions on your Data Cloud data</a:t>
            </a:r>
            <a:endParaRPr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28" name="Google Shape;428;p35"/>
          <p:cNvSpPr/>
          <p:nvPr/>
        </p:nvSpPr>
        <p:spPr>
          <a:xfrm>
            <a:off x="4742224" y="3202451"/>
            <a:ext cx="331800" cy="331800"/>
          </a:xfrm>
          <a:prstGeom prst="roundRect">
            <a:avLst>
              <a:gd fmla="val 16667" name="adj"/>
            </a:avLst>
          </a:prstGeom>
          <a:solidFill>
            <a:srgbClr val="9EA9F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5"/>
          <p:cNvSpPr txBox="1"/>
          <p:nvPr/>
        </p:nvSpPr>
        <p:spPr>
          <a:xfrm>
            <a:off x="4503700" y="3566245"/>
            <a:ext cx="808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Action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30" name="Google Shape;430;p35"/>
          <p:cNvSpPr txBox="1"/>
          <p:nvPr/>
        </p:nvSpPr>
        <p:spPr>
          <a:xfrm>
            <a:off x="2645525" y="2819150"/>
            <a:ext cx="250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Cloud Data or Insights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31" name="Google Shape;431;p35"/>
          <p:cNvSpPr/>
          <p:nvPr/>
        </p:nvSpPr>
        <p:spPr>
          <a:xfrm>
            <a:off x="4791807" y="3253766"/>
            <a:ext cx="232621" cy="229087"/>
          </a:xfrm>
          <a:custGeom>
            <a:rect b="b" l="l" r="r" t="t"/>
            <a:pathLst>
              <a:path extrusionOk="0" h="21551" w="21529">
                <a:moveTo>
                  <a:pt x="21389" y="111"/>
                </a:moveTo>
                <a:cubicBezTo>
                  <a:pt x="21230" y="-49"/>
                  <a:pt x="21020" y="-31"/>
                  <a:pt x="20861" y="129"/>
                </a:cubicBezTo>
                <a:lnTo>
                  <a:pt x="8619" y="15257"/>
                </a:lnTo>
                <a:lnTo>
                  <a:pt x="4169" y="10804"/>
                </a:lnTo>
                <a:cubicBezTo>
                  <a:pt x="4010" y="10644"/>
                  <a:pt x="3773" y="10644"/>
                  <a:pt x="3641" y="10804"/>
                </a:cubicBezTo>
                <a:cubicBezTo>
                  <a:pt x="3483" y="10965"/>
                  <a:pt x="3483" y="11216"/>
                  <a:pt x="3641" y="11377"/>
                </a:cubicBezTo>
                <a:lnTo>
                  <a:pt x="8320" y="16133"/>
                </a:lnTo>
                <a:cubicBezTo>
                  <a:pt x="8399" y="16213"/>
                  <a:pt x="8487" y="16240"/>
                  <a:pt x="8619" y="16240"/>
                </a:cubicBezTo>
                <a:cubicBezTo>
                  <a:pt x="8619" y="16240"/>
                  <a:pt x="8610" y="16240"/>
                  <a:pt x="8636" y="16240"/>
                </a:cubicBezTo>
                <a:cubicBezTo>
                  <a:pt x="8768" y="16187"/>
                  <a:pt x="8856" y="16160"/>
                  <a:pt x="8935" y="16133"/>
                </a:cubicBezTo>
                <a:lnTo>
                  <a:pt x="21442" y="666"/>
                </a:lnTo>
                <a:cubicBezTo>
                  <a:pt x="21600" y="505"/>
                  <a:pt x="21521" y="272"/>
                  <a:pt x="21389" y="111"/>
                </a:cubicBezTo>
                <a:close/>
                <a:moveTo>
                  <a:pt x="369" y="2436"/>
                </a:moveTo>
                <a:cubicBezTo>
                  <a:pt x="159" y="2436"/>
                  <a:pt x="0" y="2588"/>
                  <a:pt x="0" y="2829"/>
                </a:cubicBezTo>
                <a:lnTo>
                  <a:pt x="0" y="21158"/>
                </a:lnTo>
                <a:cubicBezTo>
                  <a:pt x="0" y="21399"/>
                  <a:pt x="159" y="21551"/>
                  <a:pt x="369" y="21551"/>
                </a:cubicBezTo>
                <a:lnTo>
                  <a:pt x="18311" y="21551"/>
                </a:lnTo>
                <a:cubicBezTo>
                  <a:pt x="18547" y="21551"/>
                  <a:pt x="18698" y="21346"/>
                  <a:pt x="18698" y="21158"/>
                </a:cubicBezTo>
                <a:lnTo>
                  <a:pt x="18698" y="10107"/>
                </a:lnTo>
                <a:cubicBezTo>
                  <a:pt x="18698" y="9892"/>
                  <a:pt x="18547" y="9732"/>
                  <a:pt x="18311" y="9732"/>
                </a:cubicBezTo>
                <a:cubicBezTo>
                  <a:pt x="18074" y="9732"/>
                  <a:pt x="17906" y="9892"/>
                  <a:pt x="17906" y="10107"/>
                </a:cubicBezTo>
                <a:lnTo>
                  <a:pt x="17906" y="20746"/>
                </a:lnTo>
                <a:lnTo>
                  <a:pt x="756" y="20746"/>
                </a:lnTo>
                <a:lnTo>
                  <a:pt x="756" y="3241"/>
                </a:lnTo>
                <a:lnTo>
                  <a:pt x="13174" y="3241"/>
                </a:lnTo>
                <a:cubicBezTo>
                  <a:pt x="13411" y="3241"/>
                  <a:pt x="13544" y="3071"/>
                  <a:pt x="13544" y="2829"/>
                </a:cubicBezTo>
                <a:cubicBezTo>
                  <a:pt x="13544" y="2588"/>
                  <a:pt x="13411" y="2436"/>
                  <a:pt x="13174" y="2436"/>
                </a:cubicBezTo>
                <a:lnTo>
                  <a:pt x="369" y="24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05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35"/>
          <p:cNvGrpSpPr/>
          <p:nvPr/>
        </p:nvGrpSpPr>
        <p:grpSpPr>
          <a:xfrm>
            <a:off x="2972442" y="3202281"/>
            <a:ext cx="331783" cy="331661"/>
            <a:chOff x="3153036" y="3513812"/>
            <a:chExt cx="609000" cy="609000"/>
          </a:xfrm>
        </p:grpSpPr>
        <p:sp>
          <p:nvSpPr>
            <p:cNvPr id="433" name="Google Shape;433;p35"/>
            <p:cNvSpPr/>
            <p:nvPr/>
          </p:nvSpPr>
          <p:spPr>
            <a:xfrm>
              <a:off x="3153036" y="3513812"/>
              <a:ext cx="609000" cy="609000"/>
            </a:xfrm>
            <a:prstGeom prst="roundRect">
              <a:avLst>
                <a:gd fmla="val 16667" name="adj"/>
              </a:avLst>
            </a:prstGeom>
            <a:solidFill>
              <a:srgbClr val="DBC1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3260044" y="3629922"/>
              <a:ext cx="428112" cy="427842"/>
            </a:xfrm>
            <a:custGeom>
              <a:rect b="b" l="l" r="r" t="t"/>
              <a:pathLst>
                <a:path extrusionOk="0" h="21600" w="21600">
                  <a:moveTo>
                    <a:pt x="8080" y="0"/>
                  </a:moveTo>
                  <a:cubicBezTo>
                    <a:pt x="3620" y="0"/>
                    <a:pt x="0" y="3605"/>
                    <a:pt x="0" y="8069"/>
                  </a:cubicBezTo>
                  <a:cubicBezTo>
                    <a:pt x="0" y="12533"/>
                    <a:pt x="3642" y="16156"/>
                    <a:pt x="8080" y="16156"/>
                  </a:cubicBezTo>
                  <a:cubicBezTo>
                    <a:pt x="9771" y="16156"/>
                    <a:pt x="11326" y="15634"/>
                    <a:pt x="12622" y="14746"/>
                  </a:cubicBezTo>
                  <a:cubicBezTo>
                    <a:pt x="12631" y="14757"/>
                    <a:pt x="12612" y="14772"/>
                    <a:pt x="12622" y="14782"/>
                  </a:cubicBezTo>
                  <a:lnTo>
                    <a:pt x="18977" y="21160"/>
                  </a:lnTo>
                  <a:cubicBezTo>
                    <a:pt x="19276" y="21459"/>
                    <a:pt x="19670" y="21600"/>
                    <a:pt x="20068" y="21600"/>
                  </a:cubicBezTo>
                  <a:cubicBezTo>
                    <a:pt x="20492" y="21600"/>
                    <a:pt x="20893" y="21455"/>
                    <a:pt x="21142" y="21230"/>
                  </a:cubicBezTo>
                  <a:cubicBezTo>
                    <a:pt x="21441" y="20930"/>
                    <a:pt x="21600" y="20527"/>
                    <a:pt x="21600" y="20102"/>
                  </a:cubicBezTo>
                  <a:cubicBezTo>
                    <a:pt x="21600" y="19678"/>
                    <a:pt x="21441" y="19310"/>
                    <a:pt x="21142" y="19010"/>
                  </a:cubicBezTo>
                  <a:lnTo>
                    <a:pt x="14787" y="12632"/>
                  </a:lnTo>
                  <a:cubicBezTo>
                    <a:pt x="14771" y="12616"/>
                    <a:pt x="14752" y="12645"/>
                    <a:pt x="14734" y="12632"/>
                  </a:cubicBezTo>
                  <a:cubicBezTo>
                    <a:pt x="15621" y="11336"/>
                    <a:pt x="16143" y="9761"/>
                    <a:pt x="16143" y="8069"/>
                  </a:cubicBezTo>
                  <a:cubicBezTo>
                    <a:pt x="16143" y="3605"/>
                    <a:pt x="12518" y="0"/>
                    <a:pt x="8080" y="0"/>
                  </a:cubicBezTo>
                  <a:close/>
                  <a:moveTo>
                    <a:pt x="8080" y="634"/>
                  </a:moveTo>
                  <a:cubicBezTo>
                    <a:pt x="12182" y="634"/>
                    <a:pt x="15491" y="3996"/>
                    <a:pt x="15491" y="8034"/>
                  </a:cubicBezTo>
                  <a:cubicBezTo>
                    <a:pt x="15491" y="12139"/>
                    <a:pt x="12159" y="15451"/>
                    <a:pt x="8080" y="15451"/>
                  </a:cubicBezTo>
                  <a:cubicBezTo>
                    <a:pt x="3979" y="15451"/>
                    <a:pt x="687" y="12139"/>
                    <a:pt x="687" y="8034"/>
                  </a:cubicBezTo>
                  <a:cubicBezTo>
                    <a:pt x="687" y="3951"/>
                    <a:pt x="4001" y="634"/>
                    <a:pt x="8080" y="634"/>
                  </a:cubicBezTo>
                  <a:close/>
                  <a:moveTo>
                    <a:pt x="7992" y="1744"/>
                  </a:moveTo>
                  <a:cubicBezTo>
                    <a:pt x="4539" y="1744"/>
                    <a:pt x="1743" y="4551"/>
                    <a:pt x="1743" y="7946"/>
                  </a:cubicBezTo>
                  <a:cubicBezTo>
                    <a:pt x="1743" y="11390"/>
                    <a:pt x="4539" y="14183"/>
                    <a:pt x="7992" y="14183"/>
                  </a:cubicBezTo>
                  <a:cubicBezTo>
                    <a:pt x="11445" y="14183"/>
                    <a:pt x="14259" y="11390"/>
                    <a:pt x="14259" y="7946"/>
                  </a:cubicBezTo>
                  <a:cubicBezTo>
                    <a:pt x="14259" y="4551"/>
                    <a:pt x="11445" y="1744"/>
                    <a:pt x="7992" y="1744"/>
                  </a:cubicBezTo>
                  <a:close/>
                  <a:moveTo>
                    <a:pt x="7992" y="2555"/>
                  </a:moveTo>
                  <a:cubicBezTo>
                    <a:pt x="10995" y="2555"/>
                    <a:pt x="13449" y="4951"/>
                    <a:pt x="13449" y="7946"/>
                  </a:cubicBezTo>
                  <a:cubicBezTo>
                    <a:pt x="13449" y="10941"/>
                    <a:pt x="10995" y="13372"/>
                    <a:pt x="7992" y="13372"/>
                  </a:cubicBezTo>
                  <a:cubicBezTo>
                    <a:pt x="4990" y="13372"/>
                    <a:pt x="2553" y="10941"/>
                    <a:pt x="2553" y="7946"/>
                  </a:cubicBezTo>
                  <a:cubicBezTo>
                    <a:pt x="2553" y="4951"/>
                    <a:pt x="4990" y="2555"/>
                    <a:pt x="7992" y="2555"/>
                  </a:cubicBezTo>
                  <a:close/>
                  <a:moveTo>
                    <a:pt x="14294" y="13161"/>
                  </a:moveTo>
                  <a:lnTo>
                    <a:pt x="20614" y="19539"/>
                  </a:lnTo>
                  <a:cubicBezTo>
                    <a:pt x="20764" y="19639"/>
                    <a:pt x="20843" y="19860"/>
                    <a:pt x="20843" y="20085"/>
                  </a:cubicBezTo>
                  <a:cubicBezTo>
                    <a:pt x="20843" y="20310"/>
                    <a:pt x="20764" y="20481"/>
                    <a:pt x="20614" y="20631"/>
                  </a:cubicBezTo>
                  <a:cubicBezTo>
                    <a:pt x="20340" y="20931"/>
                    <a:pt x="19779" y="20931"/>
                    <a:pt x="19505" y="20631"/>
                  </a:cubicBezTo>
                  <a:lnTo>
                    <a:pt x="13185" y="14288"/>
                  </a:lnTo>
                  <a:cubicBezTo>
                    <a:pt x="13594" y="13951"/>
                    <a:pt x="13959" y="13571"/>
                    <a:pt x="14294" y="13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>
                <a:solidFill>
                  <a:srgbClr val="205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35" name="Google Shape;435;p35"/>
          <p:cNvCxnSpPr>
            <a:stCxn id="433" idx="3"/>
            <a:endCxn id="428" idx="1"/>
          </p:cNvCxnSpPr>
          <p:nvPr/>
        </p:nvCxnSpPr>
        <p:spPr>
          <a:xfrm>
            <a:off x="3304225" y="3368112"/>
            <a:ext cx="1437900" cy="300"/>
          </a:xfrm>
          <a:prstGeom prst="straightConnector1">
            <a:avLst/>
          </a:prstGeom>
          <a:noFill/>
          <a:ln cap="flat" cmpd="sng" w="28575">
            <a:solidFill>
              <a:srgbClr val="4A0A7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6" name="Google Shape;4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3866" y="4079001"/>
            <a:ext cx="368831" cy="37573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5"/>
          <p:cNvSpPr txBox="1"/>
          <p:nvPr/>
        </p:nvSpPr>
        <p:spPr>
          <a:xfrm>
            <a:off x="2859991" y="4485150"/>
            <a:ext cx="1600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Enrichment</a:t>
            </a:r>
            <a:b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(optional)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438" name="Google Shape;438;p35"/>
          <p:cNvCxnSpPr>
            <a:stCxn id="436" idx="1"/>
            <a:endCxn id="433" idx="2"/>
          </p:cNvCxnSpPr>
          <p:nvPr/>
        </p:nvCxnSpPr>
        <p:spPr>
          <a:xfrm rot="10800000">
            <a:off x="3138466" y="3533970"/>
            <a:ext cx="335400" cy="732900"/>
          </a:xfrm>
          <a:prstGeom prst="bentConnector2">
            <a:avLst/>
          </a:prstGeom>
          <a:noFill/>
          <a:ln cap="flat" cmpd="sng" w="28575">
            <a:solidFill>
              <a:srgbClr val="4A0A77"/>
            </a:solidFill>
            <a:prstDash val="dot"/>
            <a:round/>
            <a:headEnd len="med" w="med" type="none"/>
            <a:tailEnd len="med" w="med" type="triangle"/>
          </a:ln>
        </p:spPr>
      </p:cxnSp>
      <p:grpSp>
        <p:nvGrpSpPr>
          <p:cNvPr id="439" name="Google Shape;439;p35"/>
          <p:cNvGrpSpPr/>
          <p:nvPr/>
        </p:nvGrpSpPr>
        <p:grpSpPr>
          <a:xfrm>
            <a:off x="1891236" y="2210639"/>
            <a:ext cx="331783" cy="331661"/>
            <a:chOff x="1067486" y="3482275"/>
            <a:chExt cx="609000" cy="609000"/>
          </a:xfrm>
        </p:grpSpPr>
        <p:sp>
          <p:nvSpPr>
            <p:cNvPr id="440" name="Google Shape;440;p35"/>
            <p:cNvSpPr/>
            <p:nvPr/>
          </p:nvSpPr>
          <p:spPr>
            <a:xfrm>
              <a:off x="1067486" y="3482275"/>
              <a:ext cx="609000" cy="609000"/>
            </a:xfrm>
            <a:prstGeom prst="roundRect">
              <a:avLst>
                <a:gd fmla="val 16667" name="adj"/>
              </a:avLst>
            </a:prstGeom>
            <a:solidFill>
              <a:srgbClr val="7046A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1154664" y="3559761"/>
              <a:ext cx="434613" cy="454026"/>
            </a:xfrm>
            <a:custGeom>
              <a:rect b="b" l="l" r="r" t="t"/>
              <a:pathLst>
                <a:path extrusionOk="0" h="21528" w="20775">
                  <a:moveTo>
                    <a:pt x="4443" y="0"/>
                  </a:moveTo>
                  <a:cubicBezTo>
                    <a:pt x="3319" y="0"/>
                    <a:pt x="2194" y="436"/>
                    <a:pt x="1308" y="1307"/>
                  </a:cubicBezTo>
                  <a:cubicBezTo>
                    <a:pt x="-398" y="3012"/>
                    <a:pt x="-421" y="5538"/>
                    <a:pt x="1158" y="7281"/>
                  </a:cubicBezTo>
                  <a:cubicBezTo>
                    <a:pt x="579" y="8553"/>
                    <a:pt x="241" y="9945"/>
                    <a:pt x="241" y="11434"/>
                  </a:cubicBezTo>
                  <a:cubicBezTo>
                    <a:pt x="241" y="14816"/>
                    <a:pt x="1944" y="17795"/>
                    <a:pt x="4526" y="19625"/>
                  </a:cubicBezTo>
                  <a:lnTo>
                    <a:pt x="3309" y="20850"/>
                  </a:lnTo>
                  <a:cubicBezTo>
                    <a:pt x="3144" y="21012"/>
                    <a:pt x="3144" y="21217"/>
                    <a:pt x="3309" y="21379"/>
                  </a:cubicBezTo>
                  <a:cubicBezTo>
                    <a:pt x="3392" y="21460"/>
                    <a:pt x="3482" y="21528"/>
                    <a:pt x="3593" y="21528"/>
                  </a:cubicBezTo>
                  <a:cubicBezTo>
                    <a:pt x="3730" y="21528"/>
                    <a:pt x="3843" y="21444"/>
                    <a:pt x="3926" y="21363"/>
                  </a:cubicBezTo>
                  <a:lnTo>
                    <a:pt x="5210" y="20055"/>
                  </a:lnTo>
                  <a:cubicBezTo>
                    <a:pt x="6735" y="20963"/>
                    <a:pt x="8493" y="21528"/>
                    <a:pt x="10396" y="21528"/>
                  </a:cubicBezTo>
                  <a:cubicBezTo>
                    <a:pt x="12473" y="21528"/>
                    <a:pt x="14406" y="20896"/>
                    <a:pt x="16016" y="19840"/>
                  </a:cubicBezTo>
                  <a:lnTo>
                    <a:pt x="17650" y="21379"/>
                  </a:lnTo>
                  <a:cubicBezTo>
                    <a:pt x="17733" y="21460"/>
                    <a:pt x="17823" y="21528"/>
                    <a:pt x="17934" y="21528"/>
                  </a:cubicBezTo>
                  <a:cubicBezTo>
                    <a:pt x="18072" y="21528"/>
                    <a:pt x="18179" y="21433"/>
                    <a:pt x="18234" y="21379"/>
                  </a:cubicBezTo>
                  <a:cubicBezTo>
                    <a:pt x="18399" y="21217"/>
                    <a:pt x="18400" y="21012"/>
                    <a:pt x="18234" y="20850"/>
                  </a:cubicBezTo>
                  <a:lnTo>
                    <a:pt x="16666" y="19327"/>
                  </a:lnTo>
                  <a:cubicBezTo>
                    <a:pt x="19037" y="17480"/>
                    <a:pt x="20585" y="14646"/>
                    <a:pt x="20585" y="11434"/>
                  </a:cubicBezTo>
                  <a:cubicBezTo>
                    <a:pt x="20585" y="10017"/>
                    <a:pt x="20284" y="8687"/>
                    <a:pt x="19751" y="7463"/>
                  </a:cubicBezTo>
                  <a:cubicBezTo>
                    <a:pt x="21179" y="5728"/>
                    <a:pt x="21136" y="3322"/>
                    <a:pt x="19484" y="1671"/>
                  </a:cubicBezTo>
                  <a:cubicBezTo>
                    <a:pt x="17713" y="-72"/>
                    <a:pt x="15013" y="-72"/>
                    <a:pt x="13214" y="1671"/>
                  </a:cubicBezTo>
                  <a:cubicBezTo>
                    <a:pt x="13186" y="1699"/>
                    <a:pt x="13233" y="1739"/>
                    <a:pt x="13214" y="1771"/>
                  </a:cubicBezTo>
                  <a:cubicBezTo>
                    <a:pt x="12314" y="1511"/>
                    <a:pt x="11379" y="1324"/>
                    <a:pt x="10396" y="1324"/>
                  </a:cubicBezTo>
                  <a:cubicBezTo>
                    <a:pt x="9417" y="1324"/>
                    <a:pt x="8490" y="1515"/>
                    <a:pt x="7595" y="1771"/>
                  </a:cubicBezTo>
                  <a:cubicBezTo>
                    <a:pt x="7674" y="1619"/>
                    <a:pt x="7728" y="1438"/>
                    <a:pt x="7595" y="1307"/>
                  </a:cubicBezTo>
                  <a:cubicBezTo>
                    <a:pt x="6695" y="436"/>
                    <a:pt x="5567" y="0"/>
                    <a:pt x="4443" y="0"/>
                  </a:cubicBezTo>
                  <a:close/>
                  <a:moveTo>
                    <a:pt x="4443" y="811"/>
                  </a:moveTo>
                  <a:cubicBezTo>
                    <a:pt x="5360" y="811"/>
                    <a:pt x="6278" y="1178"/>
                    <a:pt x="7011" y="1886"/>
                  </a:cubicBezTo>
                  <a:cubicBezTo>
                    <a:pt x="7063" y="1938"/>
                    <a:pt x="7131" y="1867"/>
                    <a:pt x="7194" y="1886"/>
                  </a:cubicBezTo>
                  <a:cubicBezTo>
                    <a:pt x="4791" y="2681"/>
                    <a:pt x="2818" y="4331"/>
                    <a:pt x="1591" y="6487"/>
                  </a:cubicBezTo>
                  <a:cubicBezTo>
                    <a:pt x="524" y="5084"/>
                    <a:pt x="584" y="3198"/>
                    <a:pt x="1892" y="1886"/>
                  </a:cubicBezTo>
                  <a:cubicBezTo>
                    <a:pt x="2611" y="1178"/>
                    <a:pt x="3526" y="811"/>
                    <a:pt x="4443" y="811"/>
                  </a:cubicBezTo>
                  <a:close/>
                  <a:moveTo>
                    <a:pt x="16366" y="1191"/>
                  </a:moveTo>
                  <a:cubicBezTo>
                    <a:pt x="17283" y="1191"/>
                    <a:pt x="18198" y="1542"/>
                    <a:pt x="18918" y="2251"/>
                  </a:cubicBezTo>
                  <a:cubicBezTo>
                    <a:pt x="20171" y="3508"/>
                    <a:pt x="20264" y="5302"/>
                    <a:pt x="19334" y="6685"/>
                  </a:cubicBezTo>
                  <a:cubicBezTo>
                    <a:pt x="18196" y="4593"/>
                    <a:pt x="16359" y="2932"/>
                    <a:pt x="14115" y="2052"/>
                  </a:cubicBezTo>
                  <a:cubicBezTo>
                    <a:pt x="14793" y="1514"/>
                    <a:pt x="15567" y="1191"/>
                    <a:pt x="16366" y="1191"/>
                  </a:cubicBezTo>
                  <a:close/>
                  <a:moveTo>
                    <a:pt x="10396" y="2151"/>
                  </a:moveTo>
                  <a:cubicBezTo>
                    <a:pt x="14193" y="2151"/>
                    <a:pt x="17450" y="4394"/>
                    <a:pt x="18918" y="7628"/>
                  </a:cubicBezTo>
                  <a:cubicBezTo>
                    <a:pt x="18930" y="7712"/>
                    <a:pt x="18849" y="7793"/>
                    <a:pt x="18918" y="7860"/>
                  </a:cubicBezTo>
                  <a:cubicBezTo>
                    <a:pt x="18954" y="7896"/>
                    <a:pt x="19009" y="7892"/>
                    <a:pt x="19051" y="7910"/>
                  </a:cubicBezTo>
                  <a:cubicBezTo>
                    <a:pt x="19500" y="8997"/>
                    <a:pt x="19768" y="10183"/>
                    <a:pt x="19768" y="11434"/>
                  </a:cubicBezTo>
                  <a:cubicBezTo>
                    <a:pt x="19768" y="16557"/>
                    <a:pt x="15559" y="20734"/>
                    <a:pt x="10396" y="20734"/>
                  </a:cubicBezTo>
                  <a:cubicBezTo>
                    <a:pt x="5234" y="20734"/>
                    <a:pt x="1041" y="16557"/>
                    <a:pt x="1041" y="11434"/>
                  </a:cubicBezTo>
                  <a:cubicBezTo>
                    <a:pt x="1041" y="6284"/>
                    <a:pt x="5234" y="2151"/>
                    <a:pt x="10396" y="2151"/>
                  </a:cubicBezTo>
                  <a:close/>
                  <a:moveTo>
                    <a:pt x="11313" y="5428"/>
                  </a:moveTo>
                  <a:cubicBezTo>
                    <a:pt x="11065" y="5428"/>
                    <a:pt x="10896" y="5595"/>
                    <a:pt x="10896" y="5841"/>
                  </a:cubicBezTo>
                  <a:lnTo>
                    <a:pt x="10896" y="11467"/>
                  </a:lnTo>
                  <a:lnTo>
                    <a:pt x="7194" y="11467"/>
                  </a:lnTo>
                  <a:cubicBezTo>
                    <a:pt x="6946" y="11467"/>
                    <a:pt x="6794" y="11635"/>
                    <a:pt x="6794" y="11881"/>
                  </a:cubicBezTo>
                  <a:cubicBezTo>
                    <a:pt x="6794" y="12100"/>
                    <a:pt x="6946" y="12262"/>
                    <a:pt x="7194" y="12262"/>
                  </a:cubicBezTo>
                  <a:lnTo>
                    <a:pt x="11313" y="12262"/>
                  </a:lnTo>
                  <a:cubicBezTo>
                    <a:pt x="11562" y="12262"/>
                    <a:pt x="11730" y="12072"/>
                    <a:pt x="11730" y="11881"/>
                  </a:cubicBezTo>
                  <a:lnTo>
                    <a:pt x="11730" y="5841"/>
                  </a:lnTo>
                  <a:cubicBezTo>
                    <a:pt x="11730" y="5595"/>
                    <a:pt x="11562" y="5428"/>
                    <a:pt x="11313" y="5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205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35"/>
          <p:cNvSpPr txBox="1"/>
          <p:nvPr/>
        </p:nvSpPr>
        <p:spPr>
          <a:xfrm>
            <a:off x="1024888" y="2168717"/>
            <a:ext cx="80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Cloud Object</a:t>
            </a:r>
            <a:endParaRPr b="1"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443" name="Google Shape;443;p35"/>
          <p:cNvGrpSpPr/>
          <p:nvPr/>
        </p:nvGrpSpPr>
        <p:grpSpPr>
          <a:xfrm>
            <a:off x="1891236" y="2805110"/>
            <a:ext cx="331783" cy="331661"/>
            <a:chOff x="1067486" y="3482275"/>
            <a:chExt cx="609000" cy="609000"/>
          </a:xfrm>
        </p:grpSpPr>
        <p:sp>
          <p:nvSpPr>
            <p:cNvPr id="444" name="Google Shape;444;p35"/>
            <p:cNvSpPr/>
            <p:nvPr/>
          </p:nvSpPr>
          <p:spPr>
            <a:xfrm>
              <a:off x="1067486" y="3482275"/>
              <a:ext cx="609000" cy="609000"/>
            </a:xfrm>
            <a:prstGeom prst="roundRect">
              <a:avLst>
                <a:gd fmla="val 16667" name="adj"/>
              </a:avLst>
            </a:prstGeom>
            <a:solidFill>
              <a:srgbClr val="7046A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154664" y="3559761"/>
              <a:ext cx="434613" cy="454026"/>
            </a:xfrm>
            <a:custGeom>
              <a:rect b="b" l="l" r="r" t="t"/>
              <a:pathLst>
                <a:path extrusionOk="0" h="21528" w="20775">
                  <a:moveTo>
                    <a:pt x="4443" y="0"/>
                  </a:moveTo>
                  <a:cubicBezTo>
                    <a:pt x="3319" y="0"/>
                    <a:pt x="2194" y="436"/>
                    <a:pt x="1308" y="1307"/>
                  </a:cubicBezTo>
                  <a:cubicBezTo>
                    <a:pt x="-398" y="3012"/>
                    <a:pt x="-421" y="5538"/>
                    <a:pt x="1158" y="7281"/>
                  </a:cubicBezTo>
                  <a:cubicBezTo>
                    <a:pt x="579" y="8553"/>
                    <a:pt x="241" y="9945"/>
                    <a:pt x="241" y="11434"/>
                  </a:cubicBezTo>
                  <a:cubicBezTo>
                    <a:pt x="241" y="14816"/>
                    <a:pt x="1944" y="17795"/>
                    <a:pt x="4526" y="19625"/>
                  </a:cubicBezTo>
                  <a:lnTo>
                    <a:pt x="3309" y="20850"/>
                  </a:lnTo>
                  <a:cubicBezTo>
                    <a:pt x="3144" y="21012"/>
                    <a:pt x="3144" y="21217"/>
                    <a:pt x="3309" y="21379"/>
                  </a:cubicBezTo>
                  <a:cubicBezTo>
                    <a:pt x="3392" y="21460"/>
                    <a:pt x="3482" y="21528"/>
                    <a:pt x="3593" y="21528"/>
                  </a:cubicBezTo>
                  <a:cubicBezTo>
                    <a:pt x="3730" y="21528"/>
                    <a:pt x="3843" y="21444"/>
                    <a:pt x="3926" y="21363"/>
                  </a:cubicBezTo>
                  <a:lnTo>
                    <a:pt x="5210" y="20055"/>
                  </a:lnTo>
                  <a:cubicBezTo>
                    <a:pt x="6735" y="20963"/>
                    <a:pt x="8493" y="21528"/>
                    <a:pt x="10396" y="21528"/>
                  </a:cubicBezTo>
                  <a:cubicBezTo>
                    <a:pt x="12473" y="21528"/>
                    <a:pt x="14406" y="20896"/>
                    <a:pt x="16016" y="19840"/>
                  </a:cubicBezTo>
                  <a:lnTo>
                    <a:pt x="17650" y="21379"/>
                  </a:lnTo>
                  <a:cubicBezTo>
                    <a:pt x="17733" y="21460"/>
                    <a:pt x="17823" y="21528"/>
                    <a:pt x="17934" y="21528"/>
                  </a:cubicBezTo>
                  <a:cubicBezTo>
                    <a:pt x="18072" y="21528"/>
                    <a:pt x="18179" y="21433"/>
                    <a:pt x="18234" y="21379"/>
                  </a:cubicBezTo>
                  <a:cubicBezTo>
                    <a:pt x="18399" y="21217"/>
                    <a:pt x="18400" y="21012"/>
                    <a:pt x="18234" y="20850"/>
                  </a:cubicBezTo>
                  <a:lnTo>
                    <a:pt x="16666" y="19327"/>
                  </a:lnTo>
                  <a:cubicBezTo>
                    <a:pt x="19037" y="17480"/>
                    <a:pt x="20585" y="14646"/>
                    <a:pt x="20585" y="11434"/>
                  </a:cubicBezTo>
                  <a:cubicBezTo>
                    <a:pt x="20585" y="10017"/>
                    <a:pt x="20284" y="8687"/>
                    <a:pt x="19751" y="7463"/>
                  </a:cubicBezTo>
                  <a:cubicBezTo>
                    <a:pt x="21179" y="5728"/>
                    <a:pt x="21136" y="3322"/>
                    <a:pt x="19484" y="1671"/>
                  </a:cubicBezTo>
                  <a:cubicBezTo>
                    <a:pt x="17713" y="-72"/>
                    <a:pt x="15013" y="-72"/>
                    <a:pt x="13214" y="1671"/>
                  </a:cubicBezTo>
                  <a:cubicBezTo>
                    <a:pt x="13186" y="1699"/>
                    <a:pt x="13233" y="1739"/>
                    <a:pt x="13214" y="1771"/>
                  </a:cubicBezTo>
                  <a:cubicBezTo>
                    <a:pt x="12314" y="1511"/>
                    <a:pt x="11379" y="1324"/>
                    <a:pt x="10396" y="1324"/>
                  </a:cubicBezTo>
                  <a:cubicBezTo>
                    <a:pt x="9417" y="1324"/>
                    <a:pt x="8490" y="1515"/>
                    <a:pt x="7595" y="1771"/>
                  </a:cubicBezTo>
                  <a:cubicBezTo>
                    <a:pt x="7674" y="1619"/>
                    <a:pt x="7728" y="1438"/>
                    <a:pt x="7595" y="1307"/>
                  </a:cubicBezTo>
                  <a:cubicBezTo>
                    <a:pt x="6695" y="436"/>
                    <a:pt x="5567" y="0"/>
                    <a:pt x="4443" y="0"/>
                  </a:cubicBezTo>
                  <a:close/>
                  <a:moveTo>
                    <a:pt x="4443" y="811"/>
                  </a:moveTo>
                  <a:cubicBezTo>
                    <a:pt x="5360" y="811"/>
                    <a:pt x="6278" y="1178"/>
                    <a:pt x="7011" y="1886"/>
                  </a:cubicBezTo>
                  <a:cubicBezTo>
                    <a:pt x="7063" y="1938"/>
                    <a:pt x="7131" y="1867"/>
                    <a:pt x="7194" y="1886"/>
                  </a:cubicBezTo>
                  <a:cubicBezTo>
                    <a:pt x="4791" y="2681"/>
                    <a:pt x="2818" y="4331"/>
                    <a:pt x="1591" y="6487"/>
                  </a:cubicBezTo>
                  <a:cubicBezTo>
                    <a:pt x="524" y="5084"/>
                    <a:pt x="584" y="3198"/>
                    <a:pt x="1892" y="1886"/>
                  </a:cubicBezTo>
                  <a:cubicBezTo>
                    <a:pt x="2611" y="1178"/>
                    <a:pt x="3526" y="811"/>
                    <a:pt x="4443" y="811"/>
                  </a:cubicBezTo>
                  <a:close/>
                  <a:moveTo>
                    <a:pt x="16366" y="1191"/>
                  </a:moveTo>
                  <a:cubicBezTo>
                    <a:pt x="17283" y="1191"/>
                    <a:pt x="18198" y="1542"/>
                    <a:pt x="18918" y="2251"/>
                  </a:cubicBezTo>
                  <a:cubicBezTo>
                    <a:pt x="20171" y="3508"/>
                    <a:pt x="20264" y="5302"/>
                    <a:pt x="19334" y="6685"/>
                  </a:cubicBezTo>
                  <a:cubicBezTo>
                    <a:pt x="18196" y="4593"/>
                    <a:pt x="16359" y="2932"/>
                    <a:pt x="14115" y="2052"/>
                  </a:cubicBezTo>
                  <a:cubicBezTo>
                    <a:pt x="14793" y="1514"/>
                    <a:pt x="15567" y="1191"/>
                    <a:pt x="16366" y="1191"/>
                  </a:cubicBezTo>
                  <a:close/>
                  <a:moveTo>
                    <a:pt x="10396" y="2151"/>
                  </a:moveTo>
                  <a:cubicBezTo>
                    <a:pt x="14193" y="2151"/>
                    <a:pt x="17450" y="4394"/>
                    <a:pt x="18918" y="7628"/>
                  </a:cubicBezTo>
                  <a:cubicBezTo>
                    <a:pt x="18930" y="7712"/>
                    <a:pt x="18849" y="7793"/>
                    <a:pt x="18918" y="7860"/>
                  </a:cubicBezTo>
                  <a:cubicBezTo>
                    <a:pt x="18954" y="7896"/>
                    <a:pt x="19009" y="7892"/>
                    <a:pt x="19051" y="7910"/>
                  </a:cubicBezTo>
                  <a:cubicBezTo>
                    <a:pt x="19500" y="8997"/>
                    <a:pt x="19768" y="10183"/>
                    <a:pt x="19768" y="11434"/>
                  </a:cubicBezTo>
                  <a:cubicBezTo>
                    <a:pt x="19768" y="16557"/>
                    <a:pt x="15559" y="20734"/>
                    <a:pt x="10396" y="20734"/>
                  </a:cubicBezTo>
                  <a:cubicBezTo>
                    <a:pt x="5234" y="20734"/>
                    <a:pt x="1041" y="16557"/>
                    <a:pt x="1041" y="11434"/>
                  </a:cubicBezTo>
                  <a:cubicBezTo>
                    <a:pt x="1041" y="6284"/>
                    <a:pt x="5234" y="2151"/>
                    <a:pt x="10396" y="2151"/>
                  </a:cubicBezTo>
                  <a:close/>
                  <a:moveTo>
                    <a:pt x="11313" y="5428"/>
                  </a:moveTo>
                  <a:cubicBezTo>
                    <a:pt x="11065" y="5428"/>
                    <a:pt x="10896" y="5595"/>
                    <a:pt x="10896" y="5841"/>
                  </a:cubicBezTo>
                  <a:lnTo>
                    <a:pt x="10896" y="11467"/>
                  </a:lnTo>
                  <a:lnTo>
                    <a:pt x="7194" y="11467"/>
                  </a:lnTo>
                  <a:cubicBezTo>
                    <a:pt x="6946" y="11467"/>
                    <a:pt x="6794" y="11635"/>
                    <a:pt x="6794" y="11881"/>
                  </a:cubicBezTo>
                  <a:cubicBezTo>
                    <a:pt x="6794" y="12100"/>
                    <a:pt x="6946" y="12262"/>
                    <a:pt x="7194" y="12262"/>
                  </a:cubicBezTo>
                  <a:lnTo>
                    <a:pt x="11313" y="12262"/>
                  </a:lnTo>
                  <a:cubicBezTo>
                    <a:pt x="11562" y="12262"/>
                    <a:pt x="11730" y="12072"/>
                    <a:pt x="11730" y="11881"/>
                  </a:cubicBezTo>
                  <a:lnTo>
                    <a:pt x="11730" y="5841"/>
                  </a:lnTo>
                  <a:cubicBezTo>
                    <a:pt x="11730" y="5595"/>
                    <a:pt x="11562" y="5428"/>
                    <a:pt x="11313" y="5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205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35"/>
          <p:cNvSpPr txBox="1"/>
          <p:nvPr/>
        </p:nvSpPr>
        <p:spPr>
          <a:xfrm>
            <a:off x="1024888" y="2763176"/>
            <a:ext cx="80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Mobile &amp; Web SDK</a:t>
            </a:r>
            <a:endParaRPr b="1"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447" name="Google Shape;447;p35"/>
          <p:cNvGrpSpPr/>
          <p:nvPr/>
        </p:nvGrpSpPr>
        <p:grpSpPr>
          <a:xfrm>
            <a:off x="1891236" y="3399581"/>
            <a:ext cx="331783" cy="331661"/>
            <a:chOff x="1067486" y="3482275"/>
            <a:chExt cx="609000" cy="609000"/>
          </a:xfrm>
        </p:grpSpPr>
        <p:sp>
          <p:nvSpPr>
            <p:cNvPr id="448" name="Google Shape;448;p35"/>
            <p:cNvSpPr/>
            <p:nvPr/>
          </p:nvSpPr>
          <p:spPr>
            <a:xfrm>
              <a:off x="1067486" y="3482275"/>
              <a:ext cx="609000" cy="609000"/>
            </a:xfrm>
            <a:prstGeom prst="roundRect">
              <a:avLst>
                <a:gd fmla="val 16667" name="adj"/>
              </a:avLst>
            </a:prstGeom>
            <a:solidFill>
              <a:srgbClr val="7046A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1154664" y="3559761"/>
              <a:ext cx="434613" cy="454026"/>
            </a:xfrm>
            <a:custGeom>
              <a:rect b="b" l="l" r="r" t="t"/>
              <a:pathLst>
                <a:path extrusionOk="0" h="21528" w="20775">
                  <a:moveTo>
                    <a:pt x="4443" y="0"/>
                  </a:moveTo>
                  <a:cubicBezTo>
                    <a:pt x="3319" y="0"/>
                    <a:pt x="2194" y="436"/>
                    <a:pt x="1308" y="1307"/>
                  </a:cubicBezTo>
                  <a:cubicBezTo>
                    <a:pt x="-398" y="3012"/>
                    <a:pt x="-421" y="5538"/>
                    <a:pt x="1158" y="7281"/>
                  </a:cubicBezTo>
                  <a:cubicBezTo>
                    <a:pt x="579" y="8553"/>
                    <a:pt x="241" y="9945"/>
                    <a:pt x="241" y="11434"/>
                  </a:cubicBezTo>
                  <a:cubicBezTo>
                    <a:pt x="241" y="14816"/>
                    <a:pt x="1944" y="17795"/>
                    <a:pt x="4526" y="19625"/>
                  </a:cubicBezTo>
                  <a:lnTo>
                    <a:pt x="3309" y="20850"/>
                  </a:lnTo>
                  <a:cubicBezTo>
                    <a:pt x="3144" y="21012"/>
                    <a:pt x="3144" y="21217"/>
                    <a:pt x="3309" y="21379"/>
                  </a:cubicBezTo>
                  <a:cubicBezTo>
                    <a:pt x="3392" y="21460"/>
                    <a:pt x="3482" y="21528"/>
                    <a:pt x="3593" y="21528"/>
                  </a:cubicBezTo>
                  <a:cubicBezTo>
                    <a:pt x="3730" y="21528"/>
                    <a:pt x="3843" y="21444"/>
                    <a:pt x="3926" y="21363"/>
                  </a:cubicBezTo>
                  <a:lnTo>
                    <a:pt x="5210" y="20055"/>
                  </a:lnTo>
                  <a:cubicBezTo>
                    <a:pt x="6735" y="20963"/>
                    <a:pt x="8493" y="21528"/>
                    <a:pt x="10396" y="21528"/>
                  </a:cubicBezTo>
                  <a:cubicBezTo>
                    <a:pt x="12473" y="21528"/>
                    <a:pt x="14406" y="20896"/>
                    <a:pt x="16016" y="19840"/>
                  </a:cubicBezTo>
                  <a:lnTo>
                    <a:pt x="17650" y="21379"/>
                  </a:lnTo>
                  <a:cubicBezTo>
                    <a:pt x="17733" y="21460"/>
                    <a:pt x="17823" y="21528"/>
                    <a:pt x="17934" y="21528"/>
                  </a:cubicBezTo>
                  <a:cubicBezTo>
                    <a:pt x="18072" y="21528"/>
                    <a:pt x="18179" y="21433"/>
                    <a:pt x="18234" y="21379"/>
                  </a:cubicBezTo>
                  <a:cubicBezTo>
                    <a:pt x="18399" y="21217"/>
                    <a:pt x="18400" y="21012"/>
                    <a:pt x="18234" y="20850"/>
                  </a:cubicBezTo>
                  <a:lnTo>
                    <a:pt x="16666" y="19327"/>
                  </a:lnTo>
                  <a:cubicBezTo>
                    <a:pt x="19037" y="17480"/>
                    <a:pt x="20585" y="14646"/>
                    <a:pt x="20585" y="11434"/>
                  </a:cubicBezTo>
                  <a:cubicBezTo>
                    <a:pt x="20585" y="10017"/>
                    <a:pt x="20284" y="8687"/>
                    <a:pt x="19751" y="7463"/>
                  </a:cubicBezTo>
                  <a:cubicBezTo>
                    <a:pt x="21179" y="5728"/>
                    <a:pt x="21136" y="3322"/>
                    <a:pt x="19484" y="1671"/>
                  </a:cubicBezTo>
                  <a:cubicBezTo>
                    <a:pt x="17713" y="-72"/>
                    <a:pt x="15013" y="-72"/>
                    <a:pt x="13214" y="1671"/>
                  </a:cubicBezTo>
                  <a:cubicBezTo>
                    <a:pt x="13186" y="1699"/>
                    <a:pt x="13233" y="1739"/>
                    <a:pt x="13214" y="1771"/>
                  </a:cubicBezTo>
                  <a:cubicBezTo>
                    <a:pt x="12314" y="1511"/>
                    <a:pt x="11379" y="1324"/>
                    <a:pt x="10396" y="1324"/>
                  </a:cubicBezTo>
                  <a:cubicBezTo>
                    <a:pt x="9417" y="1324"/>
                    <a:pt x="8490" y="1515"/>
                    <a:pt x="7595" y="1771"/>
                  </a:cubicBezTo>
                  <a:cubicBezTo>
                    <a:pt x="7674" y="1619"/>
                    <a:pt x="7728" y="1438"/>
                    <a:pt x="7595" y="1307"/>
                  </a:cubicBezTo>
                  <a:cubicBezTo>
                    <a:pt x="6695" y="436"/>
                    <a:pt x="5567" y="0"/>
                    <a:pt x="4443" y="0"/>
                  </a:cubicBezTo>
                  <a:close/>
                  <a:moveTo>
                    <a:pt x="4443" y="811"/>
                  </a:moveTo>
                  <a:cubicBezTo>
                    <a:pt x="5360" y="811"/>
                    <a:pt x="6278" y="1178"/>
                    <a:pt x="7011" y="1886"/>
                  </a:cubicBezTo>
                  <a:cubicBezTo>
                    <a:pt x="7063" y="1938"/>
                    <a:pt x="7131" y="1867"/>
                    <a:pt x="7194" y="1886"/>
                  </a:cubicBezTo>
                  <a:cubicBezTo>
                    <a:pt x="4791" y="2681"/>
                    <a:pt x="2818" y="4331"/>
                    <a:pt x="1591" y="6487"/>
                  </a:cubicBezTo>
                  <a:cubicBezTo>
                    <a:pt x="524" y="5084"/>
                    <a:pt x="584" y="3198"/>
                    <a:pt x="1892" y="1886"/>
                  </a:cubicBezTo>
                  <a:cubicBezTo>
                    <a:pt x="2611" y="1178"/>
                    <a:pt x="3526" y="811"/>
                    <a:pt x="4443" y="811"/>
                  </a:cubicBezTo>
                  <a:close/>
                  <a:moveTo>
                    <a:pt x="16366" y="1191"/>
                  </a:moveTo>
                  <a:cubicBezTo>
                    <a:pt x="17283" y="1191"/>
                    <a:pt x="18198" y="1542"/>
                    <a:pt x="18918" y="2251"/>
                  </a:cubicBezTo>
                  <a:cubicBezTo>
                    <a:pt x="20171" y="3508"/>
                    <a:pt x="20264" y="5302"/>
                    <a:pt x="19334" y="6685"/>
                  </a:cubicBezTo>
                  <a:cubicBezTo>
                    <a:pt x="18196" y="4593"/>
                    <a:pt x="16359" y="2932"/>
                    <a:pt x="14115" y="2052"/>
                  </a:cubicBezTo>
                  <a:cubicBezTo>
                    <a:pt x="14793" y="1514"/>
                    <a:pt x="15567" y="1191"/>
                    <a:pt x="16366" y="1191"/>
                  </a:cubicBezTo>
                  <a:close/>
                  <a:moveTo>
                    <a:pt x="10396" y="2151"/>
                  </a:moveTo>
                  <a:cubicBezTo>
                    <a:pt x="14193" y="2151"/>
                    <a:pt x="17450" y="4394"/>
                    <a:pt x="18918" y="7628"/>
                  </a:cubicBezTo>
                  <a:cubicBezTo>
                    <a:pt x="18930" y="7712"/>
                    <a:pt x="18849" y="7793"/>
                    <a:pt x="18918" y="7860"/>
                  </a:cubicBezTo>
                  <a:cubicBezTo>
                    <a:pt x="18954" y="7896"/>
                    <a:pt x="19009" y="7892"/>
                    <a:pt x="19051" y="7910"/>
                  </a:cubicBezTo>
                  <a:cubicBezTo>
                    <a:pt x="19500" y="8997"/>
                    <a:pt x="19768" y="10183"/>
                    <a:pt x="19768" y="11434"/>
                  </a:cubicBezTo>
                  <a:cubicBezTo>
                    <a:pt x="19768" y="16557"/>
                    <a:pt x="15559" y="20734"/>
                    <a:pt x="10396" y="20734"/>
                  </a:cubicBezTo>
                  <a:cubicBezTo>
                    <a:pt x="5234" y="20734"/>
                    <a:pt x="1041" y="16557"/>
                    <a:pt x="1041" y="11434"/>
                  </a:cubicBezTo>
                  <a:cubicBezTo>
                    <a:pt x="1041" y="6284"/>
                    <a:pt x="5234" y="2151"/>
                    <a:pt x="10396" y="2151"/>
                  </a:cubicBezTo>
                  <a:close/>
                  <a:moveTo>
                    <a:pt x="11313" y="5428"/>
                  </a:moveTo>
                  <a:cubicBezTo>
                    <a:pt x="11065" y="5428"/>
                    <a:pt x="10896" y="5595"/>
                    <a:pt x="10896" y="5841"/>
                  </a:cubicBezTo>
                  <a:lnTo>
                    <a:pt x="10896" y="11467"/>
                  </a:lnTo>
                  <a:lnTo>
                    <a:pt x="7194" y="11467"/>
                  </a:lnTo>
                  <a:cubicBezTo>
                    <a:pt x="6946" y="11467"/>
                    <a:pt x="6794" y="11635"/>
                    <a:pt x="6794" y="11881"/>
                  </a:cubicBezTo>
                  <a:cubicBezTo>
                    <a:pt x="6794" y="12100"/>
                    <a:pt x="6946" y="12262"/>
                    <a:pt x="7194" y="12262"/>
                  </a:cubicBezTo>
                  <a:lnTo>
                    <a:pt x="11313" y="12262"/>
                  </a:lnTo>
                  <a:cubicBezTo>
                    <a:pt x="11562" y="12262"/>
                    <a:pt x="11730" y="12072"/>
                    <a:pt x="11730" y="11881"/>
                  </a:cubicBezTo>
                  <a:lnTo>
                    <a:pt x="11730" y="5841"/>
                  </a:lnTo>
                  <a:cubicBezTo>
                    <a:pt x="11730" y="5595"/>
                    <a:pt x="11562" y="5428"/>
                    <a:pt x="11313" y="5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205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35"/>
          <p:cNvSpPr txBox="1"/>
          <p:nvPr/>
        </p:nvSpPr>
        <p:spPr>
          <a:xfrm>
            <a:off x="793435" y="3426822"/>
            <a:ext cx="124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Insights</a:t>
            </a:r>
            <a:endParaRPr b="1"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451" name="Google Shape;451;p35"/>
          <p:cNvGrpSpPr/>
          <p:nvPr/>
        </p:nvGrpSpPr>
        <p:grpSpPr>
          <a:xfrm>
            <a:off x="1891236" y="3994052"/>
            <a:ext cx="331783" cy="331661"/>
            <a:chOff x="1067486" y="3482275"/>
            <a:chExt cx="609000" cy="609000"/>
          </a:xfrm>
        </p:grpSpPr>
        <p:sp>
          <p:nvSpPr>
            <p:cNvPr id="452" name="Google Shape;452;p35"/>
            <p:cNvSpPr/>
            <p:nvPr/>
          </p:nvSpPr>
          <p:spPr>
            <a:xfrm>
              <a:off x="1067486" y="3482275"/>
              <a:ext cx="609000" cy="609000"/>
            </a:xfrm>
            <a:prstGeom prst="roundRect">
              <a:avLst>
                <a:gd fmla="val 16667" name="adj"/>
              </a:avLst>
            </a:prstGeom>
            <a:solidFill>
              <a:srgbClr val="7046A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154664" y="3559761"/>
              <a:ext cx="434613" cy="454026"/>
            </a:xfrm>
            <a:custGeom>
              <a:rect b="b" l="l" r="r" t="t"/>
              <a:pathLst>
                <a:path extrusionOk="0" h="21528" w="20775">
                  <a:moveTo>
                    <a:pt x="4443" y="0"/>
                  </a:moveTo>
                  <a:cubicBezTo>
                    <a:pt x="3319" y="0"/>
                    <a:pt x="2194" y="436"/>
                    <a:pt x="1308" y="1307"/>
                  </a:cubicBezTo>
                  <a:cubicBezTo>
                    <a:pt x="-398" y="3012"/>
                    <a:pt x="-421" y="5538"/>
                    <a:pt x="1158" y="7281"/>
                  </a:cubicBezTo>
                  <a:cubicBezTo>
                    <a:pt x="579" y="8553"/>
                    <a:pt x="241" y="9945"/>
                    <a:pt x="241" y="11434"/>
                  </a:cubicBezTo>
                  <a:cubicBezTo>
                    <a:pt x="241" y="14816"/>
                    <a:pt x="1944" y="17795"/>
                    <a:pt x="4526" y="19625"/>
                  </a:cubicBezTo>
                  <a:lnTo>
                    <a:pt x="3309" y="20850"/>
                  </a:lnTo>
                  <a:cubicBezTo>
                    <a:pt x="3144" y="21012"/>
                    <a:pt x="3144" y="21217"/>
                    <a:pt x="3309" y="21379"/>
                  </a:cubicBezTo>
                  <a:cubicBezTo>
                    <a:pt x="3392" y="21460"/>
                    <a:pt x="3482" y="21528"/>
                    <a:pt x="3593" y="21528"/>
                  </a:cubicBezTo>
                  <a:cubicBezTo>
                    <a:pt x="3730" y="21528"/>
                    <a:pt x="3843" y="21444"/>
                    <a:pt x="3926" y="21363"/>
                  </a:cubicBezTo>
                  <a:lnTo>
                    <a:pt x="5210" y="20055"/>
                  </a:lnTo>
                  <a:cubicBezTo>
                    <a:pt x="6735" y="20963"/>
                    <a:pt x="8493" y="21528"/>
                    <a:pt x="10396" y="21528"/>
                  </a:cubicBezTo>
                  <a:cubicBezTo>
                    <a:pt x="12473" y="21528"/>
                    <a:pt x="14406" y="20896"/>
                    <a:pt x="16016" y="19840"/>
                  </a:cubicBezTo>
                  <a:lnTo>
                    <a:pt x="17650" y="21379"/>
                  </a:lnTo>
                  <a:cubicBezTo>
                    <a:pt x="17733" y="21460"/>
                    <a:pt x="17823" y="21528"/>
                    <a:pt x="17934" y="21528"/>
                  </a:cubicBezTo>
                  <a:cubicBezTo>
                    <a:pt x="18072" y="21528"/>
                    <a:pt x="18179" y="21433"/>
                    <a:pt x="18234" y="21379"/>
                  </a:cubicBezTo>
                  <a:cubicBezTo>
                    <a:pt x="18399" y="21217"/>
                    <a:pt x="18400" y="21012"/>
                    <a:pt x="18234" y="20850"/>
                  </a:cubicBezTo>
                  <a:lnTo>
                    <a:pt x="16666" y="19327"/>
                  </a:lnTo>
                  <a:cubicBezTo>
                    <a:pt x="19037" y="17480"/>
                    <a:pt x="20585" y="14646"/>
                    <a:pt x="20585" y="11434"/>
                  </a:cubicBezTo>
                  <a:cubicBezTo>
                    <a:pt x="20585" y="10017"/>
                    <a:pt x="20284" y="8687"/>
                    <a:pt x="19751" y="7463"/>
                  </a:cubicBezTo>
                  <a:cubicBezTo>
                    <a:pt x="21179" y="5728"/>
                    <a:pt x="21136" y="3322"/>
                    <a:pt x="19484" y="1671"/>
                  </a:cubicBezTo>
                  <a:cubicBezTo>
                    <a:pt x="17713" y="-72"/>
                    <a:pt x="15013" y="-72"/>
                    <a:pt x="13214" y="1671"/>
                  </a:cubicBezTo>
                  <a:cubicBezTo>
                    <a:pt x="13186" y="1699"/>
                    <a:pt x="13233" y="1739"/>
                    <a:pt x="13214" y="1771"/>
                  </a:cubicBezTo>
                  <a:cubicBezTo>
                    <a:pt x="12314" y="1511"/>
                    <a:pt x="11379" y="1324"/>
                    <a:pt x="10396" y="1324"/>
                  </a:cubicBezTo>
                  <a:cubicBezTo>
                    <a:pt x="9417" y="1324"/>
                    <a:pt x="8490" y="1515"/>
                    <a:pt x="7595" y="1771"/>
                  </a:cubicBezTo>
                  <a:cubicBezTo>
                    <a:pt x="7674" y="1619"/>
                    <a:pt x="7728" y="1438"/>
                    <a:pt x="7595" y="1307"/>
                  </a:cubicBezTo>
                  <a:cubicBezTo>
                    <a:pt x="6695" y="436"/>
                    <a:pt x="5567" y="0"/>
                    <a:pt x="4443" y="0"/>
                  </a:cubicBezTo>
                  <a:close/>
                  <a:moveTo>
                    <a:pt x="4443" y="811"/>
                  </a:moveTo>
                  <a:cubicBezTo>
                    <a:pt x="5360" y="811"/>
                    <a:pt x="6278" y="1178"/>
                    <a:pt x="7011" y="1886"/>
                  </a:cubicBezTo>
                  <a:cubicBezTo>
                    <a:pt x="7063" y="1938"/>
                    <a:pt x="7131" y="1867"/>
                    <a:pt x="7194" y="1886"/>
                  </a:cubicBezTo>
                  <a:cubicBezTo>
                    <a:pt x="4791" y="2681"/>
                    <a:pt x="2818" y="4331"/>
                    <a:pt x="1591" y="6487"/>
                  </a:cubicBezTo>
                  <a:cubicBezTo>
                    <a:pt x="524" y="5084"/>
                    <a:pt x="584" y="3198"/>
                    <a:pt x="1892" y="1886"/>
                  </a:cubicBezTo>
                  <a:cubicBezTo>
                    <a:pt x="2611" y="1178"/>
                    <a:pt x="3526" y="811"/>
                    <a:pt x="4443" y="811"/>
                  </a:cubicBezTo>
                  <a:close/>
                  <a:moveTo>
                    <a:pt x="16366" y="1191"/>
                  </a:moveTo>
                  <a:cubicBezTo>
                    <a:pt x="17283" y="1191"/>
                    <a:pt x="18198" y="1542"/>
                    <a:pt x="18918" y="2251"/>
                  </a:cubicBezTo>
                  <a:cubicBezTo>
                    <a:pt x="20171" y="3508"/>
                    <a:pt x="20264" y="5302"/>
                    <a:pt x="19334" y="6685"/>
                  </a:cubicBezTo>
                  <a:cubicBezTo>
                    <a:pt x="18196" y="4593"/>
                    <a:pt x="16359" y="2932"/>
                    <a:pt x="14115" y="2052"/>
                  </a:cubicBezTo>
                  <a:cubicBezTo>
                    <a:pt x="14793" y="1514"/>
                    <a:pt x="15567" y="1191"/>
                    <a:pt x="16366" y="1191"/>
                  </a:cubicBezTo>
                  <a:close/>
                  <a:moveTo>
                    <a:pt x="10396" y="2151"/>
                  </a:moveTo>
                  <a:cubicBezTo>
                    <a:pt x="14193" y="2151"/>
                    <a:pt x="17450" y="4394"/>
                    <a:pt x="18918" y="7628"/>
                  </a:cubicBezTo>
                  <a:cubicBezTo>
                    <a:pt x="18930" y="7712"/>
                    <a:pt x="18849" y="7793"/>
                    <a:pt x="18918" y="7860"/>
                  </a:cubicBezTo>
                  <a:cubicBezTo>
                    <a:pt x="18954" y="7896"/>
                    <a:pt x="19009" y="7892"/>
                    <a:pt x="19051" y="7910"/>
                  </a:cubicBezTo>
                  <a:cubicBezTo>
                    <a:pt x="19500" y="8997"/>
                    <a:pt x="19768" y="10183"/>
                    <a:pt x="19768" y="11434"/>
                  </a:cubicBezTo>
                  <a:cubicBezTo>
                    <a:pt x="19768" y="16557"/>
                    <a:pt x="15559" y="20734"/>
                    <a:pt x="10396" y="20734"/>
                  </a:cubicBezTo>
                  <a:cubicBezTo>
                    <a:pt x="5234" y="20734"/>
                    <a:pt x="1041" y="16557"/>
                    <a:pt x="1041" y="11434"/>
                  </a:cubicBezTo>
                  <a:cubicBezTo>
                    <a:pt x="1041" y="6284"/>
                    <a:pt x="5234" y="2151"/>
                    <a:pt x="10396" y="2151"/>
                  </a:cubicBezTo>
                  <a:close/>
                  <a:moveTo>
                    <a:pt x="11313" y="5428"/>
                  </a:moveTo>
                  <a:cubicBezTo>
                    <a:pt x="11065" y="5428"/>
                    <a:pt x="10896" y="5595"/>
                    <a:pt x="10896" y="5841"/>
                  </a:cubicBezTo>
                  <a:lnTo>
                    <a:pt x="10896" y="11467"/>
                  </a:lnTo>
                  <a:lnTo>
                    <a:pt x="7194" y="11467"/>
                  </a:lnTo>
                  <a:cubicBezTo>
                    <a:pt x="6946" y="11467"/>
                    <a:pt x="6794" y="11635"/>
                    <a:pt x="6794" y="11881"/>
                  </a:cubicBezTo>
                  <a:cubicBezTo>
                    <a:pt x="6794" y="12100"/>
                    <a:pt x="6946" y="12262"/>
                    <a:pt x="7194" y="12262"/>
                  </a:cubicBezTo>
                  <a:lnTo>
                    <a:pt x="11313" y="12262"/>
                  </a:lnTo>
                  <a:cubicBezTo>
                    <a:pt x="11562" y="12262"/>
                    <a:pt x="11730" y="12072"/>
                    <a:pt x="11730" y="11881"/>
                  </a:cubicBezTo>
                  <a:lnTo>
                    <a:pt x="11730" y="5841"/>
                  </a:lnTo>
                  <a:cubicBezTo>
                    <a:pt x="11730" y="5595"/>
                    <a:pt x="11562" y="5428"/>
                    <a:pt x="11313" y="5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205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35"/>
          <p:cNvSpPr txBox="1"/>
          <p:nvPr/>
        </p:nvSpPr>
        <p:spPr>
          <a:xfrm>
            <a:off x="1034313" y="3952180"/>
            <a:ext cx="80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Streaming Data</a:t>
            </a:r>
            <a:endParaRPr b="1"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55" name="Google Shape;455;p35"/>
          <p:cNvSpPr/>
          <p:nvPr/>
        </p:nvSpPr>
        <p:spPr>
          <a:xfrm>
            <a:off x="5273536" y="2210791"/>
            <a:ext cx="368700" cy="2295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4A0A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5"/>
          <p:cNvSpPr txBox="1"/>
          <p:nvPr/>
        </p:nvSpPr>
        <p:spPr>
          <a:xfrm>
            <a:off x="6071509" y="2378076"/>
            <a:ext cx="106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Send Email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57" name="Google Shape;457;p35"/>
          <p:cNvSpPr txBox="1"/>
          <p:nvPr/>
        </p:nvSpPr>
        <p:spPr>
          <a:xfrm>
            <a:off x="6071509" y="2726771"/>
            <a:ext cx="106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Chatter Post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58" name="Google Shape;458;p35"/>
          <p:cNvSpPr txBox="1"/>
          <p:nvPr/>
        </p:nvSpPr>
        <p:spPr>
          <a:xfrm>
            <a:off x="6071500" y="3075475"/>
            <a:ext cx="226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In App - Mobile Notification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59" name="Google Shape;459;p35"/>
          <p:cNvSpPr txBox="1"/>
          <p:nvPr/>
        </p:nvSpPr>
        <p:spPr>
          <a:xfrm>
            <a:off x="6071500" y="3424150"/>
            <a:ext cx="185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Desktop Notification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60" name="Google Shape;460;p35"/>
          <p:cNvSpPr txBox="1"/>
          <p:nvPr/>
        </p:nvSpPr>
        <p:spPr>
          <a:xfrm>
            <a:off x="6071493" y="3772850"/>
            <a:ext cx="185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Slack Message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61" name="Google Shape;461;p35"/>
          <p:cNvSpPr txBox="1"/>
          <p:nvPr/>
        </p:nvSpPr>
        <p:spPr>
          <a:xfrm>
            <a:off x="6071495" y="4121550"/>
            <a:ext cx="2145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Log Custom Platform Event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62" name="Google Shape;462;p35"/>
          <p:cNvSpPr/>
          <p:nvPr/>
        </p:nvSpPr>
        <p:spPr>
          <a:xfrm>
            <a:off x="5763593" y="2744848"/>
            <a:ext cx="171774" cy="165726"/>
          </a:xfrm>
          <a:custGeom>
            <a:rect b="b" l="l" r="r" t="t"/>
            <a:pathLst>
              <a:path extrusionOk="0" h="21600" w="21600">
                <a:moveTo>
                  <a:pt x="371" y="0"/>
                </a:moveTo>
                <a:cubicBezTo>
                  <a:pt x="152" y="0"/>
                  <a:pt x="0" y="141"/>
                  <a:pt x="0" y="367"/>
                </a:cubicBezTo>
                <a:lnTo>
                  <a:pt x="0" y="7805"/>
                </a:lnTo>
                <a:cubicBezTo>
                  <a:pt x="0" y="8031"/>
                  <a:pt x="152" y="8172"/>
                  <a:pt x="371" y="8172"/>
                </a:cubicBezTo>
                <a:lnTo>
                  <a:pt x="4330" y="8172"/>
                </a:lnTo>
                <a:lnTo>
                  <a:pt x="4330" y="11158"/>
                </a:lnTo>
                <a:cubicBezTo>
                  <a:pt x="4330" y="11309"/>
                  <a:pt x="4428" y="11414"/>
                  <a:pt x="4549" y="11490"/>
                </a:cubicBezTo>
                <a:cubicBezTo>
                  <a:pt x="4574" y="11515"/>
                  <a:pt x="4618" y="11507"/>
                  <a:pt x="4667" y="11507"/>
                </a:cubicBezTo>
                <a:cubicBezTo>
                  <a:pt x="4788" y="11507"/>
                  <a:pt x="4864" y="11480"/>
                  <a:pt x="4937" y="11455"/>
                </a:cubicBezTo>
                <a:lnTo>
                  <a:pt x="9149" y="8172"/>
                </a:lnTo>
                <a:lnTo>
                  <a:pt x="21246" y="8172"/>
                </a:lnTo>
                <a:cubicBezTo>
                  <a:pt x="21465" y="8172"/>
                  <a:pt x="21600" y="8031"/>
                  <a:pt x="21600" y="7805"/>
                </a:cubicBezTo>
                <a:lnTo>
                  <a:pt x="21600" y="367"/>
                </a:lnTo>
                <a:cubicBezTo>
                  <a:pt x="21600" y="141"/>
                  <a:pt x="21465" y="0"/>
                  <a:pt x="21246" y="0"/>
                </a:cubicBezTo>
                <a:lnTo>
                  <a:pt x="371" y="0"/>
                </a:lnTo>
                <a:close/>
                <a:moveTo>
                  <a:pt x="708" y="751"/>
                </a:moveTo>
                <a:lnTo>
                  <a:pt x="20876" y="751"/>
                </a:lnTo>
                <a:lnTo>
                  <a:pt x="20876" y="7421"/>
                </a:lnTo>
                <a:lnTo>
                  <a:pt x="8997" y="7421"/>
                </a:lnTo>
                <a:cubicBezTo>
                  <a:pt x="8924" y="7421"/>
                  <a:pt x="8851" y="7466"/>
                  <a:pt x="8778" y="7491"/>
                </a:cubicBezTo>
                <a:lnTo>
                  <a:pt x="5038" y="10407"/>
                </a:lnTo>
                <a:lnTo>
                  <a:pt x="5038" y="7805"/>
                </a:lnTo>
                <a:cubicBezTo>
                  <a:pt x="5038" y="7580"/>
                  <a:pt x="4886" y="7421"/>
                  <a:pt x="4667" y="7421"/>
                </a:cubicBezTo>
                <a:lnTo>
                  <a:pt x="708" y="7421"/>
                </a:lnTo>
                <a:lnTo>
                  <a:pt x="708" y="751"/>
                </a:lnTo>
                <a:close/>
                <a:moveTo>
                  <a:pt x="371" y="10425"/>
                </a:moveTo>
                <a:cubicBezTo>
                  <a:pt x="152" y="10425"/>
                  <a:pt x="0" y="10583"/>
                  <a:pt x="0" y="10809"/>
                </a:cubicBezTo>
                <a:lnTo>
                  <a:pt x="0" y="17514"/>
                </a:lnTo>
                <a:cubicBezTo>
                  <a:pt x="0" y="17740"/>
                  <a:pt x="152" y="17863"/>
                  <a:pt x="371" y="17863"/>
                </a:cubicBezTo>
                <a:lnTo>
                  <a:pt x="12805" y="17863"/>
                </a:lnTo>
                <a:lnTo>
                  <a:pt x="16680" y="21478"/>
                </a:lnTo>
                <a:cubicBezTo>
                  <a:pt x="16753" y="21553"/>
                  <a:pt x="16843" y="21600"/>
                  <a:pt x="16916" y="21600"/>
                </a:cubicBezTo>
                <a:cubicBezTo>
                  <a:pt x="16989" y="21600"/>
                  <a:pt x="17043" y="21600"/>
                  <a:pt x="17068" y="21600"/>
                </a:cubicBezTo>
                <a:cubicBezTo>
                  <a:pt x="17214" y="21550"/>
                  <a:pt x="17287" y="21402"/>
                  <a:pt x="17287" y="21251"/>
                </a:cubicBezTo>
                <a:lnTo>
                  <a:pt x="17287" y="17916"/>
                </a:lnTo>
                <a:lnTo>
                  <a:pt x="21246" y="17916"/>
                </a:lnTo>
                <a:cubicBezTo>
                  <a:pt x="21465" y="17916"/>
                  <a:pt x="21600" y="17758"/>
                  <a:pt x="21600" y="17531"/>
                </a:cubicBezTo>
                <a:lnTo>
                  <a:pt x="21600" y="10826"/>
                </a:lnTo>
                <a:cubicBezTo>
                  <a:pt x="21600" y="10600"/>
                  <a:pt x="21465" y="10460"/>
                  <a:pt x="21246" y="10460"/>
                </a:cubicBezTo>
                <a:lnTo>
                  <a:pt x="9435" y="10460"/>
                </a:lnTo>
                <a:cubicBezTo>
                  <a:pt x="9217" y="10460"/>
                  <a:pt x="9065" y="10600"/>
                  <a:pt x="9065" y="10826"/>
                </a:cubicBezTo>
                <a:cubicBezTo>
                  <a:pt x="9065" y="11052"/>
                  <a:pt x="9217" y="11210"/>
                  <a:pt x="9435" y="11210"/>
                </a:cubicBezTo>
                <a:lnTo>
                  <a:pt x="20876" y="11210"/>
                </a:lnTo>
                <a:lnTo>
                  <a:pt x="20876" y="17165"/>
                </a:lnTo>
                <a:lnTo>
                  <a:pt x="16916" y="17165"/>
                </a:lnTo>
                <a:cubicBezTo>
                  <a:pt x="16722" y="17165"/>
                  <a:pt x="16579" y="17305"/>
                  <a:pt x="16579" y="17531"/>
                </a:cubicBezTo>
                <a:lnTo>
                  <a:pt x="16579" y="20395"/>
                </a:lnTo>
                <a:lnTo>
                  <a:pt x="13226" y="17235"/>
                </a:lnTo>
                <a:cubicBezTo>
                  <a:pt x="13153" y="17159"/>
                  <a:pt x="13030" y="17130"/>
                  <a:pt x="12957" y="17130"/>
                </a:cubicBezTo>
                <a:lnTo>
                  <a:pt x="708" y="17130"/>
                </a:lnTo>
                <a:lnTo>
                  <a:pt x="708" y="11175"/>
                </a:lnTo>
                <a:lnTo>
                  <a:pt x="2628" y="11175"/>
                </a:lnTo>
                <a:cubicBezTo>
                  <a:pt x="2847" y="11175"/>
                  <a:pt x="2999" y="11035"/>
                  <a:pt x="2999" y="10809"/>
                </a:cubicBezTo>
                <a:cubicBezTo>
                  <a:pt x="2999" y="10583"/>
                  <a:pt x="2847" y="10425"/>
                  <a:pt x="2628" y="10425"/>
                </a:cubicBezTo>
                <a:lnTo>
                  <a:pt x="371" y="10425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05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5787377" y="3062509"/>
            <a:ext cx="124200" cy="218754"/>
          </a:xfrm>
          <a:custGeom>
            <a:rect b="b" l="l" r="r" t="t"/>
            <a:pathLst>
              <a:path extrusionOk="0" h="21600" w="21600">
                <a:moveTo>
                  <a:pt x="2493" y="0"/>
                </a:moveTo>
                <a:cubicBezTo>
                  <a:pt x="1165" y="0"/>
                  <a:pt x="0" y="626"/>
                  <a:pt x="0" y="1415"/>
                </a:cubicBezTo>
                <a:cubicBezTo>
                  <a:pt x="0" y="1415"/>
                  <a:pt x="0" y="1414"/>
                  <a:pt x="0" y="3452"/>
                </a:cubicBezTo>
                <a:lnTo>
                  <a:pt x="0" y="18386"/>
                </a:lnTo>
                <a:cubicBezTo>
                  <a:pt x="0" y="18497"/>
                  <a:pt x="0" y="18384"/>
                  <a:pt x="0" y="20185"/>
                </a:cubicBezTo>
                <a:cubicBezTo>
                  <a:pt x="0" y="20973"/>
                  <a:pt x="1165" y="21600"/>
                  <a:pt x="2493" y="21600"/>
                </a:cubicBezTo>
                <a:cubicBezTo>
                  <a:pt x="2493" y="21600"/>
                  <a:pt x="2501" y="21600"/>
                  <a:pt x="19130" y="21600"/>
                </a:cubicBezTo>
                <a:cubicBezTo>
                  <a:pt x="20458" y="21600"/>
                  <a:pt x="21600" y="20973"/>
                  <a:pt x="21600" y="20185"/>
                </a:cubicBezTo>
                <a:cubicBezTo>
                  <a:pt x="21600" y="20185"/>
                  <a:pt x="21600" y="20187"/>
                  <a:pt x="21600" y="17791"/>
                </a:cubicBezTo>
                <a:lnTo>
                  <a:pt x="21600" y="3452"/>
                </a:lnTo>
                <a:lnTo>
                  <a:pt x="21600" y="2791"/>
                </a:lnTo>
                <a:lnTo>
                  <a:pt x="21600" y="1415"/>
                </a:lnTo>
                <a:cubicBezTo>
                  <a:pt x="21600" y="626"/>
                  <a:pt x="20458" y="0"/>
                  <a:pt x="19130" y="0"/>
                </a:cubicBezTo>
                <a:cubicBezTo>
                  <a:pt x="19130" y="0"/>
                  <a:pt x="19122" y="0"/>
                  <a:pt x="2493" y="0"/>
                </a:cubicBezTo>
                <a:close/>
                <a:moveTo>
                  <a:pt x="2493" y="622"/>
                </a:moveTo>
                <a:cubicBezTo>
                  <a:pt x="2493" y="622"/>
                  <a:pt x="2501" y="622"/>
                  <a:pt x="19130" y="622"/>
                </a:cubicBezTo>
                <a:cubicBezTo>
                  <a:pt x="19881" y="622"/>
                  <a:pt x="20505" y="955"/>
                  <a:pt x="20505" y="1415"/>
                </a:cubicBezTo>
                <a:cubicBezTo>
                  <a:pt x="20505" y="1415"/>
                  <a:pt x="20505" y="1493"/>
                  <a:pt x="20505" y="2791"/>
                </a:cubicBezTo>
                <a:lnTo>
                  <a:pt x="1095" y="2791"/>
                </a:lnTo>
                <a:lnTo>
                  <a:pt x="1095" y="1415"/>
                </a:lnTo>
                <a:cubicBezTo>
                  <a:pt x="1095" y="955"/>
                  <a:pt x="1743" y="622"/>
                  <a:pt x="2493" y="622"/>
                </a:cubicBezTo>
                <a:close/>
                <a:moveTo>
                  <a:pt x="8435" y="1336"/>
                </a:moveTo>
                <a:lnTo>
                  <a:pt x="8435" y="2182"/>
                </a:lnTo>
                <a:lnTo>
                  <a:pt x="9926" y="2182"/>
                </a:lnTo>
                <a:lnTo>
                  <a:pt x="9926" y="1336"/>
                </a:lnTo>
                <a:lnTo>
                  <a:pt x="8435" y="1336"/>
                </a:lnTo>
                <a:close/>
                <a:moveTo>
                  <a:pt x="10602" y="1336"/>
                </a:moveTo>
                <a:lnTo>
                  <a:pt x="10602" y="2182"/>
                </a:lnTo>
                <a:lnTo>
                  <a:pt x="14167" y="2182"/>
                </a:lnTo>
                <a:lnTo>
                  <a:pt x="14167" y="1336"/>
                </a:lnTo>
                <a:lnTo>
                  <a:pt x="10602" y="1336"/>
                </a:lnTo>
                <a:close/>
                <a:moveTo>
                  <a:pt x="1049" y="3452"/>
                </a:moveTo>
                <a:cubicBezTo>
                  <a:pt x="1094" y="3452"/>
                  <a:pt x="3050" y="3452"/>
                  <a:pt x="20458" y="3452"/>
                </a:cubicBezTo>
                <a:lnTo>
                  <a:pt x="20458" y="17791"/>
                </a:lnTo>
                <a:cubicBezTo>
                  <a:pt x="20404" y="17791"/>
                  <a:pt x="18615" y="17791"/>
                  <a:pt x="1049" y="17791"/>
                </a:cubicBezTo>
                <a:lnTo>
                  <a:pt x="1049" y="3452"/>
                </a:lnTo>
                <a:close/>
                <a:moveTo>
                  <a:pt x="16777" y="7500"/>
                </a:moveTo>
                <a:lnTo>
                  <a:pt x="5243" y="13981"/>
                </a:lnTo>
                <a:lnTo>
                  <a:pt x="6082" y="14457"/>
                </a:lnTo>
                <a:lnTo>
                  <a:pt x="17522" y="7910"/>
                </a:lnTo>
                <a:lnTo>
                  <a:pt x="16777" y="7500"/>
                </a:lnTo>
                <a:close/>
                <a:moveTo>
                  <a:pt x="11324" y="7672"/>
                </a:moveTo>
                <a:lnTo>
                  <a:pt x="5243" y="11071"/>
                </a:lnTo>
                <a:lnTo>
                  <a:pt x="6082" y="11547"/>
                </a:lnTo>
                <a:lnTo>
                  <a:pt x="12163" y="8095"/>
                </a:lnTo>
                <a:lnTo>
                  <a:pt x="11324" y="7672"/>
                </a:lnTo>
                <a:close/>
                <a:moveTo>
                  <a:pt x="1095" y="18412"/>
                </a:moveTo>
                <a:lnTo>
                  <a:pt x="20505" y="18412"/>
                </a:lnTo>
                <a:cubicBezTo>
                  <a:pt x="20505" y="18412"/>
                  <a:pt x="20505" y="18412"/>
                  <a:pt x="20505" y="20185"/>
                </a:cubicBezTo>
                <a:cubicBezTo>
                  <a:pt x="20505" y="20611"/>
                  <a:pt x="19881" y="20978"/>
                  <a:pt x="19130" y="20978"/>
                </a:cubicBezTo>
                <a:cubicBezTo>
                  <a:pt x="19130" y="20978"/>
                  <a:pt x="19122" y="20978"/>
                  <a:pt x="2493" y="20978"/>
                </a:cubicBezTo>
                <a:cubicBezTo>
                  <a:pt x="1743" y="20978"/>
                  <a:pt x="1095" y="20612"/>
                  <a:pt x="1095" y="20185"/>
                </a:cubicBezTo>
                <a:cubicBezTo>
                  <a:pt x="1095" y="20185"/>
                  <a:pt x="1095" y="20185"/>
                  <a:pt x="1095" y="18412"/>
                </a:cubicBezTo>
                <a:close/>
                <a:moveTo>
                  <a:pt x="8715" y="19272"/>
                </a:moveTo>
                <a:lnTo>
                  <a:pt x="8715" y="20119"/>
                </a:lnTo>
                <a:lnTo>
                  <a:pt x="12909" y="20119"/>
                </a:lnTo>
                <a:lnTo>
                  <a:pt x="12909" y="19272"/>
                </a:lnTo>
                <a:lnTo>
                  <a:pt x="8715" y="19272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05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5710450" y="3460091"/>
            <a:ext cx="278008" cy="159786"/>
          </a:xfrm>
          <a:custGeom>
            <a:rect b="b" l="l" r="r" t="t"/>
            <a:pathLst>
              <a:path extrusionOk="0" h="21600" w="21551">
                <a:moveTo>
                  <a:pt x="3138" y="0"/>
                </a:moveTo>
                <a:cubicBezTo>
                  <a:pt x="2583" y="0"/>
                  <a:pt x="2152" y="754"/>
                  <a:pt x="2152" y="1720"/>
                </a:cubicBezTo>
                <a:cubicBezTo>
                  <a:pt x="2152" y="1720"/>
                  <a:pt x="2152" y="2566"/>
                  <a:pt x="2152" y="18178"/>
                </a:cubicBezTo>
                <a:cubicBezTo>
                  <a:pt x="966" y="18178"/>
                  <a:pt x="2153" y="18178"/>
                  <a:pt x="272" y="18178"/>
                </a:cubicBezTo>
                <a:cubicBezTo>
                  <a:pt x="156" y="18178"/>
                  <a:pt x="33" y="18336"/>
                  <a:pt x="33" y="18540"/>
                </a:cubicBezTo>
                <a:cubicBezTo>
                  <a:pt x="4" y="18846"/>
                  <a:pt x="-25" y="19816"/>
                  <a:pt x="33" y="20224"/>
                </a:cubicBezTo>
                <a:cubicBezTo>
                  <a:pt x="92" y="20581"/>
                  <a:pt x="351" y="21233"/>
                  <a:pt x="438" y="21437"/>
                </a:cubicBezTo>
                <a:cubicBezTo>
                  <a:pt x="467" y="21539"/>
                  <a:pt x="556" y="21600"/>
                  <a:pt x="615" y="21600"/>
                </a:cubicBezTo>
                <a:cubicBezTo>
                  <a:pt x="615" y="21600"/>
                  <a:pt x="615" y="21600"/>
                  <a:pt x="20904" y="21600"/>
                </a:cubicBezTo>
                <a:cubicBezTo>
                  <a:pt x="20992" y="21600"/>
                  <a:pt x="21083" y="21539"/>
                  <a:pt x="21112" y="21437"/>
                </a:cubicBezTo>
                <a:cubicBezTo>
                  <a:pt x="21199" y="21233"/>
                  <a:pt x="21458" y="20581"/>
                  <a:pt x="21517" y="20224"/>
                </a:cubicBezTo>
                <a:cubicBezTo>
                  <a:pt x="21575" y="19816"/>
                  <a:pt x="21546" y="18846"/>
                  <a:pt x="21517" y="18540"/>
                </a:cubicBezTo>
                <a:cubicBezTo>
                  <a:pt x="21517" y="18336"/>
                  <a:pt x="21405" y="18178"/>
                  <a:pt x="21288" y="18178"/>
                </a:cubicBezTo>
                <a:cubicBezTo>
                  <a:pt x="21288" y="18178"/>
                  <a:pt x="19443" y="18178"/>
                  <a:pt x="19357" y="18178"/>
                </a:cubicBezTo>
                <a:cubicBezTo>
                  <a:pt x="19357" y="18167"/>
                  <a:pt x="19357" y="18167"/>
                  <a:pt x="19357" y="1720"/>
                </a:cubicBezTo>
                <a:cubicBezTo>
                  <a:pt x="19357" y="754"/>
                  <a:pt x="18915" y="0"/>
                  <a:pt x="18360" y="0"/>
                </a:cubicBezTo>
                <a:cubicBezTo>
                  <a:pt x="18360" y="0"/>
                  <a:pt x="18358" y="0"/>
                  <a:pt x="3138" y="0"/>
                </a:cubicBezTo>
                <a:close/>
                <a:moveTo>
                  <a:pt x="3138" y="869"/>
                </a:moveTo>
                <a:cubicBezTo>
                  <a:pt x="3138" y="869"/>
                  <a:pt x="3140" y="869"/>
                  <a:pt x="18360" y="869"/>
                </a:cubicBezTo>
                <a:cubicBezTo>
                  <a:pt x="18652" y="869"/>
                  <a:pt x="18859" y="1212"/>
                  <a:pt x="18859" y="1720"/>
                </a:cubicBezTo>
                <a:cubicBezTo>
                  <a:pt x="18859" y="1720"/>
                  <a:pt x="18859" y="1758"/>
                  <a:pt x="18859" y="18178"/>
                </a:cubicBezTo>
                <a:cubicBezTo>
                  <a:pt x="18800" y="18178"/>
                  <a:pt x="18142" y="18178"/>
                  <a:pt x="18038" y="18178"/>
                </a:cubicBezTo>
                <a:lnTo>
                  <a:pt x="18038" y="2698"/>
                </a:lnTo>
                <a:cubicBezTo>
                  <a:pt x="18038" y="2444"/>
                  <a:pt x="17956" y="2281"/>
                  <a:pt x="17810" y="2281"/>
                </a:cubicBezTo>
                <a:cubicBezTo>
                  <a:pt x="17810" y="2281"/>
                  <a:pt x="17809" y="2281"/>
                  <a:pt x="3699" y="2281"/>
                </a:cubicBezTo>
                <a:cubicBezTo>
                  <a:pt x="3553" y="2281"/>
                  <a:pt x="3460" y="2444"/>
                  <a:pt x="3460" y="2698"/>
                </a:cubicBezTo>
                <a:cubicBezTo>
                  <a:pt x="3460" y="2698"/>
                  <a:pt x="3460" y="2724"/>
                  <a:pt x="3460" y="18178"/>
                </a:cubicBezTo>
                <a:cubicBezTo>
                  <a:pt x="3113" y="18178"/>
                  <a:pt x="3089" y="18178"/>
                  <a:pt x="2640" y="18178"/>
                </a:cubicBezTo>
                <a:cubicBezTo>
                  <a:pt x="2640" y="18178"/>
                  <a:pt x="2640" y="18177"/>
                  <a:pt x="2640" y="1720"/>
                </a:cubicBezTo>
                <a:cubicBezTo>
                  <a:pt x="2640" y="1212"/>
                  <a:pt x="2846" y="869"/>
                  <a:pt x="3138" y="869"/>
                </a:cubicBezTo>
                <a:close/>
                <a:moveTo>
                  <a:pt x="3927" y="3096"/>
                </a:moveTo>
                <a:cubicBezTo>
                  <a:pt x="3927" y="3096"/>
                  <a:pt x="3929" y="3096"/>
                  <a:pt x="17571" y="3096"/>
                </a:cubicBezTo>
                <a:cubicBezTo>
                  <a:pt x="17571" y="3096"/>
                  <a:pt x="17571" y="3936"/>
                  <a:pt x="17571" y="18178"/>
                </a:cubicBezTo>
                <a:cubicBezTo>
                  <a:pt x="16674" y="18178"/>
                  <a:pt x="17569" y="18178"/>
                  <a:pt x="12161" y="18178"/>
                </a:cubicBezTo>
                <a:cubicBezTo>
                  <a:pt x="12015" y="18178"/>
                  <a:pt x="11933" y="18391"/>
                  <a:pt x="11933" y="18594"/>
                </a:cubicBezTo>
                <a:cubicBezTo>
                  <a:pt x="11933" y="18594"/>
                  <a:pt x="11933" y="18585"/>
                  <a:pt x="11933" y="18993"/>
                </a:cubicBezTo>
                <a:cubicBezTo>
                  <a:pt x="11933" y="18993"/>
                  <a:pt x="11931" y="18993"/>
                  <a:pt x="9628" y="18993"/>
                </a:cubicBezTo>
                <a:cubicBezTo>
                  <a:pt x="9628" y="18993"/>
                  <a:pt x="9628" y="19002"/>
                  <a:pt x="9628" y="18594"/>
                </a:cubicBezTo>
                <a:cubicBezTo>
                  <a:pt x="9628" y="18391"/>
                  <a:pt x="9535" y="18178"/>
                  <a:pt x="9389" y="18178"/>
                </a:cubicBezTo>
                <a:cubicBezTo>
                  <a:pt x="9389" y="18178"/>
                  <a:pt x="5889" y="18178"/>
                  <a:pt x="3927" y="18178"/>
                </a:cubicBezTo>
                <a:cubicBezTo>
                  <a:pt x="3927" y="18166"/>
                  <a:pt x="3927" y="18170"/>
                  <a:pt x="3927" y="3096"/>
                </a:cubicBezTo>
                <a:close/>
                <a:moveTo>
                  <a:pt x="10209" y="7767"/>
                </a:moveTo>
                <a:cubicBezTo>
                  <a:pt x="10119" y="7665"/>
                  <a:pt x="9999" y="7651"/>
                  <a:pt x="9939" y="7804"/>
                </a:cubicBezTo>
                <a:cubicBezTo>
                  <a:pt x="9939" y="7803"/>
                  <a:pt x="9941" y="7807"/>
                  <a:pt x="8506" y="10610"/>
                </a:cubicBezTo>
                <a:cubicBezTo>
                  <a:pt x="8506" y="10610"/>
                  <a:pt x="8505" y="10613"/>
                  <a:pt x="8475" y="10664"/>
                </a:cubicBezTo>
                <a:cubicBezTo>
                  <a:pt x="8475" y="10664"/>
                  <a:pt x="8474" y="10668"/>
                  <a:pt x="8444" y="10719"/>
                </a:cubicBezTo>
                <a:cubicBezTo>
                  <a:pt x="8444" y="10719"/>
                  <a:pt x="8444" y="10722"/>
                  <a:pt x="8444" y="10773"/>
                </a:cubicBezTo>
                <a:cubicBezTo>
                  <a:pt x="8444" y="10773"/>
                  <a:pt x="8444" y="10761"/>
                  <a:pt x="8444" y="10863"/>
                </a:cubicBezTo>
                <a:cubicBezTo>
                  <a:pt x="8444" y="10863"/>
                  <a:pt x="8444" y="10867"/>
                  <a:pt x="8444" y="10918"/>
                </a:cubicBezTo>
                <a:lnTo>
                  <a:pt x="8444" y="10972"/>
                </a:lnTo>
                <a:cubicBezTo>
                  <a:pt x="8444" y="10972"/>
                  <a:pt x="8445" y="10975"/>
                  <a:pt x="8475" y="11026"/>
                </a:cubicBezTo>
                <a:cubicBezTo>
                  <a:pt x="8475" y="11026"/>
                  <a:pt x="8476" y="11030"/>
                  <a:pt x="8506" y="11081"/>
                </a:cubicBezTo>
                <a:cubicBezTo>
                  <a:pt x="8506" y="11081"/>
                  <a:pt x="8505" y="11066"/>
                  <a:pt x="9939" y="13869"/>
                </a:cubicBezTo>
                <a:cubicBezTo>
                  <a:pt x="9969" y="13971"/>
                  <a:pt x="10035" y="14032"/>
                  <a:pt x="10095" y="14032"/>
                </a:cubicBezTo>
                <a:cubicBezTo>
                  <a:pt x="10095" y="14032"/>
                  <a:pt x="10090" y="14025"/>
                  <a:pt x="10209" y="13923"/>
                </a:cubicBezTo>
                <a:cubicBezTo>
                  <a:pt x="10299" y="13821"/>
                  <a:pt x="10300" y="13572"/>
                  <a:pt x="10240" y="13471"/>
                </a:cubicBezTo>
                <a:cubicBezTo>
                  <a:pt x="10240" y="13471"/>
                  <a:pt x="10246" y="13462"/>
                  <a:pt x="8901" y="10863"/>
                </a:cubicBezTo>
                <a:cubicBezTo>
                  <a:pt x="8901" y="10863"/>
                  <a:pt x="8895" y="10873"/>
                  <a:pt x="10240" y="8274"/>
                </a:cubicBezTo>
                <a:cubicBezTo>
                  <a:pt x="10300" y="8121"/>
                  <a:pt x="10299" y="7869"/>
                  <a:pt x="10209" y="7767"/>
                </a:cubicBezTo>
                <a:close/>
                <a:moveTo>
                  <a:pt x="11341" y="7767"/>
                </a:moveTo>
                <a:cubicBezTo>
                  <a:pt x="11254" y="7869"/>
                  <a:pt x="11252" y="8121"/>
                  <a:pt x="11310" y="8274"/>
                </a:cubicBezTo>
                <a:cubicBezTo>
                  <a:pt x="12587" y="10873"/>
                  <a:pt x="12587" y="10863"/>
                  <a:pt x="12587" y="10863"/>
                </a:cubicBezTo>
                <a:cubicBezTo>
                  <a:pt x="11309" y="13462"/>
                  <a:pt x="11310" y="13471"/>
                  <a:pt x="11310" y="13471"/>
                </a:cubicBezTo>
                <a:cubicBezTo>
                  <a:pt x="11252" y="13572"/>
                  <a:pt x="11254" y="13821"/>
                  <a:pt x="11341" y="13923"/>
                </a:cubicBezTo>
                <a:cubicBezTo>
                  <a:pt x="11457" y="14025"/>
                  <a:pt x="11455" y="14032"/>
                  <a:pt x="11455" y="14032"/>
                </a:cubicBezTo>
                <a:cubicBezTo>
                  <a:pt x="11513" y="14032"/>
                  <a:pt x="11571" y="13971"/>
                  <a:pt x="11600" y="13869"/>
                </a:cubicBezTo>
                <a:cubicBezTo>
                  <a:pt x="12994" y="11066"/>
                  <a:pt x="12992" y="11081"/>
                  <a:pt x="12992" y="11081"/>
                </a:cubicBezTo>
                <a:cubicBezTo>
                  <a:pt x="13021" y="11030"/>
                  <a:pt x="13023" y="11026"/>
                  <a:pt x="13023" y="11026"/>
                </a:cubicBezTo>
                <a:cubicBezTo>
                  <a:pt x="13023" y="10975"/>
                  <a:pt x="13023" y="10972"/>
                  <a:pt x="13023" y="10972"/>
                </a:cubicBezTo>
                <a:lnTo>
                  <a:pt x="13054" y="10918"/>
                </a:lnTo>
                <a:cubicBezTo>
                  <a:pt x="13054" y="10867"/>
                  <a:pt x="13054" y="10863"/>
                  <a:pt x="13054" y="10863"/>
                </a:cubicBezTo>
                <a:cubicBezTo>
                  <a:pt x="13054" y="10761"/>
                  <a:pt x="13054" y="10773"/>
                  <a:pt x="13054" y="10773"/>
                </a:cubicBezTo>
                <a:cubicBezTo>
                  <a:pt x="13025" y="10722"/>
                  <a:pt x="13023" y="10719"/>
                  <a:pt x="13023" y="10719"/>
                </a:cubicBezTo>
                <a:cubicBezTo>
                  <a:pt x="13023" y="10668"/>
                  <a:pt x="13023" y="10664"/>
                  <a:pt x="13023" y="10664"/>
                </a:cubicBezTo>
                <a:cubicBezTo>
                  <a:pt x="12994" y="10613"/>
                  <a:pt x="12992" y="10610"/>
                  <a:pt x="12992" y="10610"/>
                </a:cubicBezTo>
                <a:cubicBezTo>
                  <a:pt x="11598" y="7807"/>
                  <a:pt x="11600" y="7803"/>
                  <a:pt x="11600" y="7804"/>
                </a:cubicBezTo>
                <a:cubicBezTo>
                  <a:pt x="11542" y="7651"/>
                  <a:pt x="11399" y="7665"/>
                  <a:pt x="11341" y="7767"/>
                </a:cubicBezTo>
                <a:close/>
                <a:moveTo>
                  <a:pt x="469" y="18993"/>
                </a:moveTo>
                <a:cubicBezTo>
                  <a:pt x="469" y="18993"/>
                  <a:pt x="2279" y="18993"/>
                  <a:pt x="2370" y="18993"/>
                </a:cubicBezTo>
                <a:cubicBezTo>
                  <a:pt x="2375" y="18993"/>
                  <a:pt x="2375" y="19011"/>
                  <a:pt x="2380" y="19011"/>
                </a:cubicBezTo>
                <a:cubicBezTo>
                  <a:pt x="2380" y="19011"/>
                  <a:pt x="2384" y="19011"/>
                  <a:pt x="3699" y="19011"/>
                </a:cubicBezTo>
                <a:cubicBezTo>
                  <a:pt x="3704" y="19011"/>
                  <a:pt x="3704" y="18993"/>
                  <a:pt x="3709" y="18993"/>
                </a:cubicBezTo>
                <a:cubicBezTo>
                  <a:pt x="4466" y="18993"/>
                  <a:pt x="3712" y="18993"/>
                  <a:pt x="9160" y="18993"/>
                </a:cubicBezTo>
                <a:cubicBezTo>
                  <a:pt x="9160" y="18993"/>
                  <a:pt x="9160" y="19001"/>
                  <a:pt x="9160" y="19409"/>
                </a:cubicBezTo>
                <a:cubicBezTo>
                  <a:pt x="9160" y="19613"/>
                  <a:pt x="9272" y="19808"/>
                  <a:pt x="9389" y="19808"/>
                </a:cubicBezTo>
                <a:cubicBezTo>
                  <a:pt x="9389" y="19808"/>
                  <a:pt x="9392" y="19808"/>
                  <a:pt x="12161" y="19808"/>
                </a:cubicBezTo>
                <a:cubicBezTo>
                  <a:pt x="12278" y="19808"/>
                  <a:pt x="12400" y="19613"/>
                  <a:pt x="12400" y="19409"/>
                </a:cubicBezTo>
                <a:cubicBezTo>
                  <a:pt x="12400" y="19409"/>
                  <a:pt x="12400" y="19401"/>
                  <a:pt x="12400" y="18993"/>
                </a:cubicBezTo>
                <a:cubicBezTo>
                  <a:pt x="12400" y="18993"/>
                  <a:pt x="15693" y="18993"/>
                  <a:pt x="17799" y="18993"/>
                </a:cubicBezTo>
                <a:cubicBezTo>
                  <a:pt x="17805" y="18993"/>
                  <a:pt x="17805" y="19011"/>
                  <a:pt x="17810" y="19011"/>
                </a:cubicBezTo>
                <a:cubicBezTo>
                  <a:pt x="17810" y="19011"/>
                  <a:pt x="17802" y="19011"/>
                  <a:pt x="19087" y="19011"/>
                </a:cubicBezTo>
                <a:cubicBezTo>
                  <a:pt x="19093" y="19011"/>
                  <a:pt x="19091" y="18993"/>
                  <a:pt x="19097" y="18993"/>
                </a:cubicBezTo>
                <a:cubicBezTo>
                  <a:pt x="20269" y="18993"/>
                  <a:pt x="19095" y="18993"/>
                  <a:pt x="21049" y="18993"/>
                </a:cubicBezTo>
                <a:cubicBezTo>
                  <a:pt x="21079" y="19452"/>
                  <a:pt x="21079" y="19872"/>
                  <a:pt x="21049" y="20025"/>
                </a:cubicBezTo>
                <a:cubicBezTo>
                  <a:pt x="21049" y="20127"/>
                  <a:pt x="20906" y="20428"/>
                  <a:pt x="20790" y="20785"/>
                </a:cubicBezTo>
                <a:cubicBezTo>
                  <a:pt x="20790" y="20785"/>
                  <a:pt x="20787" y="20785"/>
                  <a:pt x="760" y="20785"/>
                </a:cubicBezTo>
                <a:cubicBezTo>
                  <a:pt x="614" y="20479"/>
                  <a:pt x="501" y="20127"/>
                  <a:pt x="501" y="20025"/>
                </a:cubicBezTo>
                <a:cubicBezTo>
                  <a:pt x="471" y="19872"/>
                  <a:pt x="469" y="19452"/>
                  <a:pt x="469" y="18993"/>
                </a:cubicBezTo>
                <a:close/>
              </a:path>
            </a:pathLst>
          </a:custGeom>
          <a:solidFill>
            <a:srgbClr val="00336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05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5"/>
          <p:cNvSpPr/>
          <p:nvPr/>
        </p:nvSpPr>
        <p:spPr>
          <a:xfrm>
            <a:off x="5767449" y="3798733"/>
            <a:ext cx="164052" cy="164754"/>
          </a:xfrm>
          <a:custGeom>
            <a:rect b="b" l="l" r="r" t="t"/>
            <a:pathLst>
              <a:path extrusionOk="0" h="21600" w="21600">
                <a:moveTo>
                  <a:pt x="1371" y="0"/>
                </a:moveTo>
                <a:cubicBezTo>
                  <a:pt x="606" y="0"/>
                  <a:pt x="0" y="600"/>
                  <a:pt x="0" y="1365"/>
                </a:cubicBezTo>
                <a:lnTo>
                  <a:pt x="0" y="20235"/>
                </a:lnTo>
                <a:cubicBezTo>
                  <a:pt x="0" y="20977"/>
                  <a:pt x="605" y="21600"/>
                  <a:pt x="1371" y="21600"/>
                </a:cubicBezTo>
                <a:lnTo>
                  <a:pt x="20229" y="21600"/>
                </a:lnTo>
                <a:cubicBezTo>
                  <a:pt x="20971" y="21600"/>
                  <a:pt x="21600" y="20977"/>
                  <a:pt x="21600" y="20235"/>
                </a:cubicBezTo>
                <a:lnTo>
                  <a:pt x="21600" y="1365"/>
                </a:lnTo>
                <a:cubicBezTo>
                  <a:pt x="21600" y="600"/>
                  <a:pt x="20971" y="0"/>
                  <a:pt x="20229" y="0"/>
                </a:cubicBezTo>
                <a:lnTo>
                  <a:pt x="1371" y="0"/>
                </a:lnTo>
                <a:close/>
                <a:moveTo>
                  <a:pt x="1371" y="674"/>
                </a:moveTo>
                <a:lnTo>
                  <a:pt x="20229" y="674"/>
                </a:lnTo>
                <a:cubicBezTo>
                  <a:pt x="20600" y="675"/>
                  <a:pt x="20906" y="994"/>
                  <a:pt x="20906" y="1365"/>
                </a:cubicBezTo>
                <a:lnTo>
                  <a:pt x="20906" y="20235"/>
                </a:lnTo>
                <a:cubicBezTo>
                  <a:pt x="20906" y="20606"/>
                  <a:pt x="20600" y="20909"/>
                  <a:pt x="20229" y="20909"/>
                </a:cubicBezTo>
                <a:lnTo>
                  <a:pt x="1371" y="20909"/>
                </a:lnTo>
                <a:cubicBezTo>
                  <a:pt x="1000" y="20909"/>
                  <a:pt x="678" y="20606"/>
                  <a:pt x="678" y="20235"/>
                </a:cubicBezTo>
                <a:lnTo>
                  <a:pt x="678" y="1365"/>
                </a:lnTo>
                <a:cubicBezTo>
                  <a:pt x="678" y="994"/>
                  <a:pt x="1000" y="674"/>
                  <a:pt x="1371" y="674"/>
                </a:cubicBezTo>
                <a:close/>
                <a:moveTo>
                  <a:pt x="4517" y="3565"/>
                </a:moveTo>
                <a:cubicBezTo>
                  <a:pt x="4055" y="3565"/>
                  <a:pt x="3694" y="3933"/>
                  <a:pt x="3694" y="4416"/>
                </a:cubicBezTo>
                <a:lnTo>
                  <a:pt x="3694" y="8415"/>
                </a:lnTo>
                <a:cubicBezTo>
                  <a:pt x="3694" y="8899"/>
                  <a:pt x="4055" y="9266"/>
                  <a:pt x="4517" y="9266"/>
                </a:cubicBezTo>
                <a:lnTo>
                  <a:pt x="8453" y="9266"/>
                </a:lnTo>
                <a:cubicBezTo>
                  <a:pt x="8938" y="9266"/>
                  <a:pt x="9308" y="8899"/>
                  <a:pt x="9308" y="8415"/>
                </a:cubicBezTo>
                <a:lnTo>
                  <a:pt x="9308" y="4416"/>
                </a:lnTo>
                <a:cubicBezTo>
                  <a:pt x="9308" y="3932"/>
                  <a:pt x="8938" y="3565"/>
                  <a:pt x="8453" y="3565"/>
                </a:cubicBezTo>
                <a:lnTo>
                  <a:pt x="4517" y="3565"/>
                </a:lnTo>
                <a:close/>
                <a:moveTo>
                  <a:pt x="4517" y="4256"/>
                </a:moveTo>
                <a:lnTo>
                  <a:pt x="8453" y="4256"/>
                </a:lnTo>
                <a:cubicBezTo>
                  <a:pt x="8522" y="4256"/>
                  <a:pt x="8630" y="4347"/>
                  <a:pt x="8630" y="4416"/>
                </a:cubicBezTo>
                <a:lnTo>
                  <a:pt x="8630" y="8415"/>
                </a:lnTo>
                <a:cubicBezTo>
                  <a:pt x="8630" y="8484"/>
                  <a:pt x="8522" y="8592"/>
                  <a:pt x="8453" y="8592"/>
                </a:cubicBezTo>
                <a:lnTo>
                  <a:pt x="4517" y="8592"/>
                </a:lnTo>
                <a:cubicBezTo>
                  <a:pt x="4448" y="8592"/>
                  <a:pt x="4339" y="8484"/>
                  <a:pt x="4339" y="8415"/>
                </a:cubicBezTo>
                <a:lnTo>
                  <a:pt x="4339" y="4416"/>
                </a:lnTo>
                <a:cubicBezTo>
                  <a:pt x="4339" y="4347"/>
                  <a:pt x="4448" y="4256"/>
                  <a:pt x="4517" y="4256"/>
                </a:cubicBezTo>
                <a:close/>
                <a:moveTo>
                  <a:pt x="11308" y="4930"/>
                </a:moveTo>
                <a:cubicBezTo>
                  <a:pt x="11099" y="4930"/>
                  <a:pt x="10969" y="5136"/>
                  <a:pt x="10969" y="5444"/>
                </a:cubicBezTo>
                <a:cubicBezTo>
                  <a:pt x="10969" y="5752"/>
                  <a:pt x="11098" y="5958"/>
                  <a:pt x="11308" y="5958"/>
                </a:cubicBezTo>
                <a:lnTo>
                  <a:pt x="17567" y="5958"/>
                </a:lnTo>
                <a:cubicBezTo>
                  <a:pt x="17777" y="5958"/>
                  <a:pt x="17906" y="5753"/>
                  <a:pt x="17906" y="5444"/>
                </a:cubicBezTo>
                <a:cubicBezTo>
                  <a:pt x="17906" y="5136"/>
                  <a:pt x="17777" y="4930"/>
                  <a:pt x="17567" y="4930"/>
                </a:cubicBezTo>
                <a:lnTo>
                  <a:pt x="11308" y="4930"/>
                </a:lnTo>
                <a:close/>
                <a:moveTo>
                  <a:pt x="11308" y="7066"/>
                </a:moveTo>
                <a:cubicBezTo>
                  <a:pt x="11099" y="7066"/>
                  <a:pt x="10969" y="7272"/>
                  <a:pt x="10969" y="7580"/>
                </a:cubicBezTo>
                <a:cubicBezTo>
                  <a:pt x="10969" y="7888"/>
                  <a:pt x="11098" y="8094"/>
                  <a:pt x="11308" y="8094"/>
                </a:cubicBezTo>
                <a:lnTo>
                  <a:pt x="17567" y="8094"/>
                </a:lnTo>
                <a:cubicBezTo>
                  <a:pt x="17777" y="8094"/>
                  <a:pt x="17906" y="7888"/>
                  <a:pt x="17906" y="7580"/>
                </a:cubicBezTo>
                <a:cubicBezTo>
                  <a:pt x="17906" y="7272"/>
                  <a:pt x="17777" y="7066"/>
                  <a:pt x="17567" y="7066"/>
                </a:cubicBezTo>
                <a:lnTo>
                  <a:pt x="11308" y="7066"/>
                </a:lnTo>
                <a:close/>
                <a:moveTo>
                  <a:pt x="4517" y="12237"/>
                </a:moveTo>
                <a:cubicBezTo>
                  <a:pt x="4055" y="12237"/>
                  <a:pt x="3694" y="12630"/>
                  <a:pt x="3694" y="13088"/>
                </a:cubicBezTo>
                <a:lnTo>
                  <a:pt x="3694" y="17087"/>
                </a:lnTo>
                <a:cubicBezTo>
                  <a:pt x="3694" y="17569"/>
                  <a:pt x="4055" y="17938"/>
                  <a:pt x="4517" y="17938"/>
                </a:cubicBezTo>
                <a:lnTo>
                  <a:pt x="8453" y="17938"/>
                </a:lnTo>
                <a:cubicBezTo>
                  <a:pt x="8938" y="17938"/>
                  <a:pt x="9308" y="17569"/>
                  <a:pt x="9308" y="17087"/>
                </a:cubicBezTo>
                <a:lnTo>
                  <a:pt x="9308" y="13088"/>
                </a:lnTo>
                <a:cubicBezTo>
                  <a:pt x="9308" y="12630"/>
                  <a:pt x="8938" y="12237"/>
                  <a:pt x="8453" y="12237"/>
                </a:cubicBezTo>
                <a:lnTo>
                  <a:pt x="4517" y="12237"/>
                </a:lnTo>
                <a:close/>
                <a:moveTo>
                  <a:pt x="4517" y="12928"/>
                </a:moveTo>
                <a:lnTo>
                  <a:pt x="8453" y="12928"/>
                </a:lnTo>
                <a:cubicBezTo>
                  <a:pt x="8522" y="12928"/>
                  <a:pt x="8630" y="13020"/>
                  <a:pt x="8630" y="13088"/>
                </a:cubicBezTo>
                <a:lnTo>
                  <a:pt x="8630" y="17087"/>
                </a:lnTo>
                <a:cubicBezTo>
                  <a:pt x="8630" y="17156"/>
                  <a:pt x="8522" y="17248"/>
                  <a:pt x="8453" y="17248"/>
                </a:cubicBezTo>
                <a:lnTo>
                  <a:pt x="4517" y="17248"/>
                </a:lnTo>
                <a:cubicBezTo>
                  <a:pt x="4448" y="17248"/>
                  <a:pt x="4339" y="17156"/>
                  <a:pt x="4339" y="17087"/>
                </a:cubicBezTo>
                <a:lnTo>
                  <a:pt x="4339" y="13088"/>
                </a:lnTo>
                <a:cubicBezTo>
                  <a:pt x="4339" y="13020"/>
                  <a:pt x="4448" y="12928"/>
                  <a:pt x="4517" y="12928"/>
                </a:cubicBezTo>
                <a:close/>
                <a:moveTo>
                  <a:pt x="11308" y="13602"/>
                </a:moveTo>
                <a:cubicBezTo>
                  <a:pt x="11099" y="13602"/>
                  <a:pt x="10969" y="13817"/>
                  <a:pt x="10969" y="14100"/>
                </a:cubicBezTo>
                <a:cubicBezTo>
                  <a:pt x="10969" y="14419"/>
                  <a:pt x="11098" y="14630"/>
                  <a:pt x="11308" y="14630"/>
                </a:cubicBezTo>
                <a:lnTo>
                  <a:pt x="17567" y="14630"/>
                </a:lnTo>
                <a:cubicBezTo>
                  <a:pt x="17777" y="14630"/>
                  <a:pt x="17906" y="14419"/>
                  <a:pt x="17906" y="14100"/>
                </a:cubicBezTo>
                <a:cubicBezTo>
                  <a:pt x="17906" y="13817"/>
                  <a:pt x="17777" y="13602"/>
                  <a:pt x="17567" y="13602"/>
                </a:cubicBezTo>
                <a:lnTo>
                  <a:pt x="11308" y="13602"/>
                </a:lnTo>
                <a:close/>
                <a:moveTo>
                  <a:pt x="11308" y="15738"/>
                </a:moveTo>
                <a:cubicBezTo>
                  <a:pt x="11099" y="15738"/>
                  <a:pt x="10969" y="15944"/>
                  <a:pt x="10969" y="16252"/>
                </a:cubicBezTo>
                <a:cubicBezTo>
                  <a:pt x="10969" y="16561"/>
                  <a:pt x="11098" y="16766"/>
                  <a:pt x="11308" y="16766"/>
                </a:cubicBezTo>
                <a:lnTo>
                  <a:pt x="17567" y="16766"/>
                </a:lnTo>
                <a:cubicBezTo>
                  <a:pt x="17777" y="16766"/>
                  <a:pt x="17906" y="16561"/>
                  <a:pt x="17906" y="16252"/>
                </a:cubicBezTo>
                <a:cubicBezTo>
                  <a:pt x="17906" y="15944"/>
                  <a:pt x="17777" y="15738"/>
                  <a:pt x="17567" y="15738"/>
                </a:cubicBezTo>
                <a:lnTo>
                  <a:pt x="11308" y="15738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05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5"/>
          <p:cNvSpPr/>
          <p:nvPr/>
        </p:nvSpPr>
        <p:spPr>
          <a:xfrm flipH="1">
            <a:off x="5763560" y="4142346"/>
            <a:ext cx="171774" cy="170100"/>
          </a:xfrm>
          <a:custGeom>
            <a:rect b="b" l="l" r="r" t="t"/>
            <a:pathLst>
              <a:path extrusionOk="0" h="21600" w="21600">
                <a:moveTo>
                  <a:pt x="4037" y="0"/>
                </a:moveTo>
                <a:cubicBezTo>
                  <a:pt x="3810" y="0"/>
                  <a:pt x="3651" y="143"/>
                  <a:pt x="3651" y="342"/>
                </a:cubicBezTo>
                <a:lnTo>
                  <a:pt x="3651" y="4062"/>
                </a:lnTo>
                <a:cubicBezTo>
                  <a:pt x="3651" y="4286"/>
                  <a:pt x="3810" y="4404"/>
                  <a:pt x="4037" y="4404"/>
                </a:cubicBezTo>
                <a:lnTo>
                  <a:pt x="10307" y="4404"/>
                </a:lnTo>
                <a:lnTo>
                  <a:pt x="10307" y="10427"/>
                </a:lnTo>
                <a:lnTo>
                  <a:pt x="2573" y="10427"/>
                </a:lnTo>
                <a:cubicBezTo>
                  <a:pt x="2371" y="10427"/>
                  <a:pt x="2219" y="10582"/>
                  <a:pt x="2219" y="10784"/>
                </a:cubicBezTo>
                <a:lnTo>
                  <a:pt x="2219" y="16418"/>
                </a:lnTo>
                <a:lnTo>
                  <a:pt x="370" y="16418"/>
                </a:lnTo>
                <a:cubicBezTo>
                  <a:pt x="144" y="16418"/>
                  <a:pt x="0" y="16566"/>
                  <a:pt x="0" y="16791"/>
                </a:cubicBezTo>
                <a:lnTo>
                  <a:pt x="0" y="21227"/>
                </a:lnTo>
                <a:cubicBezTo>
                  <a:pt x="0" y="21452"/>
                  <a:pt x="144" y="21600"/>
                  <a:pt x="370" y="21600"/>
                </a:cubicBezTo>
                <a:lnTo>
                  <a:pt x="4807" y="21600"/>
                </a:lnTo>
                <a:cubicBezTo>
                  <a:pt x="5032" y="21600"/>
                  <a:pt x="5192" y="21452"/>
                  <a:pt x="5192" y="21227"/>
                </a:cubicBezTo>
                <a:lnTo>
                  <a:pt x="5192" y="16791"/>
                </a:lnTo>
                <a:cubicBezTo>
                  <a:pt x="5192" y="16566"/>
                  <a:pt x="5032" y="16418"/>
                  <a:pt x="4807" y="16418"/>
                </a:cubicBezTo>
                <a:lnTo>
                  <a:pt x="2943" y="16418"/>
                </a:lnTo>
                <a:lnTo>
                  <a:pt x="2943" y="11158"/>
                </a:lnTo>
                <a:lnTo>
                  <a:pt x="10307" y="11158"/>
                </a:lnTo>
                <a:lnTo>
                  <a:pt x="10307" y="16418"/>
                </a:lnTo>
                <a:lnTo>
                  <a:pt x="8581" y="16418"/>
                </a:lnTo>
                <a:cubicBezTo>
                  <a:pt x="8356" y="16418"/>
                  <a:pt x="8212" y="16566"/>
                  <a:pt x="8212" y="16791"/>
                </a:cubicBezTo>
                <a:lnTo>
                  <a:pt x="8212" y="21227"/>
                </a:lnTo>
                <a:cubicBezTo>
                  <a:pt x="8212" y="21452"/>
                  <a:pt x="8356" y="21600"/>
                  <a:pt x="8581" y="21600"/>
                </a:cubicBezTo>
                <a:lnTo>
                  <a:pt x="13019" y="21600"/>
                </a:lnTo>
                <a:cubicBezTo>
                  <a:pt x="13244" y="21600"/>
                  <a:pt x="13388" y="21452"/>
                  <a:pt x="13388" y="21227"/>
                </a:cubicBezTo>
                <a:lnTo>
                  <a:pt x="13388" y="16791"/>
                </a:lnTo>
                <a:cubicBezTo>
                  <a:pt x="13388" y="16566"/>
                  <a:pt x="13244" y="16418"/>
                  <a:pt x="13019" y="16418"/>
                </a:cubicBezTo>
                <a:lnTo>
                  <a:pt x="11293" y="16418"/>
                </a:lnTo>
                <a:lnTo>
                  <a:pt x="11293" y="11158"/>
                </a:lnTo>
                <a:lnTo>
                  <a:pt x="18657" y="11158"/>
                </a:lnTo>
                <a:lnTo>
                  <a:pt x="18657" y="16418"/>
                </a:lnTo>
                <a:lnTo>
                  <a:pt x="16793" y="16418"/>
                </a:lnTo>
                <a:cubicBezTo>
                  <a:pt x="16568" y="16418"/>
                  <a:pt x="16408" y="16566"/>
                  <a:pt x="16408" y="16791"/>
                </a:cubicBezTo>
                <a:lnTo>
                  <a:pt x="16408" y="21227"/>
                </a:lnTo>
                <a:cubicBezTo>
                  <a:pt x="16408" y="21452"/>
                  <a:pt x="16568" y="21600"/>
                  <a:pt x="16793" y="21600"/>
                </a:cubicBezTo>
                <a:lnTo>
                  <a:pt x="21246" y="21600"/>
                </a:lnTo>
                <a:cubicBezTo>
                  <a:pt x="21446" y="21600"/>
                  <a:pt x="21600" y="21452"/>
                  <a:pt x="21600" y="21227"/>
                </a:cubicBezTo>
                <a:lnTo>
                  <a:pt x="21600" y="16791"/>
                </a:lnTo>
                <a:cubicBezTo>
                  <a:pt x="21600" y="16566"/>
                  <a:pt x="21446" y="16418"/>
                  <a:pt x="21246" y="16418"/>
                </a:cubicBezTo>
                <a:lnTo>
                  <a:pt x="19381" y="16418"/>
                </a:lnTo>
                <a:lnTo>
                  <a:pt x="19381" y="10784"/>
                </a:lnTo>
                <a:cubicBezTo>
                  <a:pt x="19381" y="10582"/>
                  <a:pt x="19254" y="10427"/>
                  <a:pt x="19027" y="10427"/>
                </a:cubicBezTo>
                <a:lnTo>
                  <a:pt x="11293" y="10427"/>
                </a:lnTo>
                <a:lnTo>
                  <a:pt x="11293" y="4404"/>
                </a:lnTo>
                <a:lnTo>
                  <a:pt x="17456" y="4404"/>
                </a:lnTo>
                <a:cubicBezTo>
                  <a:pt x="17682" y="4404"/>
                  <a:pt x="17825" y="4286"/>
                  <a:pt x="17825" y="4062"/>
                </a:cubicBezTo>
                <a:lnTo>
                  <a:pt x="17825" y="342"/>
                </a:lnTo>
                <a:cubicBezTo>
                  <a:pt x="17825" y="143"/>
                  <a:pt x="17682" y="0"/>
                  <a:pt x="17456" y="0"/>
                </a:cubicBezTo>
                <a:lnTo>
                  <a:pt x="4037" y="0"/>
                </a:lnTo>
                <a:close/>
                <a:moveTo>
                  <a:pt x="4406" y="716"/>
                </a:moveTo>
                <a:lnTo>
                  <a:pt x="17101" y="716"/>
                </a:lnTo>
                <a:lnTo>
                  <a:pt x="17101" y="3688"/>
                </a:lnTo>
                <a:lnTo>
                  <a:pt x="4406" y="3688"/>
                </a:lnTo>
                <a:lnTo>
                  <a:pt x="4406" y="716"/>
                </a:lnTo>
                <a:close/>
                <a:moveTo>
                  <a:pt x="724" y="17134"/>
                </a:moveTo>
                <a:lnTo>
                  <a:pt x="2219" y="17134"/>
                </a:lnTo>
                <a:lnTo>
                  <a:pt x="2219" y="17165"/>
                </a:lnTo>
                <a:lnTo>
                  <a:pt x="2943" y="17165"/>
                </a:lnTo>
                <a:lnTo>
                  <a:pt x="2943" y="17134"/>
                </a:lnTo>
                <a:lnTo>
                  <a:pt x="4452" y="17134"/>
                </a:lnTo>
                <a:lnTo>
                  <a:pt x="4452" y="20884"/>
                </a:lnTo>
                <a:lnTo>
                  <a:pt x="724" y="20884"/>
                </a:lnTo>
                <a:lnTo>
                  <a:pt x="724" y="17134"/>
                </a:lnTo>
                <a:close/>
                <a:moveTo>
                  <a:pt x="8936" y="17134"/>
                </a:moveTo>
                <a:lnTo>
                  <a:pt x="10307" y="17134"/>
                </a:lnTo>
                <a:lnTo>
                  <a:pt x="10307" y="17165"/>
                </a:lnTo>
                <a:lnTo>
                  <a:pt x="10815" y="17165"/>
                </a:lnTo>
                <a:lnTo>
                  <a:pt x="11293" y="17165"/>
                </a:lnTo>
                <a:lnTo>
                  <a:pt x="11293" y="17134"/>
                </a:lnTo>
                <a:lnTo>
                  <a:pt x="12664" y="17134"/>
                </a:lnTo>
                <a:lnTo>
                  <a:pt x="12664" y="20884"/>
                </a:lnTo>
                <a:lnTo>
                  <a:pt x="8936" y="20884"/>
                </a:lnTo>
                <a:lnTo>
                  <a:pt x="8936" y="17134"/>
                </a:lnTo>
                <a:close/>
                <a:moveTo>
                  <a:pt x="17163" y="17134"/>
                </a:moveTo>
                <a:lnTo>
                  <a:pt x="18657" y="17134"/>
                </a:lnTo>
                <a:lnTo>
                  <a:pt x="18657" y="17165"/>
                </a:lnTo>
                <a:lnTo>
                  <a:pt x="19381" y="17165"/>
                </a:lnTo>
                <a:lnTo>
                  <a:pt x="19381" y="17134"/>
                </a:lnTo>
                <a:lnTo>
                  <a:pt x="20876" y="17134"/>
                </a:lnTo>
                <a:lnTo>
                  <a:pt x="20876" y="20884"/>
                </a:lnTo>
                <a:lnTo>
                  <a:pt x="17163" y="20884"/>
                </a:lnTo>
                <a:lnTo>
                  <a:pt x="17163" y="17134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205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5"/>
          <p:cNvSpPr/>
          <p:nvPr/>
        </p:nvSpPr>
        <p:spPr>
          <a:xfrm>
            <a:off x="5763595" y="2421099"/>
            <a:ext cx="171745" cy="118034"/>
          </a:xfrm>
          <a:custGeom>
            <a:rect b="b" l="l" r="r" t="t"/>
            <a:pathLst>
              <a:path extrusionOk="0" h="88" w="128">
                <a:moveTo>
                  <a:pt x="0" y="0"/>
                </a:moveTo>
                <a:lnTo>
                  <a:pt x="0" y="88"/>
                </a:lnTo>
                <a:lnTo>
                  <a:pt x="128" y="88"/>
                </a:lnTo>
                <a:lnTo>
                  <a:pt x="128" y="0"/>
                </a:lnTo>
                <a:lnTo>
                  <a:pt x="0" y="0"/>
                </a:lnTo>
                <a:close/>
                <a:moveTo>
                  <a:pt x="110" y="8"/>
                </a:moveTo>
                <a:lnTo>
                  <a:pt x="64" y="54"/>
                </a:lnTo>
                <a:lnTo>
                  <a:pt x="18" y="8"/>
                </a:lnTo>
                <a:lnTo>
                  <a:pt x="110" y="8"/>
                </a:lnTo>
                <a:close/>
                <a:moveTo>
                  <a:pt x="120" y="72"/>
                </a:moveTo>
                <a:lnTo>
                  <a:pt x="96" y="48"/>
                </a:lnTo>
                <a:lnTo>
                  <a:pt x="90" y="54"/>
                </a:lnTo>
                <a:lnTo>
                  <a:pt x="118" y="80"/>
                </a:lnTo>
                <a:lnTo>
                  <a:pt x="10" y="80"/>
                </a:lnTo>
                <a:lnTo>
                  <a:pt x="38" y="54"/>
                </a:lnTo>
                <a:lnTo>
                  <a:pt x="32" y="48"/>
                </a:lnTo>
                <a:lnTo>
                  <a:pt x="8" y="72"/>
                </a:lnTo>
                <a:lnTo>
                  <a:pt x="8" y="10"/>
                </a:lnTo>
                <a:lnTo>
                  <a:pt x="58" y="60"/>
                </a:lnTo>
                <a:lnTo>
                  <a:pt x="64" y="66"/>
                </a:lnTo>
                <a:lnTo>
                  <a:pt x="70" y="60"/>
                </a:lnTo>
                <a:lnTo>
                  <a:pt x="120" y="10"/>
                </a:lnTo>
                <a:lnTo>
                  <a:pt x="120" y="72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68" name="Google Shape;468;p35"/>
          <p:cNvSpPr/>
          <p:nvPr/>
        </p:nvSpPr>
        <p:spPr>
          <a:xfrm rot="10800000">
            <a:off x="2436040" y="2213702"/>
            <a:ext cx="368700" cy="2295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4A0A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5"/>
          <p:cNvSpPr txBox="1"/>
          <p:nvPr/>
        </p:nvSpPr>
        <p:spPr>
          <a:xfrm>
            <a:off x="3407105" y="2091025"/>
            <a:ext cx="1186500" cy="477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Action Rules</a:t>
            </a:r>
            <a:b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b="1" lang="en" sz="11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(optional)</a:t>
            </a:r>
            <a:endParaRPr b="1" sz="11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470" name="Google Shape;470;p35"/>
          <p:cNvCxnSpPr>
            <a:stCxn id="469" idx="1"/>
          </p:cNvCxnSpPr>
          <p:nvPr/>
        </p:nvCxnSpPr>
        <p:spPr>
          <a:xfrm flipH="1">
            <a:off x="3017705" y="2329675"/>
            <a:ext cx="389400" cy="536100"/>
          </a:xfrm>
          <a:prstGeom prst="bentConnector2">
            <a:avLst/>
          </a:prstGeom>
          <a:noFill/>
          <a:ln cap="flat" cmpd="sng" w="28575">
            <a:solidFill>
              <a:srgbClr val="4A0A77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471" name="Google Shape;471;p35"/>
          <p:cNvSpPr/>
          <p:nvPr/>
        </p:nvSpPr>
        <p:spPr>
          <a:xfrm rot="-137050">
            <a:off x="7434075" y="1001564"/>
            <a:ext cx="1385000" cy="1285048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500">
                <a:solidFill>
                  <a:srgbClr val="8A033E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Did you know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Any object or Insight can be actioned in real time via </a:t>
            </a:r>
            <a:endParaRPr sz="900">
              <a:solidFill>
                <a:srgbClr val="032D6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Actions </a:t>
            </a:r>
            <a:endParaRPr sz="9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6"/>
          <p:cNvSpPr txBox="1"/>
          <p:nvPr/>
        </p:nvSpPr>
        <p:spPr>
          <a:xfrm>
            <a:off x="760500" y="613350"/>
            <a:ext cx="6619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Activation vs Data Action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477" name="Google Shape;4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6"/>
          <p:cNvPicPr preferRelativeResize="0"/>
          <p:nvPr/>
        </p:nvPicPr>
        <p:blipFill rotWithShape="1">
          <a:blip r:embed="rId4">
            <a:alphaModFix/>
          </a:blip>
          <a:srcRect b="25205" l="41110" r="0" t="0"/>
          <a:stretch/>
        </p:blipFill>
        <p:spPr>
          <a:xfrm>
            <a:off x="0" y="3908850"/>
            <a:ext cx="1009550" cy="12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6"/>
          <p:cNvSpPr txBox="1"/>
          <p:nvPr/>
        </p:nvSpPr>
        <p:spPr>
          <a:xfrm>
            <a:off x="958289" y="1878030"/>
            <a:ext cx="3473400" cy="28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Publishes Segments to Activation Targets (S3, SFTP, External Platforms, SFMC)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Focused on activating a Segment with relevant profile attributes and metrics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Translates Data Cloud IDs to activation targets with the right contact point, append attributes and insights etc.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Activation of large segments with millions of profiles 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Typical user:  Marketer</a:t>
            </a:r>
            <a:endParaRPr b="1"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7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80" name="Google Shape;480;p36"/>
          <p:cNvSpPr txBox="1"/>
          <p:nvPr/>
        </p:nvSpPr>
        <p:spPr>
          <a:xfrm>
            <a:off x="4916638" y="1878030"/>
            <a:ext cx="3473400" cy="28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Sends alerts/events to Targets (Salesforce Core, Webhook) based on real time Data Changes or Insights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Event driven automations and data integration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Focused on near real time events and Insights at channel, product, account, service, individual etc.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No historical data or additional context</a:t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Typical users:  Data aware specialist / architects and data engineers</a:t>
            </a:r>
            <a:endParaRPr b="1"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700"/>
              </a:spcBef>
              <a:spcAft>
                <a:spcPts val="7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81" name="Google Shape;481;p36"/>
          <p:cNvSpPr/>
          <p:nvPr/>
        </p:nvSpPr>
        <p:spPr>
          <a:xfrm>
            <a:off x="839875" y="1431749"/>
            <a:ext cx="3690000" cy="294600"/>
          </a:xfrm>
          <a:prstGeom prst="roundRect">
            <a:avLst>
              <a:gd fmla="val 16667" name="adj"/>
            </a:avLst>
          </a:prstGeom>
          <a:solidFill>
            <a:srgbClr val="4A0A7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Activation</a:t>
            </a:r>
            <a:endParaRPr sz="15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2" name="Google Shape;482;p36"/>
          <p:cNvSpPr/>
          <p:nvPr/>
        </p:nvSpPr>
        <p:spPr>
          <a:xfrm>
            <a:off x="4747253" y="1431749"/>
            <a:ext cx="3690000" cy="294600"/>
          </a:xfrm>
          <a:prstGeom prst="roundRect">
            <a:avLst>
              <a:gd fmla="val 16667" name="adj"/>
            </a:avLst>
          </a:prstGeom>
          <a:solidFill>
            <a:srgbClr val="4A0A7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Actions</a:t>
            </a:r>
            <a:endParaRPr sz="15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7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5">
            <a:off x="-1328212" y="1328216"/>
            <a:ext cx="5704425" cy="304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7"/>
          <p:cNvSpPr txBox="1"/>
          <p:nvPr/>
        </p:nvSpPr>
        <p:spPr>
          <a:xfrm>
            <a:off x="608100" y="613350"/>
            <a:ext cx="19011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Top 5 Tips </a:t>
            </a:r>
            <a:r>
              <a:rPr b="1" lang="en" sz="3000" u="sng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Recap</a:t>
            </a:r>
            <a:endParaRPr b="1" sz="3000" u="sng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492" name="Google Shape;492;p37"/>
          <p:cNvPicPr preferRelativeResize="0"/>
          <p:nvPr/>
        </p:nvPicPr>
        <p:blipFill rotWithShape="1">
          <a:blip r:embed="rId6">
            <a:alphaModFix/>
          </a:blip>
          <a:srcRect b="18420" l="0" r="0" t="-18420"/>
          <a:stretch/>
        </p:blipFill>
        <p:spPr>
          <a:xfrm>
            <a:off x="-32600" y="4729825"/>
            <a:ext cx="9209201" cy="41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7"/>
          <p:cNvSpPr/>
          <p:nvPr/>
        </p:nvSpPr>
        <p:spPr>
          <a:xfrm>
            <a:off x="4127225" y="446700"/>
            <a:ext cx="3478200" cy="465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7"/>
          <p:cNvSpPr/>
          <p:nvPr/>
        </p:nvSpPr>
        <p:spPr>
          <a:xfrm>
            <a:off x="4127225" y="1310800"/>
            <a:ext cx="3478200" cy="465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7"/>
          <p:cNvSpPr/>
          <p:nvPr/>
        </p:nvSpPr>
        <p:spPr>
          <a:xfrm>
            <a:off x="4127225" y="2193625"/>
            <a:ext cx="3478200" cy="465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7"/>
          <p:cNvSpPr/>
          <p:nvPr/>
        </p:nvSpPr>
        <p:spPr>
          <a:xfrm>
            <a:off x="4127225" y="3076450"/>
            <a:ext cx="3478200" cy="465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7"/>
          <p:cNvSpPr txBox="1"/>
          <p:nvPr/>
        </p:nvSpPr>
        <p:spPr>
          <a:xfrm>
            <a:off x="3743975" y="446700"/>
            <a:ext cx="218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1- </a:t>
            </a: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Use Cases</a:t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99" name="Google Shape;499;p37"/>
          <p:cNvSpPr/>
          <p:nvPr/>
        </p:nvSpPr>
        <p:spPr>
          <a:xfrm>
            <a:off x="4127225" y="3898125"/>
            <a:ext cx="3478200" cy="465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7"/>
          <p:cNvSpPr txBox="1"/>
          <p:nvPr/>
        </p:nvSpPr>
        <p:spPr>
          <a:xfrm>
            <a:off x="3743975" y="1320163"/>
            <a:ext cx="251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2- </a:t>
            </a: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Be Intentional</a:t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1" name="Google Shape;501;p37"/>
          <p:cNvSpPr txBox="1"/>
          <p:nvPr/>
        </p:nvSpPr>
        <p:spPr>
          <a:xfrm>
            <a:off x="3960425" y="2198300"/>
            <a:ext cx="312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   3- </a:t>
            </a:r>
            <a:r>
              <a:rPr lang="en" sz="16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Organizational Alignment</a:t>
            </a:r>
            <a:endParaRPr sz="16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2" name="Google Shape;502;p37"/>
          <p:cNvSpPr txBox="1"/>
          <p:nvPr/>
        </p:nvSpPr>
        <p:spPr>
          <a:xfrm>
            <a:off x="4043825" y="3076425"/>
            <a:ext cx="364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  4- Identity Success Metrics</a:t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3" name="Google Shape;503;p37"/>
          <p:cNvSpPr txBox="1"/>
          <p:nvPr/>
        </p:nvSpPr>
        <p:spPr>
          <a:xfrm>
            <a:off x="4043825" y="3914625"/>
            <a:ext cx="364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  5- Customer 360 Data Model</a:t>
            </a:r>
            <a:endParaRPr sz="17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4127225" y="921713"/>
            <a:ext cx="4512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70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 Clear on what should &amp; what should not be done in Data Cloud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4127225" y="1776700"/>
            <a:ext cx="4512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70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to Action your Data / Relate to the use case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37"/>
          <p:cNvSpPr txBox="1"/>
          <p:nvPr/>
        </p:nvSpPr>
        <p:spPr>
          <a:xfrm>
            <a:off x="4127225" y="2671063"/>
            <a:ext cx="4512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70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Break out of Organizational Silos / Spend Time Auditing Source Data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37"/>
          <p:cNvSpPr txBox="1"/>
          <p:nvPr/>
        </p:nvSpPr>
        <p:spPr>
          <a:xfrm>
            <a:off x="4127225" y="3562125"/>
            <a:ext cx="4512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70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Business KPIs / Operational Efficiency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4127225" y="4367325"/>
            <a:ext cx="4512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70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Align your data to the Customer 360 Data Model - Take your time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37"/>
          <p:cNvSpPr/>
          <p:nvPr/>
        </p:nvSpPr>
        <p:spPr>
          <a:xfrm rot="-138047">
            <a:off x="334352" y="3926747"/>
            <a:ext cx="2226895" cy="682458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700">
                <a:solidFill>
                  <a:srgbClr val="8A033E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Bonus Tip</a:t>
            </a:r>
            <a:endParaRPr b="1" sz="1700">
              <a:solidFill>
                <a:srgbClr val="8A033E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5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Leverage the Experts</a:t>
            </a:r>
            <a:endParaRPr b="1" sz="15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pic>
        <p:nvPicPr>
          <p:cNvPr id="510" name="Google Shape;510;p37"/>
          <p:cNvPicPr preferRelativeResize="0"/>
          <p:nvPr/>
        </p:nvPicPr>
        <p:blipFill rotWithShape="1">
          <a:blip r:embed="rId8">
            <a:alphaModFix/>
          </a:blip>
          <a:srcRect b="18546" l="0" r="0" t="0"/>
          <a:stretch/>
        </p:blipFill>
        <p:spPr>
          <a:xfrm>
            <a:off x="1928025" y="3823273"/>
            <a:ext cx="1714350" cy="13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/>
          <p:nvPr/>
        </p:nvSpPr>
        <p:spPr>
          <a:xfrm>
            <a:off x="216225" y="410150"/>
            <a:ext cx="6619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Trail Map for Data Cloud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516" name="Google Shape;5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8"/>
          <p:cNvSpPr/>
          <p:nvPr/>
        </p:nvSpPr>
        <p:spPr>
          <a:xfrm>
            <a:off x="1527332" y="1366700"/>
            <a:ext cx="7088449" cy="3504816"/>
          </a:xfrm>
          <a:custGeom>
            <a:rect b="b" l="l" r="r" t="t"/>
            <a:pathLst>
              <a:path extrusionOk="0" h="134297" w="115692">
                <a:moveTo>
                  <a:pt x="0" y="83069"/>
                </a:moveTo>
                <a:cubicBezTo>
                  <a:pt x="318" y="93724"/>
                  <a:pt x="1042" y="107983"/>
                  <a:pt x="5028" y="114421"/>
                </a:cubicBezTo>
                <a:cubicBezTo>
                  <a:pt x="9014" y="120859"/>
                  <a:pt x="20080" y="125785"/>
                  <a:pt x="23915" y="121695"/>
                </a:cubicBezTo>
                <a:cubicBezTo>
                  <a:pt x="27750" y="117605"/>
                  <a:pt x="31862" y="108787"/>
                  <a:pt x="28038" y="89882"/>
                </a:cubicBezTo>
                <a:cubicBezTo>
                  <a:pt x="25599" y="74463"/>
                  <a:pt x="10217" y="72429"/>
                  <a:pt x="10814" y="51415"/>
                </a:cubicBezTo>
                <a:cubicBezTo>
                  <a:pt x="9384" y="40308"/>
                  <a:pt x="18018" y="18071"/>
                  <a:pt x="21719" y="19877"/>
                </a:cubicBezTo>
                <a:cubicBezTo>
                  <a:pt x="25420" y="21683"/>
                  <a:pt x="29398" y="34459"/>
                  <a:pt x="33021" y="62253"/>
                </a:cubicBezTo>
                <a:cubicBezTo>
                  <a:pt x="36644" y="90047"/>
                  <a:pt x="48774" y="100656"/>
                  <a:pt x="54487" y="83570"/>
                </a:cubicBezTo>
                <a:cubicBezTo>
                  <a:pt x="60200" y="66484"/>
                  <a:pt x="45946" y="19910"/>
                  <a:pt x="55420" y="4548"/>
                </a:cubicBezTo>
                <a:cubicBezTo>
                  <a:pt x="64894" y="-10814"/>
                  <a:pt x="72251" y="17402"/>
                  <a:pt x="78249" y="20526"/>
                </a:cubicBezTo>
                <a:cubicBezTo>
                  <a:pt x="84247" y="23650"/>
                  <a:pt x="87049" y="27562"/>
                  <a:pt x="91407" y="23294"/>
                </a:cubicBezTo>
                <a:cubicBezTo>
                  <a:pt x="95663" y="22644"/>
                  <a:pt x="102284" y="8443"/>
                  <a:pt x="106331" y="11771"/>
                </a:cubicBezTo>
                <a:cubicBezTo>
                  <a:pt x="110379" y="15099"/>
                  <a:pt x="115410" y="22588"/>
                  <a:pt x="115692" y="43260"/>
                </a:cubicBezTo>
                <a:cubicBezTo>
                  <a:pt x="115550" y="57210"/>
                  <a:pt x="113215" y="74824"/>
                  <a:pt x="109582" y="87257"/>
                </a:cubicBezTo>
                <a:cubicBezTo>
                  <a:pt x="106523" y="105759"/>
                  <a:pt x="86314" y="78789"/>
                  <a:pt x="75666" y="83687"/>
                </a:cubicBezTo>
                <a:cubicBezTo>
                  <a:pt x="68924" y="80392"/>
                  <a:pt x="42629" y="121863"/>
                  <a:pt x="80173" y="134297"/>
                </a:cubicBezTo>
              </a:path>
            </a:pathLst>
          </a:custGeom>
          <a:noFill/>
          <a:ln cap="flat" cmpd="sng" w="50800">
            <a:solidFill>
              <a:srgbClr val="ED7633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</a:endParaRPr>
          </a:p>
        </p:txBody>
      </p:sp>
      <p:sp>
        <p:nvSpPr>
          <p:cNvPr id="518" name="Google Shape;518;p38"/>
          <p:cNvSpPr/>
          <p:nvPr/>
        </p:nvSpPr>
        <p:spPr>
          <a:xfrm>
            <a:off x="7417612" y="1369219"/>
            <a:ext cx="1290600" cy="25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8"/>
          <p:cNvSpPr/>
          <p:nvPr/>
        </p:nvSpPr>
        <p:spPr>
          <a:xfrm>
            <a:off x="4644402" y="1157631"/>
            <a:ext cx="4034400" cy="80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0" name="Google Shape;520;p38"/>
          <p:cNvGrpSpPr/>
          <p:nvPr/>
        </p:nvGrpSpPr>
        <p:grpSpPr>
          <a:xfrm>
            <a:off x="4505190" y="1192379"/>
            <a:ext cx="226276" cy="464308"/>
            <a:chOff x="9610224" y="3457070"/>
            <a:chExt cx="371676" cy="762661"/>
          </a:xfrm>
        </p:grpSpPr>
        <p:pic>
          <p:nvPicPr>
            <p:cNvPr id="521" name="Google Shape;521;p38"/>
            <p:cNvPicPr preferRelativeResize="0"/>
            <p:nvPr/>
          </p:nvPicPr>
          <p:blipFill rotWithShape="1">
            <a:blip r:embed="rId4">
              <a:alphaModFix amt="70000"/>
            </a:blip>
            <a:srcRect b="0" l="0" r="0" t="0"/>
            <a:stretch/>
          </p:blipFill>
          <p:spPr>
            <a:xfrm>
              <a:off x="9734602" y="3457070"/>
              <a:ext cx="247298" cy="762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38"/>
            <p:cNvPicPr preferRelativeResize="0"/>
            <p:nvPr/>
          </p:nvPicPr>
          <p:blipFill rotWithShape="1">
            <a:blip r:embed="rId5">
              <a:alphaModFix amt="60000"/>
            </a:blip>
            <a:srcRect b="0" l="0" r="0" t="0"/>
            <a:stretch/>
          </p:blipFill>
          <p:spPr>
            <a:xfrm>
              <a:off x="9610224" y="3643700"/>
              <a:ext cx="139593" cy="430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3" name="Google Shape;523;p38"/>
          <p:cNvSpPr/>
          <p:nvPr/>
        </p:nvSpPr>
        <p:spPr>
          <a:xfrm rot="8100538">
            <a:off x="6166368" y="4642635"/>
            <a:ext cx="244109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DD7A01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38"/>
          <p:cNvPicPr preferRelativeResize="0"/>
          <p:nvPr/>
        </p:nvPicPr>
        <p:blipFill rotWithShape="1">
          <a:blip r:embed="rId6">
            <a:alphaModFix amt="45000"/>
          </a:blip>
          <a:srcRect b="0" l="0" r="-2385" t="-2385"/>
          <a:stretch/>
        </p:blipFill>
        <p:spPr>
          <a:xfrm rot="-1024085">
            <a:off x="3059573" y="3681624"/>
            <a:ext cx="473518" cy="31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 rotWithShape="1">
          <a:blip r:embed="rId6">
            <a:alphaModFix amt="45000"/>
          </a:blip>
          <a:srcRect b="0" l="0" r="-2385" t="-2385"/>
          <a:stretch/>
        </p:blipFill>
        <p:spPr>
          <a:xfrm rot="9731219">
            <a:off x="3271142" y="2730758"/>
            <a:ext cx="499266" cy="3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8"/>
          <p:cNvPicPr preferRelativeResize="0"/>
          <p:nvPr/>
        </p:nvPicPr>
        <p:blipFill rotWithShape="1">
          <a:blip r:embed="rId6">
            <a:alphaModFix amt="45000"/>
          </a:blip>
          <a:srcRect b="0" l="0" r="-2385" t="-2385"/>
          <a:stretch/>
        </p:blipFill>
        <p:spPr>
          <a:xfrm rot="7001690">
            <a:off x="5393651" y="1326529"/>
            <a:ext cx="521939" cy="34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8"/>
          <p:cNvPicPr preferRelativeResize="0"/>
          <p:nvPr/>
        </p:nvPicPr>
        <p:blipFill rotWithShape="1">
          <a:blip r:embed="rId6">
            <a:alphaModFix amt="45000"/>
          </a:blip>
          <a:srcRect b="0" l="0" r="-2385" t="-2385"/>
          <a:stretch/>
        </p:blipFill>
        <p:spPr>
          <a:xfrm rot="7589222">
            <a:off x="5163386" y="4390693"/>
            <a:ext cx="495909" cy="330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38"/>
          <p:cNvGrpSpPr/>
          <p:nvPr/>
        </p:nvGrpSpPr>
        <p:grpSpPr>
          <a:xfrm>
            <a:off x="2820913" y="4343359"/>
            <a:ext cx="345277" cy="345178"/>
            <a:chOff x="489665" y="4628977"/>
            <a:chExt cx="494100" cy="494100"/>
          </a:xfrm>
        </p:grpSpPr>
        <p:sp>
          <p:nvSpPr>
            <p:cNvPr id="529" name="Google Shape;529;p38"/>
            <p:cNvSpPr/>
            <p:nvPr/>
          </p:nvSpPr>
          <p:spPr>
            <a:xfrm rot="8100000">
              <a:off x="562024" y="4701336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D7633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628131" y="4767414"/>
              <a:ext cx="217200" cy="217200"/>
            </a:xfrm>
            <a:prstGeom prst="ellipse">
              <a:avLst/>
            </a:prstGeom>
            <a:solidFill>
              <a:srgbClr val="ED763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1" name="Google Shape;53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1386" y="2828590"/>
            <a:ext cx="698552" cy="764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38"/>
          <p:cNvGrpSpPr/>
          <p:nvPr/>
        </p:nvGrpSpPr>
        <p:grpSpPr>
          <a:xfrm>
            <a:off x="1591503" y="4080031"/>
            <a:ext cx="345277" cy="345178"/>
            <a:chOff x="489665" y="4628977"/>
            <a:chExt cx="494100" cy="494100"/>
          </a:xfrm>
        </p:grpSpPr>
        <p:sp>
          <p:nvSpPr>
            <p:cNvPr id="533" name="Google Shape;533;p38"/>
            <p:cNvSpPr/>
            <p:nvPr/>
          </p:nvSpPr>
          <p:spPr>
            <a:xfrm rot="8100000">
              <a:off x="562024" y="4701336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D7633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628131" y="4767414"/>
              <a:ext cx="217200" cy="217200"/>
            </a:xfrm>
            <a:prstGeom prst="ellipse">
              <a:avLst/>
            </a:prstGeom>
            <a:solidFill>
              <a:srgbClr val="ED763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5" name="Google Shape;535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80622" y="2737910"/>
            <a:ext cx="450766" cy="95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1302" y="2724859"/>
            <a:ext cx="449402" cy="9567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38"/>
          <p:cNvGrpSpPr/>
          <p:nvPr/>
        </p:nvGrpSpPr>
        <p:grpSpPr>
          <a:xfrm>
            <a:off x="2108695" y="2198248"/>
            <a:ext cx="345277" cy="345178"/>
            <a:chOff x="1467308" y="2480488"/>
            <a:chExt cx="494100" cy="494100"/>
          </a:xfrm>
        </p:grpSpPr>
        <p:sp>
          <p:nvSpPr>
            <p:cNvPr id="538" name="Google Shape;538;p38"/>
            <p:cNvSpPr/>
            <p:nvPr/>
          </p:nvSpPr>
          <p:spPr>
            <a:xfrm rot="8100000">
              <a:off x="1539667" y="2552848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D9DDA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1605800" y="2620725"/>
              <a:ext cx="217200" cy="217200"/>
            </a:xfrm>
            <a:prstGeom prst="ellipse">
              <a:avLst/>
            </a:prstGeom>
            <a:solidFill>
              <a:srgbClr val="0D9DDA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38"/>
          <p:cNvSpPr/>
          <p:nvPr/>
        </p:nvSpPr>
        <p:spPr>
          <a:xfrm>
            <a:off x="238260" y="4482819"/>
            <a:ext cx="1552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100"/>
              </a:spcAft>
              <a:buNone/>
            </a:pPr>
            <a:r>
              <a:rPr b="1" lang="en" sz="11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Watch the </a:t>
            </a:r>
            <a:r>
              <a:rPr b="1" lang="en" sz="1100" u="sng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Prepare for Implementation Video</a:t>
            </a:r>
            <a:r>
              <a:rPr b="1" lang="en" sz="8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</a:t>
            </a: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nd go through the </a:t>
            </a:r>
            <a:r>
              <a:rPr lang="en" sz="900" u="sng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Trails </a:t>
            </a: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on Trailhead</a:t>
            </a:r>
            <a:endParaRPr i="0" sz="900" u="none" cap="none" strike="noStrike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41" name="Google Shape;541;p38"/>
          <p:cNvSpPr/>
          <p:nvPr/>
        </p:nvSpPr>
        <p:spPr>
          <a:xfrm>
            <a:off x="6489159" y="4547213"/>
            <a:ext cx="21111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Continue Your Journey!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Check here</a:t>
            </a: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for new feature announcements and release notes.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42" name="Google Shape;542;p38"/>
          <p:cNvSpPr/>
          <p:nvPr/>
        </p:nvSpPr>
        <p:spPr>
          <a:xfrm>
            <a:off x="3500979" y="4321100"/>
            <a:ext cx="16140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Document Business requirements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- Identify Data sources and integrations 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- Confirm requirements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- Define your audience segments strategy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spcBef>
                <a:spcPts val="0"/>
              </a:spcBef>
              <a:spcAft>
                <a:spcPts val="1100"/>
              </a:spcAft>
              <a:buNone/>
            </a:pPr>
            <a:r>
              <a:t/>
            </a:r>
            <a:endParaRPr sz="700">
              <a:solidFill>
                <a:srgbClr val="434343"/>
              </a:solidFill>
            </a:endParaRPr>
          </a:p>
        </p:txBody>
      </p:sp>
      <p:pic>
        <p:nvPicPr>
          <p:cNvPr id="543" name="Google Shape;543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601051" y="3183893"/>
            <a:ext cx="520305" cy="510846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33730"/>
              </a:srgbClr>
            </a:outerShdw>
          </a:effectLst>
        </p:spPr>
      </p:pic>
      <p:grpSp>
        <p:nvGrpSpPr>
          <p:cNvPr id="544" name="Google Shape;544;p38"/>
          <p:cNvGrpSpPr/>
          <p:nvPr/>
        </p:nvGrpSpPr>
        <p:grpSpPr>
          <a:xfrm>
            <a:off x="4915315" y="1221181"/>
            <a:ext cx="345277" cy="345178"/>
            <a:chOff x="5571008" y="2480502"/>
            <a:chExt cx="494100" cy="494100"/>
          </a:xfrm>
        </p:grpSpPr>
        <p:sp>
          <p:nvSpPr>
            <p:cNvPr id="545" name="Google Shape;545;p38"/>
            <p:cNvSpPr/>
            <p:nvPr/>
          </p:nvSpPr>
          <p:spPr>
            <a:xfrm rot="8100000">
              <a:off x="5643367" y="2552861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D9DDA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5709449" y="2620689"/>
              <a:ext cx="217200" cy="217200"/>
            </a:xfrm>
            <a:prstGeom prst="ellipse">
              <a:avLst/>
            </a:prstGeom>
            <a:solidFill>
              <a:srgbClr val="0D9DDA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7" name="Google Shape;547;p38"/>
          <p:cNvPicPr preferRelativeResize="0"/>
          <p:nvPr/>
        </p:nvPicPr>
        <p:blipFill rotWithShape="1">
          <a:blip r:embed="rId6">
            <a:alphaModFix amt="45000"/>
          </a:blip>
          <a:srcRect b="0" l="0" r="-2385" t="-2385"/>
          <a:stretch/>
        </p:blipFill>
        <p:spPr>
          <a:xfrm rot="-10180116">
            <a:off x="8335640" y="2597423"/>
            <a:ext cx="499257" cy="332846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8"/>
          <p:cNvSpPr/>
          <p:nvPr/>
        </p:nvSpPr>
        <p:spPr>
          <a:xfrm rot="8100538">
            <a:off x="6810289" y="1854052"/>
            <a:ext cx="244109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8"/>
          <p:cNvSpPr/>
          <p:nvPr/>
        </p:nvSpPr>
        <p:spPr>
          <a:xfrm rot="8100000">
            <a:off x="3102454" y="1978294"/>
            <a:ext cx="244147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8"/>
          <p:cNvSpPr/>
          <p:nvPr/>
        </p:nvSpPr>
        <p:spPr>
          <a:xfrm rot="8100000">
            <a:off x="4808137" y="3118031"/>
            <a:ext cx="244147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1" name="Google Shape;551;p38"/>
          <p:cNvGrpSpPr/>
          <p:nvPr/>
        </p:nvGrpSpPr>
        <p:grpSpPr>
          <a:xfrm>
            <a:off x="5174383" y="3730783"/>
            <a:ext cx="345277" cy="345178"/>
            <a:chOff x="7863308" y="1728771"/>
            <a:chExt cx="494100" cy="494100"/>
          </a:xfrm>
        </p:grpSpPr>
        <p:sp>
          <p:nvSpPr>
            <p:cNvPr id="552" name="Google Shape;552;p38"/>
            <p:cNvSpPr/>
            <p:nvPr/>
          </p:nvSpPr>
          <p:spPr>
            <a:xfrm rot="8100000">
              <a:off x="7935667" y="1801131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D9DDA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8001749" y="1868963"/>
              <a:ext cx="217200" cy="217200"/>
            </a:xfrm>
            <a:prstGeom prst="ellipse">
              <a:avLst/>
            </a:prstGeom>
            <a:solidFill>
              <a:srgbClr val="0D9DDA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4" name="Google Shape;554;p38"/>
          <p:cNvSpPr/>
          <p:nvPr/>
        </p:nvSpPr>
        <p:spPr>
          <a:xfrm>
            <a:off x="4822236" y="1723269"/>
            <a:ext cx="1248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Success Review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Check-in on progress!</a:t>
            </a:r>
            <a:endParaRPr b="1" sz="900">
              <a:solidFill>
                <a:srgbClr val="545454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55" name="Google Shape;555;p38"/>
          <p:cNvSpPr/>
          <p:nvPr/>
        </p:nvSpPr>
        <p:spPr>
          <a:xfrm>
            <a:off x="1791049" y="3492225"/>
            <a:ext cx="1375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Implementation Considerations </a:t>
            </a: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Review the </a:t>
            </a:r>
            <a:r>
              <a:rPr lang="en" sz="900" u="sng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resources</a:t>
            </a: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 and</a:t>
            </a: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the </a:t>
            </a:r>
            <a:r>
              <a:rPr lang="en" sz="900" u="sng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documentation</a:t>
            </a: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available to you.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56" name="Google Shape;556;p38"/>
          <p:cNvSpPr/>
          <p:nvPr/>
        </p:nvSpPr>
        <p:spPr>
          <a:xfrm>
            <a:off x="4717927" y="1361810"/>
            <a:ext cx="3907154" cy="2461425"/>
          </a:xfrm>
          <a:custGeom>
            <a:rect b="b" l="l" r="r" t="t"/>
            <a:pathLst>
              <a:path extrusionOk="0" h="131276" w="208326">
                <a:moveTo>
                  <a:pt x="344" y="37733"/>
                </a:moveTo>
                <a:cubicBezTo>
                  <a:pt x="439" y="34939"/>
                  <a:pt x="-799" y="26049"/>
                  <a:pt x="915" y="20969"/>
                </a:cubicBezTo>
                <a:cubicBezTo>
                  <a:pt x="2630" y="15889"/>
                  <a:pt x="5742" y="10746"/>
                  <a:pt x="10631" y="7253"/>
                </a:cubicBezTo>
                <a:cubicBezTo>
                  <a:pt x="15521" y="3761"/>
                  <a:pt x="23966" y="236"/>
                  <a:pt x="30252" y="14"/>
                </a:cubicBezTo>
                <a:cubicBezTo>
                  <a:pt x="36539" y="-208"/>
                  <a:pt x="41365" y="2205"/>
                  <a:pt x="48350" y="5920"/>
                </a:cubicBezTo>
                <a:cubicBezTo>
                  <a:pt x="55335" y="9635"/>
                  <a:pt x="65939" y="18461"/>
                  <a:pt x="72162" y="22303"/>
                </a:cubicBezTo>
                <a:cubicBezTo>
                  <a:pt x="78385" y="26145"/>
                  <a:pt x="80576" y="27160"/>
                  <a:pt x="85688" y="28970"/>
                </a:cubicBezTo>
                <a:cubicBezTo>
                  <a:pt x="90800" y="30780"/>
                  <a:pt x="97023" y="32082"/>
                  <a:pt x="102833" y="33161"/>
                </a:cubicBezTo>
                <a:cubicBezTo>
                  <a:pt x="108643" y="34241"/>
                  <a:pt x="114167" y="36177"/>
                  <a:pt x="120549" y="35447"/>
                </a:cubicBezTo>
                <a:cubicBezTo>
                  <a:pt x="126931" y="34717"/>
                  <a:pt x="135322" y="31041"/>
                  <a:pt x="141123" y="28780"/>
                </a:cubicBezTo>
                <a:cubicBezTo>
                  <a:pt x="146924" y="26519"/>
                  <a:pt x="150801" y="23924"/>
                  <a:pt x="155355" y="21882"/>
                </a:cubicBezTo>
                <a:cubicBezTo>
                  <a:pt x="159909" y="19840"/>
                  <a:pt x="164055" y="17155"/>
                  <a:pt x="168446" y="16527"/>
                </a:cubicBezTo>
                <a:cubicBezTo>
                  <a:pt x="172837" y="15899"/>
                  <a:pt x="177142" y="16292"/>
                  <a:pt x="181700" y="18112"/>
                </a:cubicBezTo>
                <a:cubicBezTo>
                  <a:pt x="186259" y="19932"/>
                  <a:pt x="192209" y="24176"/>
                  <a:pt x="195797" y="27446"/>
                </a:cubicBezTo>
                <a:cubicBezTo>
                  <a:pt x="199385" y="30716"/>
                  <a:pt x="201338" y="33900"/>
                  <a:pt x="203226" y="37733"/>
                </a:cubicBezTo>
                <a:cubicBezTo>
                  <a:pt x="205114" y="41566"/>
                  <a:pt x="206299" y="46476"/>
                  <a:pt x="207124" y="50445"/>
                </a:cubicBezTo>
                <a:cubicBezTo>
                  <a:pt x="207950" y="54414"/>
                  <a:pt x="208638" y="55695"/>
                  <a:pt x="208179" y="61546"/>
                </a:cubicBezTo>
                <a:cubicBezTo>
                  <a:pt x="207720" y="67397"/>
                  <a:pt x="206369" y="77929"/>
                  <a:pt x="204369" y="85549"/>
                </a:cubicBezTo>
                <a:cubicBezTo>
                  <a:pt x="202369" y="93169"/>
                  <a:pt x="198369" y="101996"/>
                  <a:pt x="196178" y="107266"/>
                </a:cubicBezTo>
                <a:cubicBezTo>
                  <a:pt x="193987" y="112537"/>
                  <a:pt x="193289" y="113838"/>
                  <a:pt x="191225" y="117172"/>
                </a:cubicBezTo>
                <a:cubicBezTo>
                  <a:pt x="189161" y="120506"/>
                  <a:pt x="187383" y="124919"/>
                  <a:pt x="183795" y="127268"/>
                </a:cubicBezTo>
                <a:cubicBezTo>
                  <a:pt x="180207" y="129618"/>
                  <a:pt x="175254" y="131110"/>
                  <a:pt x="169698" y="131269"/>
                </a:cubicBezTo>
                <a:cubicBezTo>
                  <a:pt x="164142" y="131428"/>
                  <a:pt x="153665" y="128729"/>
                  <a:pt x="150458" y="128221"/>
                </a:cubicBezTo>
              </a:path>
            </a:pathLst>
          </a:custGeom>
          <a:noFill/>
          <a:ln cap="flat" cmpd="sng" w="38100">
            <a:solidFill>
              <a:srgbClr val="ED7633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557" name="Google Shape;557;p38"/>
          <p:cNvSpPr/>
          <p:nvPr/>
        </p:nvSpPr>
        <p:spPr>
          <a:xfrm>
            <a:off x="5062705" y="2817863"/>
            <a:ext cx="1552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Review your implementation</a:t>
            </a:r>
            <a:endParaRPr sz="1100">
              <a:solidFill>
                <a:srgbClr val="434343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Confirm if existing implementation matches your use case plan or needs adjustments, or vice versa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58" name="Google Shape;558;p38"/>
          <p:cNvSpPr/>
          <p:nvPr/>
        </p:nvSpPr>
        <p:spPr>
          <a:xfrm rot="8100000">
            <a:off x="4297719" y="3643894"/>
            <a:ext cx="244147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8"/>
          <p:cNvSpPr/>
          <p:nvPr/>
        </p:nvSpPr>
        <p:spPr>
          <a:xfrm>
            <a:off x="3308262" y="1866088"/>
            <a:ext cx="14535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Partner alignment on implementation goals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Discuss your business value map and use case roadmap draft</a:t>
            </a:r>
            <a:endParaRPr b="1" sz="1100">
              <a:solidFill>
                <a:srgbClr val="545454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60" name="Google Shape;560;p38"/>
          <p:cNvSpPr/>
          <p:nvPr/>
        </p:nvSpPr>
        <p:spPr>
          <a:xfrm rot="8100000">
            <a:off x="8285797" y="3057919"/>
            <a:ext cx="244147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8"/>
          <p:cNvSpPr/>
          <p:nvPr/>
        </p:nvSpPr>
        <p:spPr>
          <a:xfrm>
            <a:off x="7092200" y="3025913"/>
            <a:ext cx="1248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Review your first results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45454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Share initial learnings</a:t>
            </a:r>
            <a:endParaRPr b="1" sz="1100">
              <a:solidFill>
                <a:srgbClr val="545454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62" name="Google Shape;562;p38"/>
          <p:cNvSpPr/>
          <p:nvPr/>
        </p:nvSpPr>
        <p:spPr>
          <a:xfrm>
            <a:off x="6155930" y="1318613"/>
            <a:ext cx="15528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Hands-on training</a:t>
            </a:r>
            <a:endParaRPr sz="1100">
              <a:solidFill>
                <a:srgbClr val="434343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All stakeholders to access instance and get to know your instance in depth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63" name="Google Shape;563;p38"/>
          <p:cNvSpPr/>
          <p:nvPr/>
        </p:nvSpPr>
        <p:spPr>
          <a:xfrm rot="8100538">
            <a:off x="8330389" y="1732152"/>
            <a:ext cx="244109" cy="244109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8"/>
          <p:cNvSpPr/>
          <p:nvPr/>
        </p:nvSpPr>
        <p:spPr>
          <a:xfrm>
            <a:off x="7341400" y="2038438"/>
            <a:ext cx="1248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Build and launch your use cases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45454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Create first segments and activate them</a:t>
            </a:r>
            <a:endParaRPr b="1" sz="1100">
              <a:solidFill>
                <a:srgbClr val="545454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65" name="Google Shape;565;p38"/>
          <p:cNvSpPr/>
          <p:nvPr/>
        </p:nvSpPr>
        <p:spPr>
          <a:xfrm>
            <a:off x="5615975" y="3823213"/>
            <a:ext cx="1248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Optimize for Success</a:t>
            </a:r>
            <a:endParaRPr b="1" sz="11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545454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Best practices for use case optimization</a:t>
            </a:r>
            <a:endParaRPr b="1" sz="1100">
              <a:solidFill>
                <a:srgbClr val="545454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566" name="Google Shape;566;p38"/>
          <p:cNvGrpSpPr/>
          <p:nvPr/>
        </p:nvGrpSpPr>
        <p:grpSpPr>
          <a:xfrm>
            <a:off x="283680" y="1255105"/>
            <a:ext cx="177580" cy="193094"/>
            <a:chOff x="489665" y="4628977"/>
            <a:chExt cx="494100" cy="494100"/>
          </a:xfrm>
        </p:grpSpPr>
        <p:sp>
          <p:nvSpPr>
            <p:cNvPr id="567" name="Google Shape;567;p38"/>
            <p:cNvSpPr/>
            <p:nvPr/>
          </p:nvSpPr>
          <p:spPr>
            <a:xfrm rot="8100000">
              <a:off x="562024" y="4701336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D7633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628131" y="4767414"/>
              <a:ext cx="217200" cy="217200"/>
            </a:xfrm>
            <a:prstGeom prst="ellipse">
              <a:avLst/>
            </a:prstGeom>
            <a:solidFill>
              <a:srgbClr val="ED763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38"/>
          <p:cNvSpPr txBox="1"/>
          <p:nvPr/>
        </p:nvSpPr>
        <p:spPr>
          <a:xfrm>
            <a:off x="461250" y="1239875"/>
            <a:ext cx="98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Salesforce Sans"/>
                <a:ea typeface="Salesforce Sans"/>
                <a:cs typeface="Salesforce Sans"/>
                <a:sym typeface="Salesforce Sans"/>
              </a:rPr>
              <a:t>Self-learning</a:t>
            </a:r>
            <a:endParaRPr sz="800"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570" name="Google Shape;570;p38"/>
          <p:cNvGrpSpPr/>
          <p:nvPr/>
        </p:nvGrpSpPr>
        <p:grpSpPr>
          <a:xfrm>
            <a:off x="283664" y="1517621"/>
            <a:ext cx="177580" cy="193094"/>
            <a:chOff x="1467308" y="2480488"/>
            <a:chExt cx="494100" cy="494100"/>
          </a:xfrm>
        </p:grpSpPr>
        <p:sp>
          <p:nvSpPr>
            <p:cNvPr id="571" name="Google Shape;571;p38"/>
            <p:cNvSpPr/>
            <p:nvPr/>
          </p:nvSpPr>
          <p:spPr>
            <a:xfrm rot="8100000">
              <a:off x="1539667" y="2552848"/>
              <a:ext cx="349381" cy="349381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0D9DDA"/>
            </a:solidFill>
            <a:ln>
              <a:noFill/>
            </a:ln>
            <a:effectLst>
              <a:outerShdw blurRad="11430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605800" y="2620725"/>
              <a:ext cx="217200" cy="217200"/>
            </a:xfrm>
            <a:prstGeom prst="ellipse">
              <a:avLst/>
            </a:prstGeom>
            <a:solidFill>
              <a:srgbClr val="0D9DDA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t/>
              </a:r>
              <a:endParaRPr b="1" baseline="30000" i="0" sz="1600" u="none" cap="none" strike="noStrike">
                <a:solidFill>
                  <a:srgbClr val="00326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3" name="Google Shape;573;p38"/>
          <p:cNvSpPr txBox="1"/>
          <p:nvPr/>
        </p:nvSpPr>
        <p:spPr>
          <a:xfrm>
            <a:off x="461250" y="1460275"/>
            <a:ext cx="1203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Salesforce Sans"/>
                <a:ea typeface="Salesforce Sans"/>
                <a:cs typeface="Salesforce Sans"/>
                <a:sym typeface="Salesforce Sans"/>
              </a:rPr>
              <a:t>Partner with Account Success</a:t>
            </a:r>
            <a:endParaRPr sz="800"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74" name="Google Shape;574;p38"/>
          <p:cNvSpPr/>
          <p:nvPr/>
        </p:nvSpPr>
        <p:spPr>
          <a:xfrm rot="8098995">
            <a:off x="1556457" y="1325486"/>
            <a:ext cx="130550" cy="136545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cubicBezTo>
                  <a:pt x="21600" y="3600"/>
                  <a:pt x="21600" y="7200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0B827C"/>
          </a:solidFill>
          <a:ln>
            <a:noFill/>
          </a:ln>
          <a:effectLst>
            <a:outerShdw blurRad="11430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1" baseline="30000" i="0" sz="1600" u="none" cap="none" strike="noStrike">
              <a:solidFill>
                <a:srgbClr val="0032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8"/>
          <p:cNvSpPr txBox="1"/>
          <p:nvPr/>
        </p:nvSpPr>
        <p:spPr>
          <a:xfrm>
            <a:off x="1704100" y="1239863"/>
            <a:ext cx="1203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Salesforce Sans"/>
                <a:ea typeface="Salesforce Sans"/>
                <a:cs typeface="Salesforce Sans"/>
                <a:sym typeface="Salesforce Sans"/>
              </a:rPr>
              <a:t>Partner with Implementation </a:t>
            </a:r>
            <a:endParaRPr sz="800"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76" name="Google Shape;576;p38"/>
          <p:cNvSpPr/>
          <p:nvPr/>
        </p:nvSpPr>
        <p:spPr>
          <a:xfrm>
            <a:off x="333450" y="1955225"/>
            <a:ext cx="1814100" cy="595500"/>
          </a:xfrm>
          <a:prstGeom prst="rect">
            <a:avLst/>
          </a:prstGeom>
          <a:noFill/>
          <a:ln cap="flat" cmpd="sng" w="38100">
            <a:solidFill>
              <a:srgbClr val="0B5C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Planning for Success</a:t>
            </a:r>
            <a:endParaRPr sz="1100">
              <a:solidFill>
                <a:srgbClr val="434343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Best practices for value and use case mapping</a:t>
            </a:r>
            <a:endParaRPr sz="900">
              <a:solidFill>
                <a:srgbClr val="434343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77" name="Google Shape;577;p38"/>
          <p:cNvSpPr txBox="1"/>
          <p:nvPr/>
        </p:nvSpPr>
        <p:spPr>
          <a:xfrm>
            <a:off x="4430100" y="-329975"/>
            <a:ext cx="31644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lesforce Sans"/>
                <a:ea typeface="Salesforce Sans"/>
                <a:cs typeface="Salesforce Sans"/>
                <a:sym typeface="Salesforce Sans"/>
              </a:rPr>
              <a:t>Tip 6 - Leverage the experts</a:t>
            </a:r>
            <a:endParaRPr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578" name="Google Shape;578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279800" y="3786600"/>
            <a:ext cx="821119" cy="80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9"/>
          <p:cNvSpPr txBox="1"/>
          <p:nvPr/>
        </p:nvSpPr>
        <p:spPr>
          <a:xfrm>
            <a:off x="216225" y="410150"/>
            <a:ext cx="72228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Data Cloud Trailblazer Path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584" name="Google Shape;5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5" name="Google Shape;585;p39"/>
          <p:cNvGraphicFramePr/>
          <p:nvPr/>
        </p:nvGraphicFramePr>
        <p:xfrm>
          <a:off x="148869" y="1123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{49AB1CC5-6AEF-4A74-B6C6-4FE895DD7B09}</a:tableStyleId>
              </a:tblPr>
              <a:tblGrid>
                <a:gridCol w="1723525"/>
                <a:gridCol w="1723525"/>
                <a:gridCol w="1723525"/>
                <a:gridCol w="1723525"/>
                <a:gridCol w="1723525"/>
              </a:tblGrid>
              <a:tr h="823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TRAILHEAD</a:t>
                      </a:r>
                      <a:endParaRPr b="1" sz="1200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68575" marL="6857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TRAILBLAZER COMMUNITY</a:t>
                      </a:r>
                      <a:endParaRPr b="1" sz="1200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68575" marL="68575" anchor="b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EXPERT COACHING SESSIONS</a:t>
                      </a:r>
                      <a:endParaRPr b="1" sz="1200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68575" marL="68575" anchor="b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ASK-AN-EXPERT OFFICE HOURS</a:t>
                      </a:r>
                      <a:endParaRPr b="1" sz="1200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68575" marL="68575" anchor="b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ADDITIONAL</a:t>
                      </a:r>
                      <a:b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</a:br>
                      <a:r>
                        <a:rPr b="1" lang="en" sz="1200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RESOURCES</a:t>
                      </a:r>
                      <a:endParaRPr b="1" sz="1200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68575" marL="68575" anchor="b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1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Learn new skills from anywhere.</a:t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Build a Data Strategy for Data Cloud</a:t>
                      </a:r>
                      <a:endParaRPr b="1" sz="9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Prepare to use your data in a Data Cloud</a:t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Ingestion and Modeling in Data Cloud</a:t>
                      </a:r>
                      <a:endParaRPr b="1" sz="9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Connect your data sources and define their relationship in Data Cloud..</a:t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Explore Salesforce Data Cloud</a:t>
                      </a:r>
                      <a:endParaRPr b="1" sz="9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Learn how to implement and use key features of Salesforce Data Cloud</a:t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100500" marL="1372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Learn, connect, have fun, and give back together.</a:t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Salesforce </a:t>
                      </a: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Data Cloud</a:t>
                      </a:r>
                      <a:endParaRPr b="1" sz="9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Connect with other Salesforce Data Cloud users.</a:t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Marketing Cloud</a:t>
                      </a:r>
                      <a:endParaRPr b="1" sz="9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Connect with other Marketing Cloud users.</a:t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137200" marL="137200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Targeted, outcome- based sessions.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Expert Coaching Catalog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See topical engagements on how to manage data once it’s in Data Cloud</a:t>
                      </a:r>
                      <a:endParaRPr b="1"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Getting Started: Data Cloud: Prepare for Implementation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Get expert guidance as you prepare to use Data Cloud.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Data Cloud: Best Practices </a:t>
                      </a:r>
                      <a:endParaRPr b="1"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Enhance your understanding and get the most out of Data Cloud</a:t>
                      </a:r>
                      <a:b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</a:br>
                      <a:endParaRPr b="1"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Data Cloud: Mapping Fundamentals</a:t>
                      </a:r>
                      <a:r>
                        <a:rPr b="1"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 </a:t>
                      </a:r>
                      <a:endParaRPr b="1"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Intro to data storage and segmentation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137200" marL="137200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Get real-time answers and ideas from experts and peers.</a:t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Ask a Data Cloud Expert</a:t>
                      </a:r>
                      <a:endParaRPr b="1" sz="9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For best practice, strategy questions.</a:t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137200" marL="137200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Ingest, harmonize, unify, and analyze streaming and batch data with Salesforce Data Cloud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Resource hub for Data Cloud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</a:b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Data Cloud Implementation Guides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PDF guides to set up, administer, and configure CDP.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Professional Services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Implementation, advisory, and more.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Release Readiness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Stay up to date on the latest and greatest product enhancements and innovations.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 u="sng">
                          <a:solidFill>
                            <a:srgbClr val="0B5CAB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  <a:hlinkClick r:id="rId1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Release Notes</a:t>
                      </a:r>
                      <a:endParaRPr b="1" sz="700" u="sng">
                        <a:solidFill>
                          <a:srgbClr val="0B5CAB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59575C"/>
                          </a:solidFill>
                          <a:latin typeface="Salesforce Sans"/>
                          <a:ea typeface="Salesforce Sans"/>
                          <a:cs typeface="Salesforce Sans"/>
                          <a:sym typeface="Salesforce Sans"/>
                        </a:rPr>
                        <a:t>Explore product enhancements and new features.</a:t>
                      </a:r>
                      <a:endParaRPr sz="700">
                        <a:solidFill>
                          <a:srgbClr val="59575C"/>
                        </a:solidFill>
                        <a:latin typeface="Salesforce Sans"/>
                        <a:ea typeface="Salesforce Sans"/>
                        <a:cs typeface="Salesforce Sans"/>
                        <a:sym typeface="Salesforce Sans"/>
                      </a:endParaRPr>
                    </a:p>
                  </a:txBody>
                  <a:tcPr marT="68575" marB="68575" marR="137200" marL="137200">
                    <a:lnL cap="flat" cmpd="sng" w="19050">
                      <a:solidFill>
                        <a:srgbClr val="9E9E9E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86" name="Google Shape;586;p39"/>
          <p:cNvSpPr/>
          <p:nvPr/>
        </p:nvSpPr>
        <p:spPr>
          <a:xfrm>
            <a:off x="191739" y="4695516"/>
            <a:ext cx="1509300" cy="2400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 cap="flat" cmpd="sng" w="19050">
            <a:solidFill>
              <a:srgbClr val="3EA1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0B5CAB"/>
                </a:solidFill>
                <a:uFill>
                  <a:noFill/>
                </a:uFill>
                <a:latin typeface="Salesforce Sans"/>
                <a:ea typeface="Salesforce Sans"/>
                <a:cs typeface="Salesforce Sans"/>
                <a:sym typeface="Salesforce Sans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Learn on Trailhead</a:t>
            </a:r>
            <a:endParaRPr sz="9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87" name="Google Shape;587;p39"/>
          <p:cNvSpPr/>
          <p:nvPr/>
        </p:nvSpPr>
        <p:spPr>
          <a:xfrm>
            <a:off x="1994886" y="4695516"/>
            <a:ext cx="1509300" cy="2400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 cap="flat" cmpd="sng" w="19050">
            <a:solidFill>
              <a:srgbClr val="3EA1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0B5CAB"/>
                </a:solidFill>
                <a:uFill>
                  <a:noFill/>
                </a:uFill>
                <a:latin typeface="Salesforce Sans"/>
                <a:ea typeface="Salesforce Sans"/>
                <a:cs typeface="Salesforce Sans"/>
                <a:sym typeface="Salesforce Sans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Join the Community</a:t>
            </a:r>
            <a:endParaRPr sz="9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88" name="Google Shape;588;p39"/>
          <p:cNvSpPr/>
          <p:nvPr/>
        </p:nvSpPr>
        <p:spPr>
          <a:xfrm>
            <a:off x="3716166" y="4695516"/>
            <a:ext cx="1509300" cy="2400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 cap="flat" cmpd="sng" w="19050">
            <a:solidFill>
              <a:srgbClr val="3EA1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0B5CAB"/>
                </a:solidFill>
                <a:uFill>
                  <a:noFill/>
                </a:uFill>
                <a:latin typeface="Salesforce Sans"/>
                <a:ea typeface="Salesforce Sans"/>
                <a:cs typeface="Salesforce Sans"/>
                <a:sym typeface="Salesforce Sans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View the Catalog</a:t>
            </a:r>
            <a:endParaRPr sz="9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89" name="Google Shape;589;p39"/>
          <p:cNvSpPr/>
          <p:nvPr/>
        </p:nvSpPr>
        <p:spPr>
          <a:xfrm>
            <a:off x="5437467" y="4695516"/>
            <a:ext cx="1509300" cy="240000"/>
          </a:xfrm>
          <a:prstGeom prst="roundRect">
            <a:avLst>
              <a:gd fmla="val 50000" name="adj"/>
            </a:avLst>
          </a:prstGeom>
          <a:solidFill>
            <a:srgbClr val="F3F3F3"/>
          </a:solidFill>
          <a:ln cap="flat" cmpd="sng" w="19050">
            <a:solidFill>
              <a:srgbClr val="3EA1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0B5CAB"/>
                </a:solidFill>
                <a:uFill>
                  <a:noFill/>
                </a:uFill>
                <a:latin typeface="Salesforce Sans"/>
                <a:ea typeface="Salesforce Sans"/>
                <a:cs typeface="Salesforce Sans"/>
                <a:sym typeface="Salesforce Sans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See Upcoming Sessions</a:t>
            </a:r>
            <a:endParaRPr sz="9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90" name="Google Shape;590;p39"/>
          <p:cNvSpPr/>
          <p:nvPr/>
        </p:nvSpPr>
        <p:spPr>
          <a:xfrm>
            <a:off x="5990197" y="1228941"/>
            <a:ext cx="270600" cy="270600"/>
          </a:xfrm>
          <a:custGeom>
            <a:rect b="b" l="l" r="r" t="t"/>
            <a:pathLst>
              <a:path extrusionOk="0" h="120000" w="120000">
                <a:moveTo>
                  <a:pt x="60000" y="0"/>
                </a:moveTo>
                <a:cubicBezTo>
                  <a:pt x="26250" y="0"/>
                  <a:pt x="0" y="24375"/>
                  <a:pt x="0" y="52500"/>
                </a:cubicBezTo>
                <a:cubicBezTo>
                  <a:pt x="0" y="67500"/>
                  <a:pt x="5625" y="78750"/>
                  <a:pt x="16875" y="88125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37500" y="101250"/>
                  <a:pt x="37500" y="101250"/>
                  <a:pt x="37500" y="101250"/>
                </a:cubicBezTo>
                <a:cubicBezTo>
                  <a:pt x="45000" y="105000"/>
                  <a:pt x="52500" y="105000"/>
                  <a:pt x="60000" y="105000"/>
                </a:cubicBezTo>
                <a:cubicBezTo>
                  <a:pt x="93750" y="105000"/>
                  <a:pt x="120000" y="82500"/>
                  <a:pt x="120000" y="52500"/>
                </a:cubicBezTo>
                <a:cubicBezTo>
                  <a:pt x="120000" y="24375"/>
                  <a:pt x="93750" y="0"/>
                  <a:pt x="60000" y="0"/>
                </a:cubicBezTo>
                <a:close/>
                <a:moveTo>
                  <a:pt x="58125" y="93750"/>
                </a:moveTo>
                <a:cubicBezTo>
                  <a:pt x="52500" y="93750"/>
                  <a:pt x="46875" y="88125"/>
                  <a:pt x="46875" y="82500"/>
                </a:cubicBezTo>
                <a:cubicBezTo>
                  <a:pt x="46875" y="76875"/>
                  <a:pt x="52500" y="71250"/>
                  <a:pt x="58125" y="71250"/>
                </a:cubicBezTo>
                <a:cubicBezTo>
                  <a:pt x="63750" y="71250"/>
                  <a:pt x="69375" y="76875"/>
                  <a:pt x="69375" y="82500"/>
                </a:cubicBezTo>
                <a:cubicBezTo>
                  <a:pt x="69375" y="88125"/>
                  <a:pt x="63750" y="93750"/>
                  <a:pt x="58125" y="93750"/>
                </a:cubicBezTo>
                <a:close/>
                <a:moveTo>
                  <a:pt x="65625" y="56250"/>
                </a:moveTo>
                <a:cubicBezTo>
                  <a:pt x="65625" y="61875"/>
                  <a:pt x="65625" y="61875"/>
                  <a:pt x="65625" y="61875"/>
                </a:cubicBezTo>
                <a:cubicBezTo>
                  <a:pt x="65625" y="65625"/>
                  <a:pt x="63750" y="67500"/>
                  <a:pt x="61875" y="67500"/>
                </a:cubicBezTo>
                <a:cubicBezTo>
                  <a:pt x="54375" y="67500"/>
                  <a:pt x="54375" y="67500"/>
                  <a:pt x="54375" y="67500"/>
                </a:cubicBezTo>
                <a:cubicBezTo>
                  <a:pt x="50625" y="67500"/>
                  <a:pt x="48750" y="65625"/>
                  <a:pt x="48750" y="61875"/>
                </a:cubicBezTo>
                <a:cubicBezTo>
                  <a:pt x="48750" y="48750"/>
                  <a:pt x="48750" y="48750"/>
                  <a:pt x="48750" y="48750"/>
                </a:cubicBezTo>
                <a:cubicBezTo>
                  <a:pt x="48750" y="45000"/>
                  <a:pt x="52500" y="45000"/>
                  <a:pt x="56250" y="43125"/>
                </a:cubicBezTo>
                <a:cubicBezTo>
                  <a:pt x="56250" y="43125"/>
                  <a:pt x="58125" y="43125"/>
                  <a:pt x="58125" y="43125"/>
                </a:cubicBezTo>
                <a:cubicBezTo>
                  <a:pt x="61875" y="41250"/>
                  <a:pt x="63750" y="39375"/>
                  <a:pt x="63750" y="35625"/>
                </a:cubicBezTo>
                <a:cubicBezTo>
                  <a:pt x="63750" y="33750"/>
                  <a:pt x="63750" y="30000"/>
                  <a:pt x="58125" y="30000"/>
                </a:cubicBezTo>
                <a:cubicBezTo>
                  <a:pt x="54375" y="30000"/>
                  <a:pt x="50625" y="31875"/>
                  <a:pt x="46875" y="33750"/>
                </a:cubicBezTo>
                <a:cubicBezTo>
                  <a:pt x="46875" y="33750"/>
                  <a:pt x="45000" y="33750"/>
                  <a:pt x="45000" y="33750"/>
                </a:cubicBezTo>
                <a:cubicBezTo>
                  <a:pt x="43125" y="33750"/>
                  <a:pt x="43125" y="33750"/>
                  <a:pt x="43125" y="33750"/>
                </a:cubicBezTo>
                <a:cubicBezTo>
                  <a:pt x="41250" y="31875"/>
                  <a:pt x="41250" y="31875"/>
                  <a:pt x="41250" y="31875"/>
                </a:cubicBezTo>
                <a:cubicBezTo>
                  <a:pt x="39375" y="24375"/>
                  <a:pt x="39375" y="24375"/>
                  <a:pt x="39375" y="24375"/>
                </a:cubicBezTo>
                <a:cubicBezTo>
                  <a:pt x="39375" y="22500"/>
                  <a:pt x="39375" y="22500"/>
                  <a:pt x="39375" y="22500"/>
                </a:cubicBezTo>
                <a:cubicBezTo>
                  <a:pt x="39375" y="16875"/>
                  <a:pt x="56250" y="15000"/>
                  <a:pt x="60000" y="15000"/>
                </a:cubicBezTo>
                <a:cubicBezTo>
                  <a:pt x="73125" y="15000"/>
                  <a:pt x="82500" y="22500"/>
                  <a:pt x="82500" y="35625"/>
                </a:cubicBezTo>
                <a:cubicBezTo>
                  <a:pt x="82500" y="50625"/>
                  <a:pt x="73125" y="54375"/>
                  <a:pt x="65625" y="56250"/>
                </a:cubicBezTo>
                <a:close/>
              </a:path>
            </a:pathLst>
          </a:custGeom>
          <a:solidFill>
            <a:srgbClr val="032D6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C1C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9"/>
          <p:cNvSpPr/>
          <p:nvPr/>
        </p:nvSpPr>
        <p:spPr>
          <a:xfrm>
            <a:off x="4316559" y="1237153"/>
            <a:ext cx="282300" cy="254100"/>
          </a:xfrm>
          <a:custGeom>
            <a:rect b="b" l="l" r="r" t="t"/>
            <a:pathLst>
              <a:path extrusionOk="0" h="120000" w="120000">
                <a:moveTo>
                  <a:pt x="52363" y="105454"/>
                </a:moveTo>
                <a:lnTo>
                  <a:pt x="52363" y="105454"/>
                </a:lnTo>
                <a:cubicBezTo>
                  <a:pt x="50727" y="107272"/>
                  <a:pt x="47454" y="108484"/>
                  <a:pt x="44727" y="107272"/>
                </a:cubicBezTo>
                <a:cubicBezTo>
                  <a:pt x="32181" y="99999"/>
                  <a:pt x="32181" y="99999"/>
                  <a:pt x="32181" y="99999"/>
                </a:cubicBezTo>
                <a:cubicBezTo>
                  <a:pt x="30000" y="99393"/>
                  <a:pt x="28909" y="96969"/>
                  <a:pt x="28909" y="93939"/>
                </a:cubicBezTo>
                <a:cubicBezTo>
                  <a:pt x="27818" y="89696"/>
                  <a:pt x="27818" y="89696"/>
                  <a:pt x="27818" y="89696"/>
                </a:cubicBezTo>
                <a:cubicBezTo>
                  <a:pt x="18545" y="85454"/>
                  <a:pt x="18545" y="85454"/>
                  <a:pt x="18545" y="85454"/>
                </a:cubicBezTo>
                <a:cubicBezTo>
                  <a:pt x="18545" y="95151"/>
                  <a:pt x="18545" y="95151"/>
                  <a:pt x="18545" y="95151"/>
                </a:cubicBezTo>
                <a:cubicBezTo>
                  <a:pt x="19636" y="100606"/>
                  <a:pt x="22909" y="106666"/>
                  <a:pt x="27818" y="109696"/>
                </a:cubicBezTo>
                <a:cubicBezTo>
                  <a:pt x="40909" y="116363"/>
                  <a:pt x="40909" y="116363"/>
                  <a:pt x="40909" y="116363"/>
                </a:cubicBezTo>
                <a:cubicBezTo>
                  <a:pt x="42545" y="118181"/>
                  <a:pt x="44727" y="118787"/>
                  <a:pt x="47454" y="118787"/>
                </a:cubicBezTo>
                <a:cubicBezTo>
                  <a:pt x="52363" y="118787"/>
                  <a:pt x="56727" y="115757"/>
                  <a:pt x="59454" y="112121"/>
                </a:cubicBezTo>
                <a:cubicBezTo>
                  <a:pt x="62727" y="107272"/>
                  <a:pt x="62727" y="107272"/>
                  <a:pt x="62727" y="107272"/>
                </a:cubicBezTo>
                <a:cubicBezTo>
                  <a:pt x="53454" y="103030"/>
                  <a:pt x="53454" y="103030"/>
                  <a:pt x="53454" y="103030"/>
                </a:cubicBezTo>
                <a:lnTo>
                  <a:pt x="52363" y="105454"/>
                </a:lnTo>
                <a:close/>
                <a:moveTo>
                  <a:pt x="91090" y="0"/>
                </a:moveTo>
                <a:lnTo>
                  <a:pt x="91090" y="0"/>
                </a:lnTo>
                <a:cubicBezTo>
                  <a:pt x="85090" y="0"/>
                  <a:pt x="79636" y="3636"/>
                  <a:pt x="74727" y="9696"/>
                </a:cubicBezTo>
                <a:cubicBezTo>
                  <a:pt x="5454" y="46060"/>
                  <a:pt x="5454" y="46060"/>
                  <a:pt x="5454" y="46060"/>
                </a:cubicBezTo>
                <a:cubicBezTo>
                  <a:pt x="0" y="52727"/>
                  <a:pt x="0" y="66060"/>
                  <a:pt x="5454" y="73333"/>
                </a:cubicBezTo>
                <a:cubicBezTo>
                  <a:pt x="74727" y="109696"/>
                  <a:pt x="74727" y="109696"/>
                  <a:pt x="74727" y="109696"/>
                </a:cubicBezTo>
                <a:cubicBezTo>
                  <a:pt x="79636" y="115757"/>
                  <a:pt x="85090" y="119393"/>
                  <a:pt x="91090" y="119393"/>
                </a:cubicBezTo>
                <a:cubicBezTo>
                  <a:pt x="106363" y="119393"/>
                  <a:pt x="119454" y="92727"/>
                  <a:pt x="119454" y="59393"/>
                </a:cubicBezTo>
                <a:cubicBezTo>
                  <a:pt x="119454" y="26666"/>
                  <a:pt x="106363" y="0"/>
                  <a:pt x="91090" y="0"/>
                </a:cubicBezTo>
                <a:close/>
                <a:moveTo>
                  <a:pt x="63272" y="39393"/>
                </a:moveTo>
                <a:lnTo>
                  <a:pt x="63272" y="39393"/>
                </a:lnTo>
                <a:cubicBezTo>
                  <a:pt x="16909" y="56363"/>
                  <a:pt x="16909" y="56363"/>
                  <a:pt x="16909" y="56363"/>
                </a:cubicBezTo>
                <a:cubicBezTo>
                  <a:pt x="14727" y="56969"/>
                  <a:pt x="13090" y="56363"/>
                  <a:pt x="12545" y="53939"/>
                </a:cubicBezTo>
                <a:cubicBezTo>
                  <a:pt x="12000" y="52727"/>
                  <a:pt x="12545" y="50909"/>
                  <a:pt x="14181" y="50303"/>
                </a:cubicBezTo>
                <a:cubicBezTo>
                  <a:pt x="68181" y="23030"/>
                  <a:pt x="68181" y="23030"/>
                  <a:pt x="68181" y="23030"/>
                </a:cubicBezTo>
                <a:cubicBezTo>
                  <a:pt x="66000" y="27272"/>
                  <a:pt x="64909" y="33333"/>
                  <a:pt x="63272" y="39393"/>
                </a:cubicBezTo>
                <a:close/>
                <a:moveTo>
                  <a:pt x="91090" y="108484"/>
                </a:moveTo>
                <a:lnTo>
                  <a:pt x="91090" y="108484"/>
                </a:lnTo>
                <a:cubicBezTo>
                  <a:pt x="82363" y="108484"/>
                  <a:pt x="71454" y="87272"/>
                  <a:pt x="71454" y="59393"/>
                </a:cubicBezTo>
                <a:cubicBezTo>
                  <a:pt x="71454" y="31515"/>
                  <a:pt x="82363" y="10303"/>
                  <a:pt x="91090" y="10303"/>
                </a:cubicBezTo>
                <a:cubicBezTo>
                  <a:pt x="99818" y="10303"/>
                  <a:pt x="109636" y="31515"/>
                  <a:pt x="109636" y="59393"/>
                </a:cubicBezTo>
                <a:cubicBezTo>
                  <a:pt x="109636" y="87272"/>
                  <a:pt x="99818" y="108484"/>
                  <a:pt x="91090" y="108484"/>
                </a:cubicBezTo>
                <a:close/>
                <a:moveTo>
                  <a:pt x="78000" y="44242"/>
                </a:moveTo>
                <a:lnTo>
                  <a:pt x="78000" y="44242"/>
                </a:lnTo>
                <a:lnTo>
                  <a:pt x="78000" y="44242"/>
                </a:lnTo>
                <a:cubicBezTo>
                  <a:pt x="76909" y="47878"/>
                  <a:pt x="76363" y="52727"/>
                  <a:pt x="76363" y="57575"/>
                </a:cubicBezTo>
                <a:cubicBezTo>
                  <a:pt x="76363" y="57575"/>
                  <a:pt x="75272" y="58787"/>
                  <a:pt x="75272" y="59393"/>
                </a:cubicBezTo>
                <a:cubicBezTo>
                  <a:pt x="75272" y="65454"/>
                  <a:pt x="76909" y="70303"/>
                  <a:pt x="78000" y="75151"/>
                </a:cubicBezTo>
                <a:lnTo>
                  <a:pt x="78000" y="75151"/>
                </a:lnTo>
                <a:cubicBezTo>
                  <a:pt x="86181" y="75151"/>
                  <a:pt x="92181" y="68484"/>
                  <a:pt x="92181" y="59393"/>
                </a:cubicBezTo>
                <a:cubicBezTo>
                  <a:pt x="92181" y="50909"/>
                  <a:pt x="86181" y="44242"/>
                  <a:pt x="78000" y="44242"/>
                </a:cubicBezTo>
                <a:close/>
              </a:path>
            </a:pathLst>
          </a:custGeom>
          <a:solidFill>
            <a:srgbClr val="032D6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C1C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9"/>
          <p:cNvSpPr/>
          <p:nvPr/>
        </p:nvSpPr>
        <p:spPr>
          <a:xfrm>
            <a:off x="7637288" y="1197749"/>
            <a:ext cx="270510" cy="295489"/>
          </a:xfrm>
          <a:custGeom>
            <a:rect b="b" l="l" r="r" t="t"/>
            <a:pathLst>
              <a:path extrusionOk="0" h="2962" w="2711">
                <a:moveTo>
                  <a:pt x="2464" y="1"/>
                </a:moveTo>
                <a:cubicBezTo>
                  <a:pt x="2533" y="1"/>
                  <a:pt x="2591" y="25"/>
                  <a:pt x="2639" y="74"/>
                </a:cubicBezTo>
                <a:cubicBezTo>
                  <a:pt x="2687" y="123"/>
                  <a:pt x="2711" y="181"/>
                  <a:pt x="2711" y="248"/>
                </a:cubicBezTo>
                <a:lnTo>
                  <a:pt x="2711" y="2098"/>
                </a:lnTo>
                <a:cubicBezTo>
                  <a:pt x="2711" y="2165"/>
                  <a:pt x="2687" y="2222"/>
                  <a:pt x="2639" y="2272"/>
                </a:cubicBezTo>
                <a:cubicBezTo>
                  <a:pt x="2591" y="2320"/>
                  <a:pt x="2533" y="2345"/>
                  <a:pt x="2464" y="2345"/>
                </a:cubicBezTo>
                <a:lnTo>
                  <a:pt x="2341" y="2345"/>
                </a:lnTo>
                <a:lnTo>
                  <a:pt x="2341" y="617"/>
                </a:lnTo>
                <a:cubicBezTo>
                  <a:pt x="2341" y="551"/>
                  <a:pt x="2317" y="493"/>
                  <a:pt x="2270" y="445"/>
                </a:cubicBezTo>
                <a:cubicBezTo>
                  <a:pt x="2221" y="397"/>
                  <a:pt x="2163" y="373"/>
                  <a:pt x="2094" y="373"/>
                </a:cubicBezTo>
                <a:lnTo>
                  <a:pt x="617" y="373"/>
                </a:lnTo>
                <a:lnTo>
                  <a:pt x="617" y="248"/>
                </a:lnTo>
                <a:cubicBezTo>
                  <a:pt x="617" y="181"/>
                  <a:pt x="641" y="123"/>
                  <a:pt x="689" y="74"/>
                </a:cubicBezTo>
                <a:cubicBezTo>
                  <a:pt x="736" y="25"/>
                  <a:pt x="794" y="1"/>
                  <a:pt x="861" y="1"/>
                </a:cubicBezTo>
                <a:close/>
                <a:moveTo>
                  <a:pt x="1478" y="2161"/>
                </a:moveTo>
                <a:cubicBezTo>
                  <a:pt x="1478" y="2142"/>
                  <a:pt x="1472" y="2127"/>
                  <a:pt x="1461" y="2115"/>
                </a:cubicBezTo>
                <a:cubicBezTo>
                  <a:pt x="1451" y="2104"/>
                  <a:pt x="1437" y="2098"/>
                  <a:pt x="1418" y="2098"/>
                </a:cubicBezTo>
                <a:lnTo>
                  <a:pt x="432" y="2098"/>
                </a:lnTo>
                <a:cubicBezTo>
                  <a:pt x="413" y="2098"/>
                  <a:pt x="398" y="2104"/>
                  <a:pt x="386" y="2115"/>
                </a:cubicBezTo>
                <a:cubicBezTo>
                  <a:pt x="375" y="2127"/>
                  <a:pt x="370" y="2142"/>
                  <a:pt x="370" y="2161"/>
                </a:cubicBezTo>
                <a:lnTo>
                  <a:pt x="370" y="2282"/>
                </a:lnTo>
                <a:cubicBezTo>
                  <a:pt x="370" y="2302"/>
                  <a:pt x="375" y="2316"/>
                  <a:pt x="386" y="2328"/>
                </a:cubicBezTo>
                <a:cubicBezTo>
                  <a:pt x="398" y="2340"/>
                  <a:pt x="413" y="2345"/>
                  <a:pt x="432" y="2345"/>
                </a:cubicBezTo>
                <a:lnTo>
                  <a:pt x="1418" y="2345"/>
                </a:lnTo>
                <a:cubicBezTo>
                  <a:pt x="1437" y="2345"/>
                  <a:pt x="1451" y="2340"/>
                  <a:pt x="1461" y="2328"/>
                </a:cubicBezTo>
                <a:cubicBezTo>
                  <a:pt x="1472" y="2316"/>
                  <a:pt x="1478" y="2302"/>
                  <a:pt x="1478" y="2282"/>
                </a:cubicBezTo>
                <a:close/>
                <a:moveTo>
                  <a:pt x="1725" y="1666"/>
                </a:moveTo>
                <a:cubicBezTo>
                  <a:pt x="1725" y="1647"/>
                  <a:pt x="1719" y="1632"/>
                  <a:pt x="1708" y="1621"/>
                </a:cubicBezTo>
                <a:cubicBezTo>
                  <a:pt x="1696" y="1609"/>
                  <a:pt x="1681" y="1603"/>
                  <a:pt x="1662" y="1603"/>
                </a:cubicBezTo>
                <a:lnTo>
                  <a:pt x="432" y="1603"/>
                </a:lnTo>
                <a:cubicBezTo>
                  <a:pt x="413" y="1603"/>
                  <a:pt x="398" y="1609"/>
                  <a:pt x="386" y="1621"/>
                </a:cubicBezTo>
                <a:cubicBezTo>
                  <a:pt x="375" y="1632"/>
                  <a:pt x="370" y="1647"/>
                  <a:pt x="370" y="1666"/>
                </a:cubicBezTo>
                <a:lnTo>
                  <a:pt x="370" y="1788"/>
                </a:lnTo>
                <a:cubicBezTo>
                  <a:pt x="370" y="1806"/>
                  <a:pt x="375" y="1822"/>
                  <a:pt x="386" y="1833"/>
                </a:cubicBezTo>
                <a:cubicBezTo>
                  <a:pt x="398" y="1844"/>
                  <a:pt x="413" y="1851"/>
                  <a:pt x="432" y="1851"/>
                </a:cubicBezTo>
                <a:lnTo>
                  <a:pt x="1662" y="1851"/>
                </a:lnTo>
                <a:cubicBezTo>
                  <a:pt x="1681" y="1851"/>
                  <a:pt x="1696" y="1844"/>
                  <a:pt x="1708" y="1833"/>
                </a:cubicBezTo>
                <a:cubicBezTo>
                  <a:pt x="1719" y="1822"/>
                  <a:pt x="1725" y="1806"/>
                  <a:pt x="1725" y="1788"/>
                </a:cubicBezTo>
                <a:close/>
                <a:moveTo>
                  <a:pt x="986" y="1174"/>
                </a:moveTo>
                <a:cubicBezTo>
                  <a:pt x="986" y="1155"/>
                  <a:pt x="981" y="1141"/>
                  <a:pt x="969" y="1129"/>
                </a:cubicBezTo>
                <a:cubicBezTo>
                  <a:pt x="957" y="1117"/>
                  <a:pt x="942" y="1112"/>
                  <a:pt x="924" y="1112"/>
                </a:cubicBezTo>
                <a:lnTo>
                  <a:pt x="432" y="1112"/>
                </a:lnTo>
                <a:cubicBezTo>
                  <a:pt x="413" y="1112"/>
                  <a:pt x="398" y="1117"/>
                  <a:pt x="386" y="1129"/>
                </a:cubicBezTo>
                <a:cubicBezTo>
                  <a:pt x="375" y="1141"/>
                  <a:pt x="370" y="1155"/>
                  <a:pt x="370" y="1174"/>
                </a:cubicBezTo>
                <a:lnTo>
                  <a:pt x="370" y="1296"/>
                </a:lnTo>
                <a:cubicBezTo>
                  <a:pt x="370" y="1315"/>
                  <a:pt x="375" y="1330"/>
                  <a:pt x="386" y="1342"/>
                </a:cubicBezTo>
                <a:cubicBezTo>
                  <a:pt x="398" y="1353"/>
                  <a:pt x="413" y="1359"/>
                  <a:pt x="432" y="1359"/>
                </a:cubicBezTo>
                <a:lnTo>
                  <a:pt x="924" y="1359"/>
                </a:lnTo>
                <a:cubicBezTo>
                  <a:pt x="942" y="1359"/>
                  <a:pt x="957" y="1353"/>
                  <a:pt x="969" y="1342"/>
                </a:cubicBezTo>
                <a:cubicBezTo>
                  <a:pt x="981" y="1330"/>
                  <a:pt x="986" y="1315"/>
                  <a:pt x="986" y="1296"/>
                </a:cubicBezTo>
                <a:close/>
                <a:moveTo>
                  <a:pt x="2094" y="2715"/>
                </a:moveTo>
                <a:cubicBezTo>
                  <a:pt x="2094" y="2782"/>
                  <a:pt x="2070" y="2839"/>
                  <a:pt x="2022" y="2889"/>
                </a:cubicBezTo>
                <a:cubicBezTo>
                  <a:pt x="1974" y="2937"/>
                  <a:pt x="1917" y="2962"/>
                  <a:pt x="1850" y="2962"/>
                </a:cubicBezTo>
                <a:lnTo>
                  <a:pt x="247" y="2962"/>
                </a:lnTo>
                <a:cubicBezTo>
                  <a:pt x="178" y="2962"/>
                  <a:pt x="120" y="2937"/>
                  <a:pt x="72" y="2889"/>
                </a:cubicBezTo>
                <a:cubicBezTo>
                  <a:pt x="24" y="2839"/>
                  <a:pt x="0" y="2782"/>
                  <a:pt x="0" y="2715"/>
                </a:cubicBezTo>
                <a:lnTo>
                  <a:pt x="0" y="865"/>
                </a:lnTo>
                <a:cubicBezTo>
                  <a:pt x="0" y="798"/>
                  <a:pt x="24" y="740"/>
                  <a:pt x="72" y="691"/>
                </a:cubicBezTo>
                <a:cubicBezTo>
                  <a:pt x="120" y="642"/>
                  <a:pt x="178" y="617"/>
                  <a:pt x="247" y="617"/>
                </a:cubicBezTo>
                <a:lnTo>
                  <a:pt x="1850" y="617"/>
                </a:lnTo>
                <a:cubicBezTo>
                  <a:pt x="1917" y="617"/>
                  <a:pt x="1974" y="642"/>
                  <a:pt x="2022" y="691"/>
                </a:cubicBezTo>
                <a:cubicBezTo>
                  <a:pt x="2070" y="740"/>
                  <a:pt x="2094" y="798"/>
                  <a:pt x="2094" y="865"/>
                </a:cubicBezTo>
                <a:close/>
              </a:path>
            </a:pathLst>
          </a:custGeom>
          <a:solidFill>
            <a:srgbClr val="032D6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3" name="Google Shape;593;p39"/>
          <p:cNvGrpSpPr/>
          <p:nvPr/>
        </p:nvGrpSpPr>
        <p:grpSpPr>
          <a:xfrm>
            <a:off x="2670684" y="1225337"/>
            <a:ext cx="277837" cy="277767"/>
            <a:chOff x="3769500" y="1122300"/>
            <a:chExt cx="185175" cy="185450"/>
          </a:xfrm>
        </p:grpSpPr>
        <p:sp>
          <p:nvSpPr>
            <p:cNvPr id="594" name="Google Shape;594;p39"/>
            <p:cNvSpPr/>
            <p:nvPr/>
          </p:nvSpPr>
          <p:spPr>
            <a:xfrm>
              <a:off x="3776650" y="1160975"/>
              <a:ext cx="139925" cy="139625"/>
            </a:xfrm>
            <a:custGeom>
              <a:rect b="b" l="l" r="r" t="t"/>
              <a:pathLst>
                <a:path extrusionOk="0" h="5585" w="5597">
                  <a:moveTo>
                    <a:pt x="1" y="1049"/>
                  </a:moveTo>
                  <a:cubicBezTo>
                    <a:pt x="1" y="477"/>
                    <a:pt x="453" y="1"/>
                    <a:pt x="1036" y="1"/>
                  </a:cubicBezTo>
                  <a:lnTo>
                    <a:pt x="4549" y="1"/>
                  </a:lnTo>
                  <a:cubicBezTo>
                    <a:pt x="5120" y="1"/>
                    <a:pt x="5596" y="465"/>
                    <a:pt x="5596" y="1049"/>
                  </a:cubicBezTo>
                  <a:lnTo>
                    <a:pt x="5596" y="4549"/>
                  </a:lnTo>
                  <a:cubicBezTo>
                    <a:pt x="5596" y="5109"/>
                    <a:pt x="5132" y="5585"/>
                    <a:pt x="4549" y="5585"/>
                  </a:cubicBezTo>
                  <a:lnTo>
                    <a:pt x="1036" y="5585"/>
                  </a:lnTo>
                  <a:cubicBezTo>
                    <a:pt x="477" y="5585"/>
                    <a:pt x="1" y="5121"/>
                    <a:pt x="1" y="45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3769500" y="1154150"/>
              <a:ext cx="153925" cy="153600"/>
            </a:xfrm>
            <a:custGeom>
              <a:rect b="b" l="l" r="r" t="t"/>
              <a:pathLst>
                <a:path extrusionOk="0" h="6144" w="6157">
                  <a:moveTo>
                    <a:pt x="4835" y="572"/>
                  </a:moveTo>
                  <a:cubicBezTo>
                    <a:pt x="5251" y="572"/>
                    <a:pt x="5585" y="905"/>
                    <a:pt x="5585" y="1322"/>
                  </a:cubicBezTo>
                  <a:lnTo>
                    <a:pt x="5585" y="4822"/>
                  </a:lnTo>
                  <a:cubicBezTo>
                    <a:pt x="5585" y="5239"/>
                    <a:pt x="5251" y="5560"/>
                    <a:pt x="4835" y="5560"/>
                  </a:cubicBezTo>
                  <a:lnTo>
                    <a:pt x="1322" y="5560"/>
                  </a:lnTo>
                  <a:cubicBezTo>
                    <a:pt x="906" y="5560"/>
                    <a:pt x="584" y="5239"/>
                    <a:pt x="584" y="4822"/>
                  </a:cubicBezTo>
                  <a:lnTo>
                    <a:pt x="584" y="1322"/>
                  </a:lnTo>
                  <a:cubicBezTo>
                    <a:pt x="584" y="905"/>
                    <a:pt x="906" y="572"/>
                    <a:pt x="1322" y="572"/>
                  </a:cubicBezTo>
                  <a:close/>
                  <a:moveTo>
                    <a:pt x="1322" y="0"/>
                  </a:moveTo>
                  <a:cubicBezTo>
                    <a:pt x="596" y="0"/>
                    <a:pt x="1" y="595"/>
                    <a:pt x="1" y="1322"/>
                  </a:cubicBezTo>
                  <a:lnTo>
                    <a:pt x="1" y="4822"/>
                  </a:lnTo>
                  <a:cubicBezTo>
                    <a:pt x="1" y="5548"/>
                    <a:pt x="596" y="6144"/>
                    <a:pt x="1322" y="6144"/>
                  </a:cubicBezTo>
                  <a:lnTo>
                    <a:pt x="4823" y="6144"/>
                  </a:lnTo>
                  <a:cubicBezTo>
                    <a:pt x="5549" y="6144"/>
                    <a:pt x="6144" y="5560"/>
                    <a:pt x="6156" y="4822"/>
                  </a:cubicBezTo>
                  <a:lnTo>
                    <a:pt x="6156" y="1322"/>
                  </a:lnTo>
                  <a:cubicBezTo>
                    <a:pt x="6156" y="595"/>
                    <a:pt x="5561" y="0"/>
                    <a:pt x="4835" y="0"/>
                  </a:cubicBezTo>
                  <a:close/>
                </a:path>
              </a:pathLst>
            </a:custGeom>
            <a:solidFill>
              <a:srgbClr val="022D6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3808200" y="1129425"/>
              <a:ext cx="139625" cy="139925"/>
            </a:xfrm>
            <a:custGeom>
              <a:rect b="b" l="l" r="r" t="t"/>
              <a:pathLst>
                <a:path extrusionOk="0" h="5597" w="5585">
                  <a:moveTo>
                    <a:pt x="1" y="1049"/>
                  </a:moveTo>
                  <a:cubicBezTo>
                    <a:pt x="1" y="477"/>
                    <a:pt x="465" y="1"/>
                    <a:pt x="1036" y="1"/>
                  </a:cubicBezTo>
                  <a:lnTo>
                    <a:pt x="4537" y="1"/>
                  </a:lnTo>
                  <a:cubicBezTo>
                    <a:pt x="5108" y="1"/>
                    <a:pt x="5585" y="465"/>
                    <a:pt x="5585" y="1049"/>
                  </a:cubicBezTo>
                  <a:lnTo>
                    <a:pt x="5585" y="4561"/>
                  </a:lnTo>
                  <a:cubicBezTo>
                    <a:pt x="5585" y="5121"/>
                    <a:pt x="5120" y="5597"/>
                    <a:pt x="4537" y="5597"/>
                  </a:cubicBezTo>
                  <a:lnTo>
                    <a:pt x="1036" y="5597"/>
                  </a:lnTo>
                  <a:cubicBezTo>
                    <a:pt x="477" y="5597"/>
                    <a:pt x="1" y="5132"/>
                    <a:pt x="1" y="4561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3801050" y="1122300"/>
              <a:ext cx="153625" cy="153900"/>
            </a:xfrm>
            <a:custGeom>
              <a:rect b="b" l="l" r="r" t="t"/>
              <a:pathLst>
                <a:path extrusionOk="0" h="6156" w="6145">
                  <a:moveTo>
                    <a:pt x="1322" y="572"/>
                  </a:moveTo>
                  <a:lnTo>
                    <a:pt x="1322" y="584"/>
                  </a:lnTo>
                  <a:lnTo>
                    <a:pt x="4823" y="584"/>
                  </a:lnTo>
                  <a:cubicBezTo>
                    <a:pt x="5240" y="584"/>
                    <a:pt x="5573" y="917"/>
                    <a:pt x="5573" y="1334"/>
                  </a:cubicBezTo>
                  <a:lnTo>
                    <a:pt x="5573" y="4822"/>
                  </a:lnTo>
                  <a:cubicBezTo>
                    <a:pt x="5573" y="5239"/>
                    <a:pt x="5240" y="5572"/>
                    <a:pt x="4823" y="5572"/>
                  </a:cubicBezTo>
                  <a:lnTo>
                    <a:pt x="1322" y="5572"/>
                  </a:lnTo>
                  <a:cubicBezTo>
                    <a:pt x="906" y="5572"/>
                    <a:pt x="584" y="5239"/>
                    <a:pt x="584" y="4822"/>
                  </a:cubicBezTo>
                  <a:lnTo>
                    <a:pt x="584" y="1310"/>
                  </a:lnTo>
                  <a:cubicBezTo>
                    <a:pt x="584" y="893"/>
                    <a:pt x="906" y="572"/>
                    <a:pt x="1322" y="572"/>
                  </a:cubicBezTo>
                  <a:close/>
                  <a:moveTo>
                    <a:pt x="1322" y="0"/>
                  </a:moveTo>
                  <a:cubicBezTo>
                    <a:pt x="596" y="0"/>
                    <a:pt x="1" y="595"/>
                    <a:pt x="1" y="1334"/>
                  </a:cubicBezTo>
                  <a:lnTo>
                    <a:pt x="1" y="4822"/>
                  </a:lnTo>
                  <a:cubicBezTo>
                    <a:pt x="1" y="5560"/>
                    <a:pt x="596" y="6156"/>
                    <a:pt x="1322" y="6156"/>
                  </a:cubicBezTo>
                  <a:lnTo>
                    <a:pt x="4823" y="6156"/>
                  </a:lnTo>
                  <a:cubicBezTo>
                    <a:pt x="5573" y="6156"/>
                    <a:pt x="6144" y="5560"/>
                    <a:pt x="6144" y="4846"/>
                  </a:cubicBezTo>
                  <a:lnTo>
                    <a:pt x="6144" y="1334"/>
                  </a:lnTo>
                  <a:cubicBezTo>
                    <a:pt x="6144" y="595"/>
                    <a:pt x="5549" y="0"/>
                    <a:pt x="4823" y="0"/>
                  </a:cubicBezTo>
                  <a:close/>
                </a:path>
              </a:pathLst>
            </a:custGeom>
            <a:solidFill>
              <a:srgbClr val="022D6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3881425" y="1149975"/>
              <a:ext cx="46150" cy="67300"/>
            </a:xfrm>
            <a:custGeom>
              <a:rect b="b" l="l" r="r" t="t"/>
              <a:pathLst>
                <a:path extrusionOk="0" h="2692" w="1846">
                  <a:moveTo>
                    <a:pt x="1179" y="1715"/>
                  </a:moveTo>
                  <a:cubicBezTo>
                    <a:pt x="953" y="1608"/>
                    <a:pt x="905" y="1536"/>
                    <a:pt x="905" y="1429"/>
                  </a:cubicBezTo>
                  <a:cubicBezTo>
                    <a:pt x="905" y="1322"/>
                    <a:pt x="965" y="1251"/>
                    <a:pt x="1060" y="1179"/>
                  </a:cubicBezTo>
                  <a:cubicBezTo>
                    <a:pt x="1191" y="1060"/>
                    <a:pt x="1263" y="882"/>
                    <a:pt x="1263" y="679"/>
                  </a:cubicBezTo>
                  <a:cubicBezTo>
                    <a:pt x="1263" y="310"/>
                    <a:pt x="1048" y="0"/>
                    <a:pt x="632" y="0"/>
                  </a:cubicBezTo>
                  <a:cubicBezTo>
                    <a:pt x="274" y="0"/>
                    <a:pt x="60" y="239"/>
                    <a:pt x="1" y="536"/>
                  </a:cubicBezTo>
                  <a:cubicBezTo>
                    <a:pt x="1" y="560"/>
                    <a:pt x="1" y="596"/>
                    <a:pt x="36" y="596"/>
                  </a:cubicBezTo>
                  <a:cubicBezTo>
                    <a:pt x="334" y="798"/>
                    <a:pt x="512" y="1155"/>
                    <a:pt x="512" y="1596"/>
                  </a:cubicBezTo>
                  <a:cubicBezTo>
                    <a:pt x="512" y="1894"/>
                    <a:pt x="405" y="2155"/>
                    <a:pt x="227" y="2370"/>
                  </a:cubicBezTo>
                  <a:cubicBezTo>
                    <a:pt x="191" y="2394"/>
                    <a:pt x="215" y="2453"/>
                    <a:pt x="251" y="2465"/>
                  </a:cubicBezTo>
                  <a:cubicBezTo>
                    <a:pt x="370" y="2513"/>
                    <a:pt x="489" y="2584"/>
                    <a:pt x="632" y="2644"/>
                  </a:cubicBezTo>
                  <a:cubicBezTo>
                    <a:pt x="667" y="2679"/>
                    <a:pt x="715" y="2691"/>
                    <a:pt x="763" y="2691"/>
                  </a:cubicBezTo>
                  <a:lnTo>
                    <a:pt x="1525" y="2691"/>
                  </a:lnTo>
                  <a:cubicBezTo>
                    <a:pt x="1703" y="2691"/>
                    <a:pt x="1846" y="2548"/>
                    <a:pt x="1846" y="2370"/>
                  </a:cubicBezTo>
                  <a:lnTo>
                    <a:pt x="1846" y="2310"/>
                  </a:lnTo>
                  <a:cubicBezTo>
                    <a:pt x="1834" y="2025"/>
                    <a:pt x="1525" y="1858"/>
                    <a:pt x="1179" y="1715"/>
                  </a:cubicBezTo>
                  <a:close/>
                </a:path>
              </a:pathLst>
            </a:custGeom>
            <a:solidFill>
              <a:srgbClr val="032D6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3829625" y="1169625"/>
              <a:ext cx="72650" cy="78900"/>
            </a:xfrm>
            <a:custGeom>
              <a:rect b="b" l="l" r="r" t="t"/>
              <a:pathLst>
                <a:path extrusionOk="0" h="3156" w="2906">
                  <a:moveTo>
                    <a:pt x="2073" y="2012"/>
                  </a:moveTo>
                  <a:cubicBezTo>
                    <a:pt x="1787" y="1893"/>
                    <a:pt x="1763" y="1786"/>
                    <a:pt x="1763" y="1679"/>
                  </a:cubicBezTo>
                  <a:cubicBezTo>
                    <a:pt x="1763" y="1560"/>
                    <a:pt x="1834" y="1465"/>
                    <a:pt x="1942" y="1381"/>
                  </a:cubicBezTo>
                  <a:cubicBezTo>
                    <a:pt x="2108" y="1239"/>
                    <a:pt x="2192" y="1048"/>
                    <a:pt x="2192" y="810"/>
                  </a:cubicBezTo>
                  <a:cubicBezTo>
                    <a:pt x="2192" y="369"/>
                    <a:pt x="1906" y="0"/>
                    <a:pt x="1430" y="0"/>
                  </a:cubicBezTo>
                  <a:cubicBezTo>
                    <a:pt x="953" y="0"/>
                    <a:pt x="679" y="369"/>
                    <a:pt x="679" y="810"/>
                  </a:cubicBezTo>
                  <a:cubicBezTo>
                    <a:pt x="679" y="1048"/>
                    <a:pt x="763" y="1239"/>
                    <a:pt x="930" y="1381"/>
                  </a:cubicBezTo>
                  <a:cubicBezTo>
                    <a:pt x="1013" y="1465"/>
                    <a:pt x="1108" y="1584"/>
                    <a:pt x="1108" y="1679"/>
                  </a:cubicBezTo>
                  <a:cubicBezTo>
                    <a:pt x="1108" y="1798"/>
                    <a:pt x="1060" y="1893"/>
                    <a:pt x="799" y="2012"/>
                  </a:cubicBezTo>
                  <a:cubicBezTo>
                    <a:pt x="394" y="2179"/>
                    <a:pt x="1" y="2370"/>
                    <a:pt x="1" y="2715"/>
                  </a:cubicBezTo>
                  <a:lnTo>
                    <a:pt x="1" y="2774"/>
                  </a:lnTo>
                  <a:cubicBezTo>
                    <a:pt x="1" y="2977"/>
                    <a:pt x="179" y="3155"/>
                    <a:pt x="406" y="3155"/>
                  </a:cubicBezTo>
                  <a:lnTo>
                    <a:pt x="1465" y="3155"/>
                  </a:lnTo>
                  <a:lnTo>
                    <a:pt x="2501" y="3155"/>
                  </a:lnTo>
                  <a:cubicBezTo>
                    <a:pt x="2727" y="3155"/>
                    <a:pt x="2906" y="2977"/>
                    <a:pt x="2906" y="2774"/>
                  </a:cubicBezTo>
                  <a:lnTo>
                    <a:pt x="2906" y="2715"/>
                  </a:lnTo>
                  <a:cubicBezTo>
                    <a:pt x="2858" y="2370"/>
                    <a:pt x="2477" y="2179"/>
                    <a:pt x="2073" y="2012"/>
                  </a:cubicBezTo>
                  <a:close/>
                </a:path>
              </a:pathLst>
            </a:custGeom>
            <a:solidFill>
              <a:srgbClr val="032D6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0" name="Google Shape;600;p39"/>
          <p:cNvGrpSpPr/>
          <p:nvPr/>
        </p:nvGrpSpPr>
        <p:grpSpPr>
          <a:xfrm>
            <a:off x="916584" y="1237115"/>
            <a:ext cx="432658" cy="432534"/>
            <a:chOff x="427125" y="1132400"/>
            <a:chExt cx="174150" cy="172675"/>
          </a:xfrm>
        </p:grpSpPr>
        <p:sp>
          <p:nvSpPr>
            <p:cNvPr id="601" name="Google Shape;601;p39"/>
            <p:cNvSpPr/>
            <p:nvPr/>
          </p:nvSpPr>
          <p:spPr>
            <a:xfrm>
              <a:off x="427125" y="1132400"/>
              <a:ext cx="174150" cy="172675"/>
            </a:xfrm>
            <a:custGeom>
              <a:rect b="b" l="l" r="r" t="t"/>
              <a:pathLst>
                <a:path extrusionOk="0" h="6907" w="6966">
                  <a:moveTo>
                    <a:pt x="3608" y="6907"/>
                  </a:moveTo>
                  <a:lnTo>
                    <a:pt x="3620" y="6907"/>
                  </a:lnTo>
                  <a:cubicBezTo>
                    <a:pt x="4763" y="6871"/>
                    <a:pt x="5882" y="6514"/>
                    <a:pt x="6835" y="5883"/>
                  </a:cubicBezTo>
                  <a:cubicBezTo>
                    <a:pt x="6894" y="5835"/>
                    <a:pt x="6930" y="5764"/>
                    <a:pt x="6930" y="5680"/>
                  </a:cubicBezTo>
                  <a:lnTo>
                    <a:pt x="6930" y="5180"/>
                  </a:lnTo>
                  <a:cubicBezTo>
                    <a:pt x="6966" y="2942"/>
                    <a:pt x="5644" y="906"/>
                    <a:pt x="3584" y="25"/>
                  </a:cubicBezTo>
                  <a:cubicBezTo>
                    <a:pt x="3513" y="1"/>
                    <a:pt x="3453" y="1"/>
                    <a:pt x="3382" y="25"/>
                  </a:cubicBezTo>
                  <a:cubicBezTo>
                    <a:pt x="1322" y="906"/>
                    <a:pt x="0" y="2942"/>
                    <a:pt x="36" y="5180"/>
                  </a:cubicBezTo>
                  <a:lnTo>
                    <a:pt x="36" y="5680"/>
                  </a:lnTo>
                  <a:cubicBezTo>
                    <a:pt x="36" y="5752"/>
                    <a:pt x="72" y="5835"/>
                    <a:pt x="131" y="5871"/>
                  </a:cubicBezTo>
                  <a:cubicBezTo>
                    <a:pt x="1120" y="6537"/>
                    <a:pt x="2286" y="6895"/>
                    <a:pt x="3489" y="6907"/>
                  </a:cubicBezTo>
                  <a:close/>
                </a:path>
              </a:pathLst>
            </a:custGeom>
            <a:solidFill>
              <a:srgbClr val="1D315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42000" y="1145500"/>
              <a:ext cx="144700" cy="94975"/>
            </a:xfrm>
            <a:custGeom>
              <a:rect b="b" l="l" r="r" t="t"/>
              <a:pathLst>
                <a:path extrusionOk="0" h="3799" w="5788">
                  <a:moveTo>
                    <a:pt x="584" y="3799"/>
                  </a:moveTo>
                  <a:cubicBezTo>
                    <a:pt x="584" y="3799"/>
                    <a:pt x="584" y="3787"/>
                    <a:pt x="584" y="3787"/>
                  </a:cubicBezTo>
                  <a:lnTo>
                    <a:pt x="2192" y="1442"/>
                  </a:lnTo>
                  <a:cubicBezTo>
                    <a:pt x="2203" y="1418"/>
                    <a:pt x="2227" y="1394"/>
                    <a:pt x="2251" y="1382"/>
                  </a:cubicBezTo>
                  <a:cubicBezTo>
                    <a:pt x="2370" y="1299"/>
                    <a:pt x="2513" y="1334"/>
                    <a:pt x="2596" y="1442"/>
                  </a:cubicBezTo>
                  <a:lnTo>
                    <a:pt x="3382" y="2596"/>
                  </a:lnTo>
                  <a:lnTo>
                    <a:pt x="3668" y="2180"/>
                  </a:lnTo>
                  <a:cubicBezTo>
                    <a:pt x="3692" y="2156"/>
                    <a:pt x="3716" y="2132"/>
                    <a:pt x="3739" y="2120"/>
                  </a:cubicBezTo>
                  <a:cubicBezTo>
                    <a:pt x="3847" y="2049"/>
                    <a:pt x="4001" y="2073"/>
                    <a:pt x="4073" y="2180"/>
                  </a:cubicBezTo>
                  <a:lnTo>
                    <a:pt x="5192" y="3787"/>
                  </a:lnTo>
                  <a:cubicBezTo>
                    <a:pt x="5192" y="3787"/>
                    <a:pt x="5192" y="3799"/>
                    <a:pt x="5192" y="3799"/>
                  </a:cubicBezTo>
                  <a:lnTo>
                    <a:pt x="5787" y="3799"/>
                  </a:lnTo>
                  <a:cubicBezTo>
                    <a:pt x="5323" y="953"/>
                    <a:pt x="3073" y="84"/>
                    <a:pt x="2894" y="1"/>
                  </a:cubicBezTo>
                  <a:cubicBezTo>
                    <a:pt x="2894" y="1"/>
                    <a:pt x="1953" y="334"/>
                    <a:pt x="1120" y="1334"/>
                  </a:cubicBezTo>
                  <a:cubicBezTo>
                    <a:pt x="620" y="1930"/>
                    <a:pt x="167" y="2727"/>
                    <a:pt x="1" y="3799"/>
                  </a:cubicBezTo>
                  <a:close/>
                </a:path>
              </a:pathLst>
            </a:custGeom>
            <a:solidFill>
              <a:srgbClr val="8ED1F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530125" y="1214275"/>
              <a:ext cx="26800" cy="26200"/>
            </a:xfrm>
            <a:custGeom>
              <a:rect b="b" l="l" r="r" t="t"/>
              <a:pathLst>
                <a:path extrusionOk="0" h="1048" w="1072">
                  <a:moveTo>
                    <a:pt x="1072" y="1048"/>
                  </a:moveTo>
                  <a:lnTo>
                    <a:pt x="345" y="0"/>
                  </a:lnTo>
                  <a:lnTo>
                    <a:pt x="0" y="512"/>
                  </a:lnTo>
                  <a:lnTo>
                    <a:pt x="405" y="1048"/>
                  </a:lnTo>
                  <a:close/>
                </a:path>
              </a:pathLst>
            </a:custGeom>
            <a:solidFill>
              <a:srgbClr val="A975B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520875" y="1227075"/>
              <a:ext cx="19375" cy="13400"/>
            </a:xfrm>
            <a:custGeom>
              <a:rect b="b" l="l" r="r" t="t"/>
              <a:pathLst>
                <a:path extrusionOk="0" h="536" w="775">
                  <a:moveTo>
                    <a:pt x="370" y="0"/>
                  </a:moveTo>
                  <a:lnTo>
                    <a:pt x="1" y="536"/>
                  </a:lnTo>
                  <a:lnTo>
                    <a:pt x="775" y="536"/>
                  </a:lnTo>
                  <a:close/>
                </a:path>
              </a:pathLst>
            </a:custGeom>
            <a:solidFill>
              <a:srgbClr val="722A86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486350" y="1196100"/>
              <a:ext cx="32775" cy="44375"/>
            </a:xfrm>
            <a:custGeom>
              <a:rect b="b" l="l" r="r" t="t"/>
              <a:pathLst>
                <a:path extrusionOk="0" h="1775" w="1311">
                  <a:moveTo>
                    <a:pt x="1" y="906"/>
                  </a:moveTo>
                  <a:lnTo>
                    <a:pt x="632" y="1775"/>
                  </a:lnTo>
                  <a:lnTo>
                    <a:pt x="775" y="1775"/>
                  </a:lnTo>
                  <a:lnTo>
                    <a:pt x="1311" y="1001"/>
                  </a:lnTo>
                  <a:lnTo>
                    <a:pt x="751" y="180"/>
                  </a:lnTo>
                  <a:lnTo>
                    <a:pt x="620" y="1"/>
                  </a:lnTo>
                  <a:close/>
                </a:path>
              </a:pathLst>
            </a:custGeom>
            <a:solidFill>
              <a:srgbClr val="A975B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471475" y="1218725"/>
              <a:ext cx="30675" cy="21750"/>
            </a:xfrm>
            <a:custGeom>
              <a:rect b="b" l="l" r="r" t="t"/>
              <a:pathLst>
                <a:path extrusionOk="0" h="870" w="1227">
                  <a:moveTo>
                    <a:pt x="596" y="1"/>
                  </a:moveTo>
                  <a:lnTo>
                    <a:pt x="1" y="870"/>
                  </a:lnTo>
                  <a:lnTo>
                    <a:pt x="1227" y="870"/>
                  </a:lnTo>
                  <a:close/>
                </a:path>
              </a:pathLst>
            </a:custGeom>
            <a:solidFill>
              <a:srgbClr val="722A86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440225" y="1252675"/>
              <a:ext cx="79800" cy="40200"/>
            </a:xfrm>
            <a:custGeom>
              <a:rect b="b" l="l" r="r" t="t"/>
              <a:pathLst>
                <a:path extrusionOk="0" h="1608" w="3192">
                  <a:moveTo>
                    <a:pt x="3156" y="1238"/>
                  </a:moveTo>
                  <a:cubicBezTo>
                    <a:pt x="3191" y="1167"/>
                    <a:pt x="3156" y="1072"/>
                    <a:pt x="3072" y="1036"/>
                  </a:cubicBezTo>
                  <a:lnTo>
                    <a:pt x="2846" y="941"/>
                  </a:lnTo>
                  <a:cubicBezTo>
                    <a:pt x="2822" y="929"/>
                    <a:pt x="2798" y="917"/>
                    <a:pt x="2763" y="893"/>
                  </a:cubicBezTo>
                  <a:cubicBezTo>
                    <a:pt x="2465" y="703"/>
                    <a:pt x="2370" y="310"/>
                    <a:pt x="2560" y="0"/>
                  </a:cubicBezTo>
                  <a:lnTo>
                    <a:pt x="1096" y="0"/>
                  </a:lnTo>
                  <a:lnTo>
                    <a:pt x="12" y="0"/>
                  </a:lnTo>
                  <a:cubicBezTo>
                    <a:pt x="0" y="131"/>
                    <a:pt x="0" y="250"/>
                    <a:pt x="0" y="369"/>
                  </a:cubicBezTo>
                  <a:lnTo>
                    <a:pt x="0" y="738"/>
                  </a:lnTo>
                  <a:cubicBezTo>
                    <a:pt x="524" y="1060"/>
                    <a:pt x="1084" y="1298"/>
                    <a:pt x="1679" y="1441"/>
                  </a:cubicBezTo>
                  <a:lnTo>
                    <a:pt x="1679" y="1441"/>
                  </a:lnTo>
                  <a:cubicBezTo>
                    <a:pt x="2120" y="1548"/>
                    <a:pt x="2524" y="1607"/>
                    <a:pt x="2941" y="1607"/>
                  </a:cubicBezTo>
                  <a:lnTo>
                    <a:pt x="3144" y="1250"/>
                  </a:lnTo>
                  <a:cubicBezTo>
                    <a:pt x="3144" y="1250"/>
                    <a:pt x="3156" y="1250"/>
                    <a:pt x="3156" y="1238"/>
                  </a:cubicBezTo>
                  <a:close/>
                </a:path>
              </a:pathLst>
            </a:custGeom>
            <a:solidFill>
              <a:srgbClr val="059A48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513750" y="1252675"/>
              <a:ext cx="74425" cy="39300"/>
            </a:xfrm>
            <a:custGeom>
              <a:rect b="b" l="l" r="r" t="t"/>
              <a:pathLst>
                <a:path extrusionOk="0" h="1572" w="2977">
                  <a:moveTo>
                    <a:pt x="2965" y="0"/>
                  </a:moveTo>
                  <a:lnTo>
                    <a:pt x="703" y="0"/>
                  </a:lnTo>
                  <a:lnTo>
                    <a:pt x="262" y="0"/>
                  </a:lnTo>
                  <a:lnTo>
                    <a:pt x="48" y="250"/>
                  </a:lnTo>
                  <a:cubicBezTo>
                    <a:pt x="48" y="262"/>
                    <a:pt x="36" y="274"/>
                    <a:pt x="36" y="286"/>
                  </a:cubicBezTo>
                  <a:cubicBezTo>
                    <a:pt x="0" y="369"/>
                    <a:pt x="36" y="453"/>
                    <a:pt x="107" y="488"/>
                  </a:cubicBezTo>
                  <a:lnTo>
                    <a:pt x="334" y="583"/>
                  </a:lnTo>
                  <a:cubicBezTo>
                    <a:pt x="357" y="595"/>
                    <a:pt x="381" y="607"/>
                    <a:pt x="393" y="619"/>
                  </a:cubicBezTo>
                  <a:cubicBezTo>
                    <a:pt x="715" y="798"/>
                    <a:pt x="822" y="1191"/>
                    <a:pt x="643" y="1500"/>
                  </a:cubicBezTo>
                  <a:lnTo>
                    <a:pt x="596" y="1572"/>
                  </a:lnTo>
                  <a:cubicBezTo>
                    <a:pt x="726" y="1560"/>
                    <a:pt x="857" y="1536"/>
                    <a:pt x="1000" y="1512"/>
                  </a:cubicBezTo>
                  <a:cubicBezTo>
                    <a:pt x="1238" y="1465"/>
                    <a:pt x="1465" y="1405"/>
                    <a:pt x="1703" y="1322"/>
                  </a:cubicBezTo>
                  <a:cubicBezTo>
                    <a:pt x="1739" y="1322"/>
                    <a:pt x="1798" y="1286"/>
                    <a:pt x="1798" y="1286"/>
                  </a:cubicBezTo>
                  <a:cubicBezTo>
                    <a:pt x="2215" y="1155"/>
                    <a:pt x="2608" y="964"/>
                    <a:pt x="2977" y="738"/>
                  </a:cubicBezTo>
                  <a:lnTo>
                    <a:pt x="2977" y="369"/>
                  </a:lnTo>
                  <a:cubicBezTo>
                    <a:pt x="2977" y="250"/>
                    <a:pt x="2977" y="131"/>
                    <a:pt x="2965" y="0"/>
                  </a:cubicBezTo>
                  <a:close/>
                </a:path>
              </a:pathLst>
            </a:custGeom>
            <a:solidFill>
              <a:srgbClr val="059A48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499450" y="1252675"/>
              <a:ext cx="34850" cy="40200"/>
            </a:xfrm>
            <a:custGeom>
              <a:rect b="b" l="l" r="r" t="t"/>
              <a:pathLst>
                <a:path extrusionOk="0" h="1608" w="1394">
                  <a:moveTo>
                    <a:pt x="965" y="619"/>
                  </a:moveTo>
                  <a:cubicBezTo>
                    <a:pt x="953" y="607"/>
                    <a:pt x="929" y="595"/>
                    <a:pt x="906" y="583"/>
                  </a:cubicBezTo>
                  <a:lnTo>
                    <a:pt x="679" y="488"/>
                  </a:lnTo>
                  <a:cubicBezTo>
                    <a:pt x="608" y="453"/>
                    <a:pt x="572" y="369"/>
                    <a:pt x="608" y="286"/>
                  </a:cubicBezTo>
                  <a:cubicBezTo>
                    <a:pt x="608" y="274"/>
                    <a:pt x="620" y="262"/>
                    <a:pt x="620" y="250"/>
                  </a:cubicBezTo>
                  <a:lnTo>
                    <a:pt x="834" y="0"/>
                  </a:lnTo>
                  <a:lnTo>
                    <a:pt x="822" y="0"/>
                  </a:lnTo>
                  <a:lnTo>
                    <a:pt x="191" y="0"/>
                  </a:lnTo>
                  <a:lnTo>
                    <a:pt x="191" y="0"/>
                  </a:lnTo>
                  <a:cubicBezTo>
                    <a:pt x="1" y="310"/>
                    <a:pt x="96" y="703"/>
                    <a:pt x="394" y="893"/>
                  </a:cubicBezTo>
                  <a:cubicBezTo>
                    <a:pt x="429" y="917"/>
                    <a:pt x="453" y="929"/>
                    <a:pt x="477" y="941"/>
                  </a:cubicBezTo>
                  <a:lnTo>
                    <a:pt x="703" y="1036"/>
                  </a:lnTo>
                  <a:cubicBezTo>
                    <a:pt x="787" y="1072"/>
                    <a:pt x="822" y="1167"/>
                    <a:pt x="787" y="1238"/>
                  </a:cubicBezTo>
                  <a:cubicBezTo>
                    <a:pt x="787" y="1250"/>
                    <a:pt x="775" y="1250"/>
                    <a:pt x="775" y="1250"/>
                  </a:cubicBezTo>
                  <a:lnTo>
                    <a:pt x="572" y="1607"/>
                  </a:lnTo>
                  <a:cubicBezTo>
                    <a:pt x="763" y="1607"/>
                    <a:pt x="965" y="1596"/>
                    <a:pt x="1168" y="1572"/>
                  </a:cubicBezTo>
                  <a:lnTo>
                    <a:pt x="1215" y="1500"/>
                  </a:lnTo>
                  <a:cubicBezTo>
                    <a:pt x="1394" y="1191"/>
                    <a:pt x="1287" y="798"/>
                    <a:pt x="965" y="619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546475" y="1262200"/>
              <a:ext cx="18200" cy="10725"/>
            </a:xfrm>
            <a:custGeom>
              <a:rect b="b" l="l" r="r" t="t"/>
              <a:pathLst>
                <a:path extrusionOk="0" h="429" w="728">
                  <a:moveTo>
                    <a:pt x="1" y="429"/>
                  </a:moveTo>
                  <a:lnTo>
                    <a:pt x="727" y="429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147039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472975" y="1269625"/>
              <a:ext cx="18175" cy="10750"/>
            </a:xfrm>
            <a:custGeom>
              <a:rect b="b" l="l" r="r" t="t"/>
              <a:pathLst>
                <a:path extrusionOk="0" h="430" w="727">
                  <a:moveTo>
                    <a:pt x="0" y="429"/>
                  </a:moveTo>
                  <a:lnTo>
                    <a:pt x="726" y="42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147039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454800" y="1258625"/>
              <a:ext cx="18475" cy="10725"/>
            </a:xfrm>
            <a:custGeom>
              <a:rect b="b" l="l" r="r" t="t"/>
              <a:pathLst>
                <a:path extrusionOk="0" h="429" w="739">
                  <a:moveTo>
                    <a:pt x="370" y="0"/>
                  </a:moveTo>
                  <a:lnTo>
                    <a:pt x="1" y="429"/>
                  </a:lnTo>
                  <a:lnTo>
                    <a:pt x="739" y="429"/>
                  </a:lnTo>
                  <a:close/>
                </a:path>
              </a:pathLst>
            </a:custGeom>
            <a:solidFill>
              <a:srgbClr val="147039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0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0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0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0"/>
          <p:cNvSpPr txBox="1"/>
          <p:nvPr/>
        </p:nvSpPr>
        <p:spPr>
          <a:xfrm>
            <a:off x="775950" y="2145300"/>
            <a:ext cx="8399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  <a:r>
              <a:rPr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  <a:endParaRPr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5">
            <a:off x="-1328212" y="1328216"/>
            <a:ext cx="5704425" cy="304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760500" y="613350"/>
            <a:ext cx="15270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2600" y="4729825"/>
            <a:ext cx="9209201" cy="41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63" y="2039525"/>
            <a:ext cx="3007650" cy="30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8">
            <a:alphaModFix/>
          </a:blip>
          <a:srcRect b="18546" l="0" r="0" t="0"/>
          <a:stretch/>
        </p:blipFill>
        <p:spPr>
          <a:xfrm>
            <a:off x="1928025" y="3747073"/>
            <a:ext cx="1714350" cy="13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3972575" y="702000"/>
            <a:ext cx="4654800" cy="3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70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Open Sans Medium"/>
              <a:buChar char="●"/>
            </a:pPr>
            <a:r>
              <a:rPr lang="en" sz="15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Organizational Alignment</a:t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2702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Open Sans Medium"/>
              <a:buChar char="●"/>
            </a:pPr>
            <a:r>
              <a:rPr lang="en" sz="15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Pick a Use Case</a:t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2702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Open Sans Medium"/>
              <a:buChar char="●"/>
            </a:pPr>
            <a:r>
              <a:rPr lang="en" sz="15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Identity Success Metrics</a:t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2702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Open Sans Medium"/>
              <a:buChar char="●"/>
            </a:pPr>
            <a:r>
              <a:rPr lang="en" sz="15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Leverage the Customer 360 Data Model</a:t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2702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Open Sans Medium"/>
              <a:buChar char="●"/>
            </a:pPr>
            <a:r>
              <a:rPr lang="en" sz="15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Be Intentional (Action your Data)</a:t>
            </a:r>
            <a:br>
              <a:rPr lang="en" sz="15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endParaRPr sz="15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775950" y="2145300"/>
            <a:ext cx="7310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Organizational Alignment Tip #1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/>
          <p:nvPr/>
        </p:nvSpPr>
        <p:spPr>
          <a:xfrm>
            <a:off x="-419550" y="1504950"/>
            <a:ext cx="8910300" cy="3057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 txBox="1"/>
          <p:nvPr/>
        </p:nvSpPr>
        <p:spPr>
          <a:xfrm>
            <a:off x="760500" y="613350"/>
            <a:ext cx="55110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Data Management is Complex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000" y="1504950"/>
            <a:ext cx="3208690" cy="30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760500" y="1714650"/>
            <a:ext cx="4344600" cy="26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Identity Data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Purchase Data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Case Data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Web and Mobile Data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Health Data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Engagement Data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5862872" y="1851080"/>
            <a:ext cx="2331900" cy="2331900"/>
          </a:xfrm>
          <a:prstGeom prst="ellipse">
            <a:avLst/>
          </a:prstGeom>
          <a:gradFill>
            <a:gsLst>
              <a:gs pos="0">
                <a:srgbClr val="9EA9F1"/>
              </a:gs>
              <a:gs pos="100000">
                <a:srgbClr val="F1F3FB"/>
              </a:gs>
            </a:gsLst>
            <a:lin ang="7654143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CAB"/>
              </a:buClr>
              <a:buSzPts val="1000"/>
              <a:buFont typeface="Salesforce Sans"/>
              <a:buNone/>
            </a:pPr>
            <a:r>
              <a:t/>
            </a:r>
            <a:endParaRPr b="0" i="0" sz="1000" u="none" cap="none" strike="noStrike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descr="Image" id="143" name="Google Shape;143;p18"/>
          <p:cNvPicPr preferRelativeResize="0"/>
          <p:nvPr/>
        </p:nvPicPr>
        <p:blipFill rotWithShape="1">
          <a:blip r:embed="rId6">
            <a:alphaModFix amt="56930"/>
          </a:blip>
          <a:srcRect b="0" l="0" r="0" t="0"/>
          <a:stretch/>
        </p:blipFill>
        <p:spPr>
          <a:xfrm>
            <a:off x="4824374" y="2673521"/>
            <a:ext cx="2180352" cy="160851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5643648" y="1651942"/>
            <a:ext cx="2756100" cy="27576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Salesforce Sans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145" name="Google Shape;145;p18"/>
          <p:cNvGrpSpPr/>
          <p:nvPr/>
        </p:nvGrpSpPr>
        <p:grpSpPr>
          <a:xfrm>
            <a:off x="5866802" y="1466350"/>
            <a:ext cx="2332658" cy="2719247"/>
            <a:chOff x="-41" y="0"/>
            <a:chExt cx="9144093" cy="10659535"/>
          </a:xfrm>
        </p:grpSpPr>
        <p:pic>
          <p:nvPicPr>
            <p:cNvPr descr="AdobeStock_293558440_color adjust.png" id="146" name="Google Shape;146;p18"/>
            <p:cNvPicPr preferRelativeResize="0"/>
            <p:nvPr/>
          </p:nvPicPr>
          <p:blipFill rotWithShape="1">
            <a:blip r:embed="rId7">
              <a:alphaModFix/>
            </a:blip>
            <a:srcRect b="9397" l="16404" r="21759" t="15244"/>
            <a:stretch/>
          </p:blipFill>
          <p:spPr>
            <a:xfrm flipH="1">
              <a:off x="-41" y="1515458"/>
              <a:ext cx="9144093" cy="9144077"/>
            </a:xfrm>
            <a:custGeom>
              <a:rect b="b" l="l" r="r" t="t"/>
              <a:pathLst>
                <a:path extrusionOk="0" h="20595" w="19679">
                  <a:moveTo>
                    <a:pt x="9839" y="0"/>
                  </a:moveTo>
                  <a:cubicBezTo>
                    <a:pt x="12357" y="0"/>
                    <a:pt x="14875" y="1005"/>
                    <a:pt x="16797" y="3016"/>
                  </a:cubicBezTo>
                  <a:cubicBezTo>
                    <a:pt x="20639" y="7037"/>
                    <a:pt x="20639" y="13557"/>
                    <a:pt x="16797" y="17579"/>
                  </a:cubicBezTo>
                  <a:cubicBezTo>
                    <a:pt x="12954" y="21600"/>
                    <a:pt x="6724" y="21600"/>
                    <a:pt x="2881" y="17579"/>
                  </a:cubicBezTo>
                  <a:cubicBezTo>
                    <a:pt x="-961" y="13557"/>
                    <a:pt x="-961" y="7037"/>
                    <a:pt x="2881" y="3016"/>
                  </a:cubicBezTo>
                  <a:cubicBezTo>
                    <a:pt x="4803" y="1005"/>
                    <a:pt x="7321" y="0"/>
                    <a:pt x="983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descr="AdobeStock_293558440_color adjust.png" id="147" name="Google Shape;147;p18"/>
            <p:cNvPicPr preferRelativeResize="0"/>
            <p:nvPr/>
          </p:nvPicPr>
          <p:blipFill rotWithShape="1">
            <a:blip r:embed="rId7">
              <a:alphaModFix/>
            </a:blip>
            <a:srcRect b="73957" l="34804" r="21760" t="2754"/>
            <a:stretch/>
          </p:blipFill>
          <p:spPr>
            <a:xfrm flipH="1">
              <a:off x="-40" y="0"/>
              <a:ext cx="6423127" cy="2825634"/>
            </a:xfrm>
            <a:custGeom>
              <a:rect b="b" l="l" r="r" t="t"/>
              <a:pathLst>
                <a:path extrusionOk="0" h="20595" w="19679">
                  <a:moveTo>
                    <a:pt x="9839" y="0"/>
                  </a:moveTo>
                  <a:cubicBezTo>
                    <a:pt x="12357" y="0"/>
                    <a:pt x="14875" y="1006"/>
                    <a:pt x="16796" y="3017"/>
                  </a:cubicBezTo>
                  <a:cubicBezTo>
                    <a:pt x="20639" y="7038"/>
                    <a:pt x="20639" y="13557"/>
                    <a:pt x="16796" y="17579"/>
                  </a:cubicBezTo>
                  <a:cubicBezTo>
                    <a:pt x="12954" y="21600"/>
                    <a:pt x="6724" y="21600"/>
                    <a:pt x="2882" y="17579"/>
                  </a:cubicBezTo>
                  <a:cubicBezTo>
                    <a:pt x="-961" y="13557"/>
                    <a:pt x="-961" y="7038"/>
                    <a:pt x="2882" y="3017"/>
                  </a:cubicBezTo>
                  <a:cubicBezTo>
                    <a:pt x="4803" y="1006"/>
                    <a:pt x="7321" y="0"/>
                    <a:pt x="983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148" name="Google Shape;148;p18"/>
          <p:cNvSpPr txBox="1"/>
          <p:nvPr/>
        </p:nvSpPr>
        <p:spPr>
          <a:xfrm>
            <a:off x="803000" y="1133700"/>
            <a:ext cx="4344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Amidst increasing customer data</a:t>
            </a:r>
            <a:endParaRPr sz="1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8">
            <a:alphaModFix/>
          </a:blip>
          <a:srcRect b="27330" l="0" r="0" t="0"/>
          <a:stretch/>
        </p:blipFill>
        <p:spPr>
          <a:xfrm flipH="1">
            <a:off x="2881314" y="3529450"/>
            <a:ext cx="142177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>
            <a:off x="3758375" y="3856475"/>
            <a:ext cx="2220600" cy="706200"/>
          </a:xfrm>
          <a:prstGeom prst="homePlate">
            <a:avLst>
              <a:gd fmla="val 50000" name="adj"/>
            </a:avLst>
          </a:prstGeom>
          <a:solidFill>
            <a:srgbClr val="DBC1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3758375" y="3856475"/>
            <a:ext cx="22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46A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100ZB of data </a:t>
            </a:r>
            <a:endParaRPr b="1" sz="1600">
              <a:solidFill>
                <a:srgbClr val="7046A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46A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the cloud by 2025</a:t>
            </a:r>
            <a:endParaRPr b="1" sz="1600">
              <a:solidFill>
                <a:srgbClr val="7046A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152" name="Google Shape;152;p18"/>
          <p:cNvGrpSpPr/>
          <p:nvPr/>
        </p:nvGrpSpPr>
        <p:grpSpPr>
          <a:xfrm>
            <a:off x="391364" y="1680623"/>
            <a:ext cx="332699" cy="332699"/>
            <a:chOff x="3142004" y="838006"/>
            <a:chExt cx="486900" cy="486900"/>
          </a:xfrm>
        </p:grpSpPr>
        <p:sp>
          <p:nvSpPr>
            <p:cNvPr id="153" name="Google Shape;153;p18"/>
            <p:cNvSpPr/>
            <p:nvPr/>
          </p:nvSpPr>
          <p:spPr>
            <a:xfrm>
              <a:off x="3142004" y="838006"/>
              <a:ext cx="486900" cy="486900"/>
            </a:xfrm>
            <a:prstGeom prst="ellipse">
              <a:avLst/>
            </a:prstGeom>
            <a:solidFill>
              <a:srgbClr val="BEC7F6"/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ts val="1200"/>
                <a:buFont typeface="Salesforce Sans"/>
                <a:buNone/>
              </a:pPr>
              <a:r>
                <a:t/>
              </a:r>
              <a:endParaRPr b="1" i="0" sz="1200" u="none" cap="none" strike="noStrike">
                <a:solidFill>
                  <a:srgbClr val="003366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pic>
          <p:nvPicPr>
            <p:cNvPr id="154" name="Google Shape;154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47186" y="943187"/>
              <a:ext cx="276525" cy="276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" name="Google Shape;155;p18"/>
          <p:cNvGrpSpPr/>
          <p:nvPr/>
        </p:nvGrpSpPr>
        <p:grpSpPr>
          <a:xfrm>
            <a:off x="391429" y="2126102"/>
            <a:ext cx="332696" cy="332696"/>
            <a:chOff x="2467198" y="2282263"/>
            <a:chExt cx="411600" cy="411600"/>
          </a:xfrm>
        </p:grpSpPr>
        <p:sp>
          <p:nvSpPr>
            <p:cNvPr id="156" name="Google Shape;156;p18"/>
            <p:cNvSpPr/>
            <p:nvPr/>
          </p:nvSpPr>
          <p:spPr>
            <a:xfrm>
              <a:off x="2467198" y="2282263"/>
              <a:ext cx="411600" cy="411600"/>
            </a:xfrm>
            <a:prstGeom prst="ellipse">
              <a:avLst/>
            </a:prstGeom>
            <a:solidFill>
              <a:srgbClr val="BEC7F6"/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ts val="1200"/>
                <a:buFont typeface="Salesforce Sans"/>
                <a:buNone/>
              </a:pPr>
              <a:r>
                <a:t/>
              </a:r>
              <a:endParaRPr b="1" i="0" sz="1200" u="none" cap="none" strike="noStrike">
                <a:solidFill>
                  <a:srgbClr val="003366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pic>
          <p:nvPicPr>
            <p:cNvPr descr="Sales.png" id="157" name="Google Shape;157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524738" y="2339800"/>
              <a:ext cx="296400" cy="296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" name="Google Shape;158;p18"/>
          <p:cNvGrpSpPr/>
          <p:nvPr/>
        </p:nvGrpSpPr>
        <p:grpSpPr>
          <a:xfrm>
            <a:off x="391429" y="2571717"/>
            <a:ext cx="332696" cy="332696"/>
            <a:chOff x="2499435" y="3374363"/>
            <a:chExt cx="411600" cy="411600"/>
          </a:xfrm>
        </p:grpSpPr>
        <p:sp>
          <p:nvSpPr>
            <p:cNvPr id="159" name="Google Shape;159;p18"/>
            <p:cNvSpPr/>
            <p:nvPr/>
          </p:nvSpPr>
          <p:spPr>
            <a:xfrm>
              <a:off x="2499435" y="3374363"/>
              <a:ext cx="411600" cy="411600"/>
            </a:xfrm>
            <a:prstGeom prst="ellipse">
              <a:avLst/>
            </a:prstGeom>
            <a:solidFill>
              <a:srgbClr val="BEC7F6"/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ts val="1200"/>
                <a:buFont typeface="Salesforce Sans"/>
                <a:buNone/>
              </a:pPr>
              <a:r>
                <a:t/>
              </a:r>
              <a:endParaRPr b="1" i="0" sz="1200" u="none" cap="none" strike="noStrike">
                <a:solidFill>
                  <a:srgbClr val="003366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pic>
          <p:nvPicPr>
            <p:cNvPr descr="Google Shape;3150;p228" id="160" name="Google Shape;160;p1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557039" y="3454211"/>
              <a:ext cx="296399" cy="2519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18"/>
          <p:cNvGrpSpPr/>
          <p:nvPr/>
        </p:nvGrpSpPr>
        <p:grpSpPr>
          <a:xfrm>
            <a:off x="391396" y="3017361"/>
            <a:ext cx="332696" cy="332696"/>
            <a:chOff x="5886573" y="1258438"/>
            <a:chExt cx="411600" cy="411600"/>
          </a:xfrm>
        </p:grpSpPr>
        <p:sp>
          <p:nvSpPr>
            <p:cNvPr id="162" name="Google Shape;162;p18"/>
            <p:cNvSpPr/>
            <p:nvPr/>
          </p:nvSpPr>
          <p:spPr>
            <a:xfrm>
              <a:off x="5886573" y="1258438"/>
              <a:ext cx="411600" cy="411600"/>
            </a:xfrm>
            <a:prstGeom prst="ellipse">
              <a:avLst/>
            </a:prstGeom>
            <a:solidFill>
              <a:srgbClr val="BEC7F6"/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ts val="1200"/>
                <a:buFont typeface="Salesforce Sans"/>
                <a:buNone/>
              </a:pPr>
              <a:r>
                <a:t/>
              </a:r>
              <a:endParaRPr b="1" i="0" sz="1200" u="none" cap="none" strike="noStrike">
                <a:solidFill>
                  <a:srgbClr val="003366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pic>
          <p:nvPicPr>
            <p:cNvPr descr="Google Shape;555;p56" id="163" name="Google Shape;163;p1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954108" y="1355646"/>
              <a:ext cx="276526" cy="217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18"/>
          <p:cNvGrpSpPr/>
          <p:nvPr/>
        </p:nvGrpSpPr>
        <p:grpSpPr>
          <a:xfrm>
            <a:off x="391391" y="3462977"/>
            <a:ext cx="332696" cy="332696"/>
            <a:chOff x="6417223" y="2282263"/>
            <a:chExt cx="411600" cy="411600"/>
          </a:xfrm>
        </p:grpSpPr>
        <p:sp>
          <p:nvSpPr>
            <p:cNvPr id="165" name="Google Shape;165;p18"/>
            <p:cNvSpPr/>
            <p:nvPr/>
          </p:nvSpPr>
          <p:spPr>
            <a:xfrm>
              <a:off x="6417223" y="2282263"/>
              <a:ext cx="411600" cy="411600"/>
            </a:xfrm>
            <a:prstGeom prst="ellipse">
              <a:avLst/>
            </a:prstGeom>
            <a:solidFill>
              <a:srgbClr val="BEC7F6"/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ts val="1200"/>
                <a:buFont typeface="Salesforce Sans"/>
                <a:buNone/>
              </a:pPr>
              <a:r>
                <a:t/>
              </a:r>
              <a:endParaRPr b="1" i="0" sz="1200" u="none" cap="none" strike="noStrike">
                <a:solidFill>
                  <a:srgbClr val="003366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pic>
          <p:nvPicPr>
            <p:cNvPr id="166" name="Google Shape;166;p1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454877" y="2321075"/>
              <a:ext cx="333875" cy="333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" name="Google Shape;167;p18"/>
          <p:cNvGrpSpPr/>
          <p:nvPr/>
        </p:nvGrpSpPr>
        <p:grpSpPr>
          <a:xfrm>
            <a:off x="391392" y="3908592"/>
            <a:ext cx="332696" cy="332696"/>
            <a:chOff x="6350373" y="3374363"/>
            <a:chExt cx="411600" cy="411600"/>
          </a:xfrm>
        </p:grpSpPr>
        <p:sp>
          <p:nvSpPr>
            <p:cNvPr id="168" name="Google Shape;168;p18"/>
            <p:cNvSpPr/>
            <p:nvPr/>
          </p:nvSpPr>
          <p:spPr>
            <a:xfrm>
              <a:off x="6350373" y="3374363"/>
              <a:ext cx="411600" cy="411600"/>
            </a:xfrm>
            <a:prstGeom prst="ellipse">
              <a:avLst/>
            </a:prstGeom>
            <a:solidFill>
              <a:srgbClr val="BEC7F6"/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ts val="1200"/>
                <a:buFont typeface="Salesforce Sans"/>
                <a:buNone/>
              </a:pPr>
              <a:r>
                <a:t/>
              </a:r>
              <a:endParaRPr b="1" i="0" sz="1200" u="none" cap="none" strike="noStrike">
                <a:solidFill>
                  <a:srgbClr val="003366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pic>
          <p:nvPicPr>
            <p:cNvPr descr="Image" id="169" name="Google Shape;169;p1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422650" y="3439606"/>
              <a:ext cx="276525" cy="2811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300"/>
            <a:ext cx="9144000" cy="52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/>
          <p:nvPr/>
        </p:nvSpPr>
        <p:spPr>
          <a:xfrm>
            <a:off x="841375" y="1726400"/>
            <a:ext cx="6708600" cy="2778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4">
            <a:alphaModFix/>
          </a:blip>
          <a:srcRect b="23073" l="0" r="0" t="23078"/>
          <a:stretch/>
        </p:blipFill>
        <p:spPr>
          <a:xfrm>
            <a:off x="7907099" y="233425"/>
            <a:ext cx="1063578" cy="5726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/>
          <p:nvPr/>
        </p:nvSpPr>
        <p:spPr>
          <a:xfrm>
            <a:off x="841375" y="2133175"/>
            <a:ext cx="2480700" cy="1668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600" y="4806025"/>
            <a:ext cx="9209201" cy="41367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/>
        </p:nvSpPr>
        <p:spPr>
          <a:xfrm>
            <a:off x="698599" y="2511975"/>
            <a:ext cx="20151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CoE</a:t>
            </a: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Center of Excellence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760500" y="613350"/>
            <a:ext cx="62793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Ensure Organizational Alignment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Avoid "shared responsibility" and break out of organizational silos</a:t>
            </a:r>
            <a:endParaRPr sz="1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3457625" y="2133175"/>
            <a:ext cx="2480700" cy="1668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3086246" y="2207175"/>
            <a:ext cx="24807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Digital / Marketing Team</a:t>
            </a:r>
            <a:endParaRPr sz="17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Marketing Manager Marketing Specialist Project Manager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2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6073876" y="2133175"/>
            <a:ext cx="2480700" cy="16689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5863298" y="2130975"/>
            <a:ext cx="21750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IT / Data Department</a:t>
            </a:r>
            <a:endParaRPr sz="17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Manager Data Admin Data Specialists &amp; Architects Web/Digital Resources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225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22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5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841375" y="4009150"/>
            <a:ext cx="75723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Data Cloud will affect several departments in an organization, and while they all have to buy in and cooperate, you still need a single owner to drive successful adoption</a:t>
            </a:r>
            <a:endParaRPr b="1" sz="300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841375" y="1606325"/>
            <a:ext cx="49596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7046A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Executive Leadership</a:t>
            </a:r>
            <a:r>
              <a:rPr b="1" lang="en" sz="2000">
                <a:solidFill>
                  <a:srgbClr val="7046A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b="1" lang="en" sz="800">
                <a:solidFill>
                  <a:srgbClr val="7046AB"/>
                </a:solidFill>
                <a:latin typeface="Open Sans"/>
                <a:ea typeface="Open Sans"/>
                <a:cs typeface="Open Sans"/>
                <a:sym typeface="Open Sans"/>
              </a:rPr>
              <a:t>Strategy, Decision Making, Facilitation, Communication</a:t>
            </a:r>
            <a:endParaRPr b="1" sz="800">
              <a:solidFill>
                <a:srgbClr val="7046A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7046A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91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/>
          <p:nvPr/>
        </p:nvSpPr>
        <p:spPr>
          <a:xfrm>
            <a:off x="-419550" y="1504950"/>
            <a:ext cx="8910300" cy="3057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760500" y="613350"/>
            <a:ext cx="55110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Before Ingesting your Data</a:t>
            </a:r>
            <a:endParaRPr b="1" sz="30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94" name="Google Shape;1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0000" y="1504950"/>
            <a:ext cx="3208690" cy="30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0"/>
          <p:cNvSpPr txBox="1"/>
          <p:nvPr/>
        </p:nvSpPr>
        <p:spPr>
          <a:xfrm>
            <a:off x="684300" y="1562250"/>
            <a:ext cx="4344600" cy="26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Inventory Your Data Sources 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Investigate quantity, quality and completeness of all data sources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Build out a </a:t>
            </a: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Dictionary for each source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being added to Data Cloud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b="1" lang="en" sz="12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Database Relationships: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Primary and Foreign Keys &amp; Nullable fields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b="1" lang="en" sz="12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Governance: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Estimates of data quality, estimated volumes &amp; described data flows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b="1" lang="en" sz="12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Source Data Overlap: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Recognize shared data points &amp; consider possible matching conditions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96" name="Google Shape;1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7938" y="-51175"/>
            <a:ext cx="1141898" cy="11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6">
            <a:alphaModFix/>
          </a:blip>
          <a:srcRect b="26465" l="64176" r="0" t="0"/>
          <a:stretch/>
        </p:blipFill>
        <p:spPr>
          <a:xfrm flipH="1">
            <a:off x="8255426" y="3387675"/>
            <a:ext cx="888574" cy="18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/>
        </p:nvSpPr>
        <p:spPr>
          <a:xfrm>
            <a:off x="697650" y="3774563"/>
            <a:ext cx="42534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●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Determine </a:t>
            </a: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Category</a:t>
            </a: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048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Medium"/>
              <a:buChar char="○"/>
            </a:pPr>
            <a:r>
              <a:rPr lang="en" sz="12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For each data stream (Profile vs Engagement vs Other)</a:t>
            </a:r>
            <a:endParaRPr sz="1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99" name="Google Shape;19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6566" y="2427666"/>
            <a:ext cx="2595564" cy="21348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0" name="Google Shape;200;p20"/>
          <p:cNvSpPr/>
          <p:nvPr/>
        </p:nvSpPr>
        <p:spPr>
          <a:xfrm rot="-137727">
            <a:off x="5877297" y="1284466"/>
            <a:ext cx="2127207" cy="952374"/>
          </a:xfrm>
          <a:prstGeom prst="roundRect">
            <a:avLst>
              <a:gd fmla="val 15635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700">
                <a:solidFill>
                  <a:srgbClr val="8A033E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Advice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Understand </a:t>
            </a:r>
            <a:r>
              <a:rPr b="1" lang="en" sz="11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System of Record</a:t>
            </a:r>
            <a:r>
              <a:rPr lang="en" sz="1100">
                <a:solidFill>
                  <a:srgbClr val="032D6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for each Data Source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775950" y="2145300"/>
            <a:ext cx="7310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Pick a Use Case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Tip #2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4">
            <a:alphaModFix/>
          </a:blip>
          <a:srcRect b="23564" l="54082" r="0" t="0"/>
          <a:stretch/>
        </p:blipFill>
        <p:spPr>
          <a:xfrm>
            <a:off x="0" y="4056750"/>
            <a:ext cx="652826" cy="10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5">
            <a:alphaModFix amt="10000"/>
          </a:blip>
          <a:srcRect b="32404" l="0" r="38657" t="19042"/>
          <a:stretch/>
        </p:blipFill>
        <p:spPr>
          <a:xfrm>
            <a:off x="3625175" y="775450"/>
            <a:ext cx="5518828" cy="43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4">
            <a:alphaModFix/>
          </a:blip>
          <a:srcRect b="27330" l="7415" r="0" t="0"/>
          <a:stretch/>
        </p:blipFill>
        <p:spPr>
          <a:xfrm>
            <a:off x="0" y="4110275"/>
            <a:ext cx="1316325" cy="10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775950" y="2145300"/>
            <a:ext cx="7310100" cy="8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Pick a Use Case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Tip #2</a:t>
            </a:r>
            <a:endParaRPr b="1" sz="4500">
              <a:solidFill>
                <a:schemeClr val="dk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142" y="-6"/>
            <a:ext cx="9175890" cy="514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