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eague Spartan"/>
      <p:regular r:id="rId17"/>
      <p:bold r:id="rId18"/>
    </p:embeddedFont>
    <p:embeddedFont>
      <p:font typeface="Prompt Light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Prompt SemiBold"/>
      <p:regular r:id="rId27"/>
      <p:bold r:id="rId28"/>
      <p:italic r:id="rId29"/>
      <p:boldItalic r:id="rId30"/>
    </p:embeddedFont>
    <p:embeddedFont>
      <p:font typeface="Open Sans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mptLight-bold.fntdata"/><Relationship Id="rId22" Type="http://schemas.openxmlformats.org/officeDocument/2006/relationships/font" Target="fonts/PromptLight-boldItalic.fntdata"/><Relationship Id="rId21" Type="http://schemas.openxmlformats.org/officeDocument/2006/relationships/font" Target="fonts/PromptLight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romptSemiBold-bold.fntdata"/><Relationship Id="rId27" Type="http://schemas.openxmlformats.org/officeDocument/2006/relationships/font" Target="fonts/Promp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mp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Medium-regular.fntdata"/><Relationship Id="rId30" Type="http://schemas.openxmlformats.org/officeDocument/2006/relationships/font" Target="fonts/Promp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Medium-italic.fntdata"/><Relationship Id="rId10" Type="http://schemas.openxmlformats.org/officeDocument/2006/relationships/slide" Target="slides/slide5.xml"/><Relationship Id="rId32" Type="http://schemas.openxmlformats.org/officeDocument/2006/relationships/font" Target="fonts/OpenSans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eagueSpartan-regular.fntdata"/><Relationship Id="rId16" Type="http://schemas.openxmlformats.org/officeDocument/2006/relationships/slide" Target="slides/slide11.xml"/><Relationship Id="rId19" Type="http://schemas.openxmlformats.org/officeDocument/2006/relationships/font" Target="fonts/PromptLight-regular.fntdata"/><Relationship Id="rId18" Type="http://schemas.openxmlformats.org/officeDocument/2006/relationships/font" Target="fonts/LeagueSparta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3e5d69d91_1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3e5d69d91_1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a80103f9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a80103f9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3e5d69d91_1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83e5d69d91_1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3e5d69d91_1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3e5d69d91_1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3e5d69d91_1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3e5d69d91_1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3e5d69d91_1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3e5d69d91_1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5d9b2dd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5d9b2dd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a80103f9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a80103f9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5d9b2dd0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5d9b2dd0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a80103f9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a80103f9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3e5d69d91_1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3e5d69d91_1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>
            <p:ph idx="2" type="pic"/>
          </p:nvPr>
        </p:nvSpPr>
        <p:spPr>
          <a:xfrm>
            <a:off x="5409475" y="1689350"/>
            <a:ext cx="1851000" cy="1851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5400005">
            <a:off x="2009799" y="-2009796"/>
            <a:ext cx="5154076" cy="917366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886274" y="1500288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789900" y="279562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9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14075" y="279457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969350" y="3949388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809839" y="3949343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137150" y="445025"/>
            <a:ext cx="6869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F439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Thanks To Our Incredible Sponsors!</a:t>
            </a:r>
            <a:endParaRPr b="1" sz="3000">
              <a:solidFill>
                <a:srgbClr val="4F439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-5419" r="-2747" t="-9890"/>
          <a:stretch/>
        </p:blipFill>
        <p:spPr>
          <a:xfrm>
            <a:off x="3828462" y="4016750"/>
            <a:ext cx="1516658" cy="43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895" y="3006275"/>
            <a:ext cx="1995827" cy="3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7773" y="2981070"/>
            <a:ext cx="1842439" cy="36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7771" y="4112014"/>
            <a:ext cx="1397047" cy="24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3448" y="1609561"/>
            <a:ext cx="2223006" cy="6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4789899" y="1521325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69245" y="1561280"/>
            <a:ext cx="1138804" cy="8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5650328" y="3932225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82521" y="4064519"/>
            <a:ext cx="1122452" cy="2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/>
          <p:nvPr>
            <p:ph idx="2" type="pic"/>
          </p:nvPr>
        </p:nvSpPr>
        <p:spPr>
          <a:xfrm>
            <a:off x="2684325" y="1286500"/>
            <a:ext cx="2820300" cy="2770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Relationship Id="rId5" Type="http://schemas.openxmlformats.org/officeDocument/2006/relationships/image" Target="../media/image31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Relationship Id="rId4" Type="http://schemas.openxmlformats.org/officeDocument/2006/relationships/image" Target="../media/image33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2.png"/><Relationship Id="rId5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76673">
            <a:off x="3975476" y="-579816"/>
            <a:ext cx="5918498" cy="818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21471" r="23316" t="1845"/>
          <a:stretch/>
        </p:blipFill>
        <p:spPr>
          <a:xfrm>
            <a:off x="6192275" y="2277150"/>
            <a:ext cx="1688700" cy="1688700"/>
          </a:xfrm>
          <a:prstGeom prst="ellipse">
            <a:avLst/>
          </a:prstGeom>
        </p:spPr>
      </p:pic>
      <p:sp>
        <p:nvSpPr>
          <p:cNvPr id="78" name="Google Shape;78;p14"/>
          <p:cNvSpPr txBox="1"/>
          <p:nvPr/>
        </p:nvSpPr>
        <p:spPr>
          <a:xfrm>
            <a:off x="4887725" y="806275"/>
            <a:ext cx="4297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Maximizing B2B Campaigns: Integrating Offline Conversions With GA4</a:t>
            </a:r>
            <a:endParaRPr b="1" sz="2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4887725" y="3965838"/>
            <a:ext cx="4297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4F4392"/>
                </a:solidFill>
                <a:latin typeface="Prompt SemiBold"/>
                <a:ea typeface="Prompt SemiBold"/>
                <a:cs typeface="Prompt SemiBold"/>
                <a:sym typeface="Prompt SemiBold"/>
              </a:rPr>
              <a:t>Sabuhi Yahyayev</a:t>
            </a:r>
            <a:endParaRPr sz="1900">
              <a:solidFill>
                <a:srgbClr val="4F4392"/>
              </a:solidFill>
              <a:latin typeface="Prompt SemiBold"/>
              <a:ea typeface="Prompt SemiBold"/>
              <a:cs typeface="Prompt SemiBold"/>
              <a:sym typeface="Prompt SemiBol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841075" y="4282313"/>
            <a:ext cx="429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F4392"/>
                </a:solidFill>
                <a:latin typeface="Prompt Light"/>
                <a:ea typeface="Prompt Light"/>
                <a:cs typeface="Prompt Light"/>
                <a:sym typeface="Prompt Light"/>
              </a:rPr>
              <a:t>CloudKettle</a:t>
            </a:r>
            <a:r>
              <a:rPr lang="en" sz="1600">
                <a:solidFill>
                  <a:srgbClr val="4F4392"/>
                </a:solidFill>
                <a:latin typeface="Prompt Light"/>
                <a:ea typeface="Prompt Light"/>
                <a:cs typeface="Prompt Light"/>
                <a:sym typeface="Prompt Light"/>
              </a:rPr>
              <a:t>, MA Practice Lead</a:t>
            </a:r>
            <a:endParaRPr sz="1600">
              <a:solidFill>
                <a:srgbClr val="4F4392"/>
              </a:solidFill>
              <a:latin typeface="Prompt Light"/>
              <a:ea typeface="Prompt Light"/>
              <a:cs typeface="Prompt Light"/>
              <a:sym typeface="Prompt Light"/>
            </a:endParaRPr>
          </a:p>
        </p:txBody>
      </p:sp>
      <p:pic>
        <p:nvPicPr>
          <p:cNvPr id="81" name="Google Shape;81;p14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76425" y="2351325"/>
            <a:ext cx="1520400" cy="1520400"/>
          </a:xfrm>
          <a:prstGeom prst="ellipse">
            <a:avLst/>
          </a:prstGeom>
        </p:spPr>
      </p:pic>
      <p:pic>
        <p:nvPicPr>
          <p:cNvPr id="82" name="Google Shape;8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526" y="691698"/>
            <a:ext cx="3235825" cy="323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8">
            <a:alphaModFix amt="69000"/>
          </a:blip>
          <a:srcRect b="46474" l="0" r="-56936" t="45144"/>
          <a:stretch/>
        </p:blipFill>
        <p:spPr>
          <a:xfrm>
            <a:off x="5474150" y="1826100"/>
            <a:ext cx="5143500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/>
        </p:nvSpPr>
        <p:spPr>
          <a:xfrm>
            <a:off x="760500" y="613350"/>
            <a:ext cx="80661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Use cases to integrate offline conversions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760500" y="1426000"/>
            <a:ext cx="62034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Allocate the marketing budget using accurate and real conversion data.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Develop a comprehensive understanding of customer interactions and engagement.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Acquire deeper insights into complex customer behavior patterns and preferences.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Enhance the accuracy of attributing offline conversions to marketing efforts.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3"/>
          <p:cNvGrpSpPr/>
          <p:nvPr/>
        </p:nvGrpSpPr>
        <p:grpSpPr>
          <a:xfrm>
            <a:off x="7383207" y="2002562"/>
            <a:ext cx="1141862" cy="1138393"/>
            <a:chOff x="-2054878" y="1645772"/>
            <a:chExt cx="513797" cy="512236"/>
          </a:xfrm>
        </p:grpSpPr>
        <p:sp>
          <p:nvSpPr>
            <p:cNvPr id="199" name="Google Shape;199;p23"/>
            <p:cNvSpPr/>
            <p:nvPr/>
          </p:nvSpPr>
          <p:spPr>
            <a:xfrm>
              <a:off x="-1871242" y="1735601"/>
              <a:ext cx="240030" cy="240282"/>
            </a:xfrm>
            <a:custGeom>
              <a:rect b="b" l="l" r="r" t="t"/>
              <a:pathLst>
                <a:path extrusionOk="0" h="4772" w="4767">
                  <a:moveTo>
                    <a:pt x="3578" y="1496"/>
                  </a:moveTo>
                  <a:cubicBezTo>
                    <a:pt x="3654" y="1496"/>
                    <a:pt x="3731" y="1525"/>
                    <a:pt x="3789" y="1583"/>
                  </a:cubicBezTo>
                  <a:cubicBezTo>
                    <a:pt x="3905" y="1699"/>
                    <a:pt x="3905" y="1882"/>
                    <a:pt x="3789" y="2004"/>
                  </a:cubicBezTo>
                  <a:lnTo>
                    <a:pt x="2298" y="3489"/>
                  </a:lnTo>
                  <a:cubicBezTo>
                    <a:pt x="2237" y="3550"/>
                    <a:pt x="2164" y="3581"/>
                    <a:pt x="2084" y="3581"/>
                  </a:cubicBezTo>
                  <a:cubicBezTo>
                    <a:pt x="2011" y="3581"/>
                    <a:pt x="1931" y="3550"/>
                    <a:pt x="1876" y="3489"/>
                  </a:cubicBezTo>
                  <a:lnTo>
                    <a:pt x="978" y="2597"/>
                  </a:lnTo>
                  <a:cubicBezTo>
                    <a:pt x="862" y="2481"/>
                    <a:pt x="862" y="2292"/>
                    <a:pt x="978" y="2175"/>
                  </a:cubicBezTo>
                  <a:cubicBezTo>
                    <a:pt x="1036" y="2117"/>
                    <a:pt x="1113" y="2088"/>
                    <a:pt x="1189" y="2088"/>
                  </a:cubicBezTo>
                  <a:cubicBezTo>
                    <a:pt x="1265" y="2088"/>
                    <a:pt x="1342" y="2117"/>
                    <a:pt x="1400" y="2175"/>
                  </a:cubicBezTo>
                  <a:lnTo>
                    <a:pt x="2084" y="2860"/>
                  </a:lnTo>
                  <a:lnTo>
                    <a:pt x="3367" y="1583"/>
                  </a:lnTo>
                  <a:cubicBezTo>
                    <a:pt x="3425" y="1525"/>
                    <a:pt x="3501" y="1496"/>
                    <a:pt x="3578" y="1496"/>
                  </a:cubicBezTo>
                  <a:close/>
                  <a:moveTo>
                    <a:pt x="2383" y="1"/>
                  </a:moveTo>
                  <a:cubicBezTo>
                    <a:pt x="1070" y="1"/>
                    <a:pt x="1" y="1070"/>
                    <a:pt x="1" y="2389"/>
                  </a:cubicBezTo>
                  <a:cubicBezTo>
                    <a:pt x="1" y="3703"/>
                    <a:pt x="1070" y="4772"/>
                    <a:pt x="2383" y="4772"/>
                  </a:cubicBezTo>
                  <a:cubicBezTo>
                    <a:pt x="3697" y="4772"/>
                    <a:pt x="4766" y="3703"/>
                    <a:pt x="4766" y="2389"/>
                  </a:cubicBezTo>
                  <a:cubicBezTo>
                    <a:pt x="4766" y="1070"/>
                    <a:pt x="3697" y="1"/>
                    <a:pt x="2383" y="1"/>
                  </a:cubicBezTo>
                  <a:close/>
                </a:path>
              </a:pathLst>
            </a:custGeom>
            <a:solidFill>
              <a:srgbClr val="4F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-2054878" y="2014604"/>
              <a:ext cx="144914" cy="143404"/>
            </a:xfrm>
            <a:custGeom>
              <a:rect b="b" l="l" r="r" t="t"/>
              <a:pathLst>
                <a:path extrusionOk="0" h="2848" w="2878">
                  <a:moveTo>
                    <a:pt x="1613" y="1"/>
                  </a:moveTo>
                  <a:lnTo>
                    <a:pt x="117" y="1498"/>
                  </a:lnTo>
                  <a:lnTo>
                    <a:pt x="117" y="1491"/>
                  </a:lnTo>
                  <a:cubicBezTo>
                    <a:pt x="0" y="1608"/>
                    <a:pt x="0" y="1797"/>
                    <a:pt x="117" y="1913"/>
                  </a:cubicBezTo>
                  <a:lnTo>
                    <a:pt x="960" y="2756"/>
                  </a:lnTo>
                  <a:cubicBezTo>
                    <a:pt x="1021" y="2817"/>
                    <a:pt x="1094" y="2848"/>
                    <a:pt x="1173" y="2848"/>
                  </a:cubicBezTo>
                  <a:cubicBezTo>
                    <a:pt x="1247" y="2848"/>
                    <a:pt x="1326" y="2817"/>
                    <a:pt x="1381" y="2756"/>
                  </a:cubicBezTo>
                  <a:lnTo>
                    <a:pt x="2878" y="126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4F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-1961373" y="1645772"/>
              <a:ext cx="420292" cy="419940"/>
            </a:xfrm>
            <a:custGeom>
              <a:rect b="b" l="l" r="r" t="t"/>
              <a:pathLst>
                <a:path extrusionOk="0" h="8340" w="8347">
                  <a:moveTo>
                    <a:pt x="4173" y="1192"/>
                  </a:moveTo>
                  <a:cubicBezTo>
                    <a:pt x="5817" y="1192"/>
                    <a:pt x="7155" y="2530"/>
                    <a:pt x="7155" y="4173"/>
                  </a:cubicBezTo>
                  <a:cubicBezTo>
                    <a:pt x="7155" y="5817"/>
                    <a:pt x="5817" y="7149"/>
                    <a:pt x="4173" y="7149"/>
                  </a:cubicBezTo>
                  <a:cubicBezTo>
                    <a:pt x="2530" y="7149"/>
                    <a:pt x="1192" y="5817"/>
                    <a:pt x="1192" y="4173"/>
                  </a:cubicBezTo>
                  <a:cubicBezTo>
                    <a:pt x="1192" y="2530"/>
                    <a:pt x="2530" y="1192"/>
                    <a:pt x="4173" y="1192"/>
                  </a:cubicBezTo>
                  <a:close/>
                  <a:moveTo>
                    <a:pt x="4173" y="1"/>
                  </a:moveTo>
                  <a:cubicBezTo>
                    <a:pt x="1876" y="1"/>
                    <a:pt x="1" y="1870"/>
                    <a:pt x="1" y="4173"/>
                  </a:cubicBezTo>
                  <a:cubicBezTo>
                    <a:pt x="1" y="4998"/>
                    <a:pt x="245" y="5768"/>
                    <a:pt x="667" y="6415"/>
                  </a:cubicBezTo>
                  <a:lnTo>
                    <a:pt x="178" y="6904"/>
                  </a:lnTo>
                  <a:lnTo>
                    <a:pt x="1443" y="8169"/>
                  </a:lnTo>
                  <a:lnTo>
                    <a:pt x="1925" y="7680"/>
                  </a:lnTo>
                  <a:cubicBezTo>
                    <a:pt x="2579" y="8096"/>
                    <a:pt x="3349" y="8340"/>
                    <a:pt x="4173" y="8340"/>
                  </a:cubicBezTo>
                  <a:cubicBezTo>
                    <a:pt x="6477" y="8340"/>
                    <a:pt x="8346" y="6470"/>
                    <a:pt x="8346" y="4173"/>
                  </a:cubicBezTo>
                  <a:cubicBezTo>
                    <a:pt x="8346" y="1870"/>
                    <a:pt x="6477" y="1"/>
                    <a:pt x="4173" y="1"/>
                  </a:cubicBezTo>
                  <a:close/>
                </a:path>
              </a:pathLst>
            </a:custGeom>
            <a:solidFill>
              <a:srgbClr val="4F43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4">
            <a:alphaModFix/>
          </a:blip>
          <a:srcRect b="23564" l="54082" r="0" t="0"/>
          <a:stretch/>
        </p:blipFill>
        <p:spPr>
          <a:xfrm>
            <a:off x="0" y="4056750"/>
            <a:ext cx="652826" cy="10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5">
            <a:alphaModFix amt="10000"/>
          </a:blip>
          <a:srcRect b="32404" l="0" r="38657" t="19042"/>
          <a:stretch/>
        </p:blipFill>
        <p:spPr>
          <a:xfrm>
            <a:off x="3625175" y="775450"/>
            <a:ext cx="5518828" cy="43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4">
            <a:alphaModFix/>
          </a:blip>
          <a:srcRect b="27330" l="7415" r="0" t="0"/>
          <a:stretch/>
        </p:blipFill>
        <p:spPr>
          <a:xfrm>
            <a:off x="0" y="4110275"/>
            <a:ext cx="1316325" cy="10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775950" y="2145300"/>
            <a:ext cx="83991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  <a:r>
              <a:rPr lang="en" sz="45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!</a:t>
            </a:r>
            <a:endParaRPr sz="45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5400005">
            <a:off x="2009799" y="-2009796"/>
            <a:ext cx="5154076" cy="91736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1886274" y="1500288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4789900" y="279562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9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314075" y="2794575"/>
            <a:ext cx="2069700" cy="742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1969350" y="3949388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3809839" y="3949343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1137150" y="445025"/>
            <a:ext cx="68697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F439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Thanks To Our Incredible Sponsors!</a:t>
            </a:r>
            <a:endParaRPr b="1" sz="3000">
              <a:solidFill>
                <a:srgbClr val="4F439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5">
            <a:alphaModFix/>
          </a:blip>
          <a:srcRect b="0" l="-5419" r="-2747" t="-9890"/>
          <a:stretch/>
        </p:blipFill>
        <p:spPr>
          <a:xfrm>
            <a:off x="3828462" y="4016750"/>
            <a:ext cx="1516658" cy="43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6895" y="3006275"/>
            <a:ext cx="1995827" cy="32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7773" y="2981070"/>
            <a:ext cx="1842439" cy="369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771" y="4112014"/>
            <a:ext cx="1397047" cy="24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3448" y="1609561"/>
            <a:ext cx="2223006" cy="6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4789899" y="1521325"/>
            <a:ext cx="2497500" cy="879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372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69245" y="1540255"/>
            <a:ext cx="1138804" cy="80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5650328" y="3932225"/>
            <a:ext cx="1554000" cy="5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4080000" dist="8572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82521" y="4064519"/>
            <a:ext cx="1122452" cy="2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5">
            <a:off x="-1328212" y="1328216"/>
            <a:ext cx="5704425" cy="304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760500" y="613350"/>
            <a:ext cx="15270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2600" y="4729825"/>
            <a:ext cx="9209201" cy="41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63" y="2039525"/>
            <a:ext cx="3007650" cy="30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8">
            <a:alphaModFix/>
          </a:blip>
          <a:srcRect b="18546" l="0" r="0" t="0"/>
          <a:stretch/>
        </p:blipFill>
        <p:spPr>
          <a:xfrm>
            <a:off x="1928025" y="3747073"/>
            <a:ext cx="1714350" cy="13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3972575" y="702000"/>
            <a:ext cx="3909600" cy="3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Medium"/>
              <a:buChar char="●"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Understanding the data model of Google Analytics 4 (GA4)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Medium"/>
              <a:buChar char="●"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Salesforce and GA4 Integration Framework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Medium"/>
              <a:buChar char="●"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Configuring Account Engagement to Push Data to GA4 + Demo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Open Sans Medium"/>
              <a:buChar char="●"/>
            </a:pPr>
            <a:r>
              <a:rPr lang="en" sz="1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Real-life use cases to integrate offline conversions</a:t>
            </a:r>
            <a:endParaRPr sz="1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760500" y="613350"/>
            <a:ext cx="68382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Google Analytics 4 (GA4) Data Model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760500" y="1426000"/>
            <a:ext cx="62034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GA4: A model driven by events, offering improved tracking flexibility.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GA4 Events: Includes both Default and Custom Events.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Instead of traditional dimensions and metrics, it uses parameters.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It improves cross-platform and device user tracking.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5225" y="1397062"/>
            <a:ext cx="1527149" cy="306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760500" y="613350"/>
            <a:ext cx="76485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Google Analytics 4 (GA4) Data Model (cont.)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174" y="1801600"/>
            <a:ext cx="7829652" cy="270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760500" y="613350"/>
            <a:ext cx="7642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Salesforce and GA4 Integration Framework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760500" y="1426000"/>
            <a:ext cx="62034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Uses Account Engagement Forms to gather prospect data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Leverages Account Engagement Marketing App Extensions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Utilizes Engagement Studio to make external calls from Account Engagement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Feeds data to GA4 via the Measurement Protocol (MP)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5968" y="1976862"/>
            <a:ext cx="1613208" cy="8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7553025" y="2493800"/>
            <a:ext cx="659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BA90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6000">
              <a:solidFill>
                <a:srgbClr val="FFBA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9475" y="3441079"/>
            <a:ext cx="826199" cy="82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760500" y="613350"/>
            <a:ext cx="76428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Salesforce and GA4 Integration Framework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778" y="2008563"/>
            <a:ext cx="8340444" cy="150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0"/>
          <p:cNvCxnSpPr/>
          <p:nvPr/>
        </p:nvCxnSpPr>
        <p:spPr>
          <a:xfrm>
            <a:off x="1020000" y="3908850"/>
            <a:ext cx="7104000" cy="0"/>
          </a:xfrm>
          <a:prstGeom prst="straightConnector1">
            <a:avLst/>
          </a:prstGeom>
          <a:noFill/>
          <a:ln cap="flat" cmpd="sng" w="28575">
            <a:solidFill>
              <a:srgbClr val="E5F5FA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3" name="Google Shape;163;p20"/>
          <p:cNvSpPr/>
          <p:nvPr/>
        </p:nvSpPr>
        <p:spPr>
          <a:xfrm>
            <a:off x="2807475" y="3849450"/>
            <a:ext cx="118800" cy="118800"/>
          </a:xfrm>
          <a:prstGeom prst="ellipse">
            <a:avLst/>
          </a:prstGeom>
          <a:solidFill>
            <a:srgbClr val="E5F5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4512600" y="3849450"/>
            <a:ext cx="118800" cy="118800"/>
          </a:xfrm>
          <a:prstGeom prst="ellipse">
            <a:avLst/>
          </a:prstGeom>
          <a:solidFill>
            <a:srgbClr val="E5F5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6243725" y="3849450"/>
            <a:ext cx="118800" cy="118800"/>
          </a:xfrm>
          <a:prstGeom prst="ellipse">
            <a:avLst/>
          </a:prstGeom>
          <a:solidFill>
            <a:srgbClr val="E5F5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760500" y="613350"/>
            <a:ext cx="80661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Preparing for Salesforce and GA4 Integration</a:t>
            </a:r>
            <a:endParaRPr b="1" sz="3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760500" y="1426000"/>
            <a:ext cx="6203400" cy="30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Find GA4 Measurement ID and Measurement API Secret Key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Set up forms to capture Client ID, Session ID, and Timestamp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Install the Salesforce &amp; GA4 Integration package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Set up a new Marketing App with a new External Action</a:t>
            </a:r>
            <a:endParaRPr sz="19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938" y="-51175"/>
            <a:ext cx="1141898" cy="114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 rotWithShape="1">
          <a:blip r:embed="rId5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/>
          <p:nvPr/>
        </p:nvSpPr>
        <p:spPr>
          <a:xfrm>
            <a:off x="7880825" y="1948150"/>
            <a:ext cx="87600" cy="1964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7251425" y="2383275"/>
            <a:ext cx="1346400" cy="437700"/>
          </a:xfrm>
          <a:prstGeom prst="roundRect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WEBSITE</a:t>
            </a:r>
            <a:endParaRPr b="1"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7251425" y="3049250"/>
            <a:ext cx="1346400" cy="437700"/>
          </a:xfrm>
          <a:prstGeom prst="roundRect">
            <a:avLst>
              <a:gd fmla="val 50000" name="adj"/>
            </a:avLst>
          </a:prstGeom>
          <a:solidFill>
            <a:srgbClr val="1296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SALESFORCE</a:t>
            </a:r>
            <a:endParaRPr b="1"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7251425" y="3715225"/>
            <a:ext cx="1346400" cy="437700"/>
          </a:xfrm>
          <a:prstGeom prst="roundRect">
            <a:avLst>
              <a:gd fmla="val 50000" name="adj"/>
            </a:avLst>
          </a:prstGeom>
          <a:solidFill>
            <a:srgbClr val="F4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GA4</a:t>
            </a:r>
            <a:endParaRPr b="1"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7251425" y="1707475"/>
            <a:ext cx="1346400" cy="437700"/>
          </a:xfrm>
          <a:prstGeom prst="roundRect">
            <a:avLst>
              <a:gd fmla="val 50000" name="adj"/>
            </a:avLst>
          </a:prstGeom>
          <a:solidFill>
            <a:srgbClr val="7046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</a:t>
            </a:r>
            <a:endParaRPr b="1"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300"/>
            <a:ext cx="9144000" cy="52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760500" y="2048000"/>
            <a:ext cx="55110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DEMO</a:t>
            </a:r>
            <a:endParaRPr b="1" sz="6000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4">
            <a:alphaModFix/>
          </a:blip>
          <a:srcRect b="23073" l="0" r="0" t="23078"/>
          <a:stretch/>
        </p:blipFill>
        <p:spPr>
          <a:xfrm>
            <a:off x="7907099" y="233425"/>
            <a:ext cx="1063578" cy="5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5">
            <a:alphaModFix/>
          </a:blip>
          <a:srcRect b="0" l="24580" r="73598" t="0"/>
          <a:stretch/>
        </p:blipFill>
        <p:spPr>
          <a:xfrm>
            <a:off x="0" y="0"/>
            <a:ext cx="87725" cy="45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6">
            <a:alphaModFix/>
          </a:blip>
          <a:srcRect b="25205" l="41110" r="0" t="0"/>
          <a:stretch/>
        </p:blipFill>
        <p:spPr>
          <a:xfrm>
            <a:off x="0" y="3908850"/>
            <a:ext cx="1009550" cy="128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