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League Spartan"/>
      <p:regular r:id="rId38"/>
      <p:bold r:id="rId39"/>
    </p:embeddedFont>
    <p:embeddedFont>
      <p:font typeface="Prompt Light"/>
      <p:regular r:id="rId40"/>
      <p:bold r:id="rId41"/>
      <p:italic r:id="rId42"/>
      <p:boldItalic r:id="rId43"/>
    </p:embeddedFont>
    <p:embeddedFont>
      <p:font typeface="Proxima Nova"/>
      <p:regular r:id="rId44"/>
      <p:bold r:id="rId45"/>
      <p:italic r:id="rId46"/>
      <p:boldItalic r:id="rId47"/>
    </p:embeddedFont>
    <p:embeddedFont>
      <p:font typeface="Prompt SemiBold"/>
      <p:regular r:id="rId48"/>
      <p:bold r:id="rId49"/>
      <p:italic r:id="rId50"/>
      <p:boldItalic r:id="rId51"/>
    </p:embeddedFont>
    <p:embeddedFont>
      <p:font typeface="Open Sans Medium"/>
      <p:regular r:id="rId52"/>
      <p:bold r:id="rId53"/>
      <p:italic r:id="rId54"/>
      <p:boldItalic r:id="rId55"/>
    </p:embeddedFont>
    <p:embeddedFont>
      <p:font typeface="Open Sans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mptLight-regular.fntdata"/><Relationship Id="rId42" Type="http://schemas.openxmlformats.org/officeDocument/2006/relationships/font" Target="fonts/PromptLight-italic.fntdata"/><Relationship Id="rId41" Type="http://schemas.openxmlformats.org/officeDocument/2006/relationships/font" Target="fonts/PromptLight-bold.fntdata"/><Relationship Id="rId44" Type="http://schemas.openxmlformats.org/officeDocument/2006/relationships/font" Target="fonts/ProximaNova-regular.fntdata"/><Relationship Id="rId43" Type="http://schemas.openxmlformats.org/officeDocument/2006/relationships/font" Target="fonts/PromptLight-boldItalic.fntdata"/><Relationship Id="rId46" Type="http://schemas.openxmlformats.org/officeDocument/2006/relationships/font" Target="fonts/ProximaNova-italic.fntdata"/><Relationship Id="rId45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romptSemiBold-regular.fntdata"/><Relationship Id="rId47" Type="http://schemas.openxmlformats.org/officeDocument/2006/relationships/font" Target="fonts/ProximaNova-boldItalic.fntdata"/><Relationship Id="rId49" Type="http://schemas.openxmlformats.org/officeDocument/2006/relationships/font" Target="fonts/Prompt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LeagueSpartan-bold.fntdata"/><Relationship Id="rId38" Type="http://schemas.openxmlformats.org/officeDocument/2006/relationships/font" Target="fonts/LeagueSpartan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mptSemiBold-boldItalic.fntdata"/><Relationship Id="rId50" Type="http://schemas.openxmlformats.org/officeDocument/2006/relationships/font" Target="fonts/PromptSemiBold-italic.fntdata"/><Relationship Id="rId53" Type="http://schemas.openxmlformats.org/officeDocument/2006/relationships/font" Target="fonts/OpenSansMedium-bold.fntdata"/><Relationship Id="rId52" Type="http://schemas.openxmlformats.org/officeDocument/2006/relationships/font" Target="fonts/OpenSansMedium-regular.fntdata"/><Relationship Id="rId11" Type="http://schemas.openxmlformats.org/officeDocument/2006/relationships/slide" Target="slides/slide6.xml"/><Relationship Id="rId55" Type="http://schemas.openxmlformats.org/officeDocument/2006/relationships/font" Target="fonts/OpenSansMedium-boldItalic.fntdata"/><Relationship Id="rId10" Type="http://schemas.openxmlformats.org/officeDocument/2006/relationships/slide" Target="slides/slide5.xml"/><Relationship Id="rId54" Type="http://schemas.openxmlformats.org/officeDocument/2006/relationships/font" Target="fonts/OpenSansMedium-italic.fntdata"/><Relationship Id="rId13" Type="http://schemas.openxmlformats.org/officeDocument/2006/relationships/slide" Target="slides/slide8.xml"/><Relationship Id="rId57" Type="http://schemas.openxmlformats.org/officeDocument/2006/relationships/font" Target="fonts/OpenSans-bold.fntdata"/><Relationship Id="rId12" Type="http://schemas.openxmlformats.org/officeDocument/2006/relationships/slide" Target="slides/slide7.xml"/><Relationship Id="rId56" Type="http://schemas.openxmlformats.org/officeDocument/2006/relationships/font" Target="fonts/OpenSans-regular.fntdata"/><Relationship Id="rId15" Type="http://schemas.openxmlformats.org/officeDocument/2006/relationships/slide" Target="slides/slide10.xml"/><Relationship Id="rId59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58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10e3f5e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10e3f5e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67b7fe4b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67b7fe4b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67b7fe4b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967b7fe4b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67b7fe4b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967b7fe4b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67b7fe4b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967b7fe4b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67b7fe4ba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67b7fe4b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67b7fe4b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67b7fe4b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67b7fe4b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967b7fe4b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10e3f5e4e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910e3f5e4e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10e3f5e4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910e3f5e4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67b7fe4b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967b7fe4b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3e5d69d91_1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3e5d69d91_1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967b7fe4ba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967b7fe4ba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967b7fe4ba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967b7fe4ba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3e5d69d91_1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83e5d69d91_1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10e3f5e4e_0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910e3f5e4e_0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910e3f5e4e_0_1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910e3f5e4e_0_1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910e3f5e4e_0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910e3f5e4e_0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83e5d69d91_1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83e5d69d91_1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910e3f5e4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910e3f5e4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910e3f5e4e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910e3f5e4e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910e3f5e4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910e3f5e4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3e5d69d91_1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3e5d69d91_1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83e5d69d91_1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83e5d69d91_1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83e5d69d91_1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83e5d69d91_1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910e3f5e4e_0_1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910e3f5e4e_0_1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3e5d69d91_1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3e5d69d91_1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3e5d69d91_1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3e5d69d91_1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67b7fe4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67b7fe4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67b7fe4b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67b7fe4b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67b7fe4b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67b7fe4b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67b7fe4b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967b7fe4b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1" Type="http://schemas.openxmlformats.org/officeDocument/2006/relationships/image" Target="../media/image19.png"/><Relationship Id="rId10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>
            <p:ph idx="2" type="pic"/>
          </p:nvPr>
        </p:nvSpPr>
        <p:spPr>
          <a:xfrm>
            <a:off x="5409475" y="1689350"/>
            <a:ext cx="1851000" cy="1851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5400005">
            <a:off x="2009799" y="-2009796"/>
            <a:ext cx="5154076" cy="917366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886274" y="1500288"/>
            <a:ext cx="2497500" cy="87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72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789900" y="2795625"/>
            <a:ext cx="2069700" cy="74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9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14075" y="2794575"/>
            <a:ext cx="2069700" cy="74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969350" y="3949388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809839" y="3949343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137150" y="445025"/>
            <a:ext cx="68697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F439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Thanks To Our Incredible Sponsors!</a:t>
            </a:r>
            <a:endParaRPr b="1" sz="3000">
              <a:solidFill>
                <a:srgbClr val="4F439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-5419" r="-2747" t="-9890"/>
          <a:stretch/>
        </p:blipFill>
        <p:spPr>
          <a:xfrm>
            <a:off x="3828462" y="4016750"/>
            <a:ext cx="1516658" cy="43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895" y="3006275"/>
            <a:ext cx="1995827" cy="3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7773" y="2981070"/>
            <a:ext cx="1842439" cy="36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7771" y="4112014"/>
            <a:ext cx="1397047" cy="24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3448" y="1609561"/>
            <a:ext cx="2223006" cy="6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4789899" y="1521325"/>
            <a:ext cx="2497500" cy="87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72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69245" y="1561280"/>
            <a:ext cx="1138804" cy="80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5650328" y="3932225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82521" y="4064519"/>
            <a:ext cx="1122452" cy="2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 - Text - Title Only">
  <p:cSld name="CUSTOM_5_1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/>
          <p:nvPr>
            <p:ph idx="2" type="pic"/>
          </p:nvPr>
        </p:nvSpPr>
        <p:spPr>
          <a:xfrm>
            <a:off x="2684325" y="1286500"/>
            <a:ext cx="2820300" cy="277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Relationship Id="rId6" Type="http://schemas.openxmlformats.org/officeDocument/2006/relationships/image" Target="../media/image9.jpg"/><Relationship Id="rId7" Type="http://schemas.openxmlformats.org/officeDocument/2006/relationships/image" Target="../media/image2.png"/><Relationship Id="rId8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32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50.png"/><Relationship Id="rId13" Type="http://schemas.openxmlformats.org/officeDocument/2006/relationships/image" Target="../media/image40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46.png"/><Relationship Id="rId15" Type="http://schemas.openxmlformats.org/officeDocument/2006/relationships/image" Target="../media/image48.png"/><Relationship Id="rId14" Type="http://schemas.openxmlformats.org/officeDocument/2006/relationships/image" Target="../media/image53.png"/><Relationship Id="rId17" Type="http://schemas.openxmlformats.org/officeDocument/2006/relationships/image" Target="../media/image56.png"/><Relationship Id="rId16" Type="http://schemas.openxmlformats.org/officeDocument/2006/relationships/image" Target="../media/image64.png"/><Relationship Id="rId5" Type="http://schemas.openxmlformats.org/officeDocument/2006/relationships/image" Target="../media/image35.png"/><Relationship Id="rId19" Type="http://schemas.openxmlformats.org/officeDocument/2006/relationships/image" Target="../media/image49.png"/><Relationship Id="rId6" Type="http://schemas.openxmlformats.org/officeDocument/2006/relationships/image" Target="../media/image44.png"/><Relationship Id="rId18" Type="http://schemas.openxmlformats.org/officeDocument/2006/relationships/image" Target="../media/image47.png"/><Relationship Id="rId7" Type="http://schemas.openxmlformats.org/officeDocument/2006/relationships/image" Target="../media/image43.png"/><Relationship Id="rId8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54.png"/><Relationship Id="rId5" Type="http://schemas.openxmlformats.org/officeDocument/2006/relationships/image" Target="../media/image38.png"/><Relationship Id="rId6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54.png"/><Relationship Id="rId5" Type="http://schemas.openxmlformats.org/officeDocument/2006/relationships/image" Target="../media/image38.png"/><Relationship Id="rId6" Type="http://schemas.openxmlformats.org/officeDocument/2006/relationships/image" Target="../media/image26.png"/><Relationship Id="rId7" Type="http://schemas.openxmlformats.org/officeDocument/2006/relationships/image" Target="../media/image86.png"/><Relationship Id="rId8" Type="http://schemas.openxmlformats.org/officeDocument/2006/relationships/image" Target="../media/image7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7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54.png"/><Relationship Id="rId5" Type="http://schemas.openxmlformats.org/officeDocument/2006/relationships/image" Target="../media/image38.png"/><Relationship Id="rId6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54.png"/><Relationship Id="rId5" Type="http://schemas.openxmlformats.org/officeDocument/2006/relationships/image" Target="../media/image38.png"/><Relationship Id="rId6" Type="http://schemas.openxmlformats.org/officeDocument/2006/relationships/image" Target="../media/image26.png"/><Relationship Id="rId7" Type="http://schemas.openxmlformats.org/officeDocument/2006/relationships/image" Target="../media/image6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80.png"/><Relationship Id="rId22" Type="http://schemas.openxmlformats.org/officeDocument/2006/relationships/image" Target="../media/image92.png"/><Relationship Id="rId21" Type="http://schemas.openxmlformats.org/officeDocument/2006/relationships/image" Target="../media/image96.png"/><Relationship Id="rId24" Type="http://schemas.openxmlformats.org/officeDocument/2006/relationships/image" Target="../media/image81.png"/><Relationship Id="rId23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4" Type="http://schemas.openxmlformats.org/officeDocument/2006/relationships/image" Target="../media/image43.png"/><Relationship Id="rId9" Type="http://schemas.openxmlformats.org/officeDocument/2006/relationships/image" Target="../media/image84.png"/><Relationship Id="rId26" Type="http://schemas.openxmlformats.org/officeDocument/2006/relationships/image" Target="../media/image91.png"/><Relationship Id="rId25" Type="http://schemas.openxmlformats.org/officeDocument/2006/relationships/image" Target="../media/image88.png"/><Relationship Id="rId28" Type="http://schemas.openxmlformats.org/officeDocument/2006/relationships/image" Target="../media/image83.png"/><Relationship Id="rId27" Type="http://schemas.openxmlformats.org/officeDocument/2006/relationships/image" Target="../media/image85.png"/><Relationship Id="rId5" Type="http://schemas.openxmlformats.org/officeDocument/2006/relationships/image" Target="../media/image44.png"/><Relationship Id="rId6" Type="http://schemas.openxmlformats.org/officeDocument/2006/relationships/image" Target="../media/image41.png"/><Relationship Id="rId29" Type="http://schemas.openxmlformats.org/officeDocument/2006/relationships/image" Target="../media/image93.png"/><Relationship Id="rId7" Type="http://schemas.openxmlformats.org/officeDocument/2006/relationships/image" Target="../media/image66.png"/><Relationship Id="rId8" Type="http://schemas.openxmlformats.org/officeDocument/2006/relationships/image" Target="../media/image69.png"/><Relationship Id="rId31" Type="http://schemas.openxmlformats.org/officeDocument/2006/relationships/image" Target="../media/image89.png"/><Relationship Id="rId30" Type="http://schemas.openxmlformats.org/officeDocument/2006/relationships/image" Target="../media/image87.png"/><Relationship Id="rId11" Type="http://schemas.openxmlformats.org/officeDocument/2006/relationships/image" Target="../media/image71.png"/><Relationship Id="rId10" Type="http://schemas.openxmlformats.org/officeDocument/2006/relationships/image" Target="../media/image78.png"/><Relationship Id="rId13" Type="http://schemas.openxmlformats.org/officeDocument/2006/relationships/image" Target="../media/image74.png"/><Relationship Id="rId12" Type="http://schemas.openxmlformats.org/officeDocument/2006/relationships/image" Target="../media/image65.png"/><Relationship Id="rId15" Type="http://schemas.openxmlformats.org/officeDocument/2006/relationships/image" Target="../media/image64.png"/><Relationship Id="rId14" Type="http://schemas.openxmlformats.org/officeDocument/2006/relationships/image" Target="../media/image40.png"/><Relationship Id="rId17" Type="http://schemas.openxmlformats.org/officeDocument/2006/relationships/image" Target="../media/image79.png"/><Relationship Id="rId16" Type="http://schemas.openxmlformats.org/officeDocument/2006/relationships/image" Target="../media/image75.png"/><Relationship Id="rId19" Type="http://schemas.openxmlformats.org/officeDocument/2006/relationships/image" Target="../media/image76.png"/><Relationship Id="rId18" Type="http://schemas.openxmlformats.org/officeDocument/2006/relationships/image" Target="../media/image7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9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36.png"/><Relationship Id="rId9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Relationship Id="rId4" Type="http://schemas.openxmlformats.org/officeDocument/2006/relationships/image" Target="../media/image2.png"/><Relationship Id="rId5" Type="http://schemas.openxmlformats.org/officeDocument/2006/relationships/image" Target="../media/image38.png"/><Relationship Id="rId6" Type="http://schemas.openxmlformats.org/officeDocument/2006/relationships/image" Target="../media/image26.png"/><Relationship Id="rId7" Type="http://schemas.openxmlformats.org/officeDocument/2006/relationships/image" Target="../media/image9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Relationship Id="rId4" Type="http://schemas.openxmlformats.org/officeDocument/2006/relationships/image" Target="../media/image98.png"/><Relationship Id="rId5" Type="http://schemas.openxmlformats.org/officeDocument/2006/relationships/hyperlink" Target="https://architect.salesforce.com/" TargetMode="External"/><Relationship Id="rId6" Type="http://schemas.openxmlformats.org/officeDocument/2006/relationships/hyperlink" Target="https://help.salesforce.com/s/articleView?id=sf.icx_b2c_intro_parent.htm&amp;type=5" TargetMode="External"/><Relationship Id="rId7" Type="http://schemas.openxmlformats.org/officeDocument/2006/relationships/hyperlink" Target="https://trailhead.salesforce.com/content/learn/modules/salesforce-solution-kits-quick-look" TargetMode="External"/><Relationship Id="rId8" Type="http://schemas.openxmlformats.org/officeDocument/2006/relationships/hyperlink" Target="https://medium.com/salesforce-architects/three-diagrams-architects-cant-live-without-2bce9aaacad0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76671">
            <a:off x="3643148" y="-1014330"/>
            <a:ext cx="5983232" cy="929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21471" r="23316" t="1845"/>
          <a:stretch/>
        </p:blipFill>
        <p:spPr>
          <a:xfrm>
            <a:off x="6192275" y="2277150"/>
            <a:ext cx="1688700" cy="1688700"/>
          </a:xfrm>
          <a:prstGeom prst="ellipse">
            <a:avLst/>
          </a:prstGeom>
        </p:spPr>
      </p:pic>
      <p:sp>
        <p:nvSpPr>
          <p:cNvPr id="79" name="Google Shape;79;p15"/>
          <p:cNvSpPr txBox="1"/>
          <p:nvPr/>
        </p:nvSpPr>
        <p:spPr>
          <a:xfrm>
            <a:off x="4404575" y="691700"/>
            <a:ext cx="4838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Bringing an Architect Mindset to Your Marketing Tools</a:t>
            </a:r>
            <a:endParaRPr b="1" sz="27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887725" y="3965838"/>
            <a:ext cx="4297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F4392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Vicki Moritz-Henry</a:t>
            </a:r>
            <a:endParaRPr sz="1900">
              <a:solidFill>
                <a:srgbClr val="4F4392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841075" y="4282313"/>
            <a:ext cx="429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F4392"/>
                </a:solidFill>
                <a:latin typeface="Prompt Light"/>
                <a:ea typeface="Prompt Light"/>
                <a:cs typeface="Prompt Light"/>
                <a:sym typeface="Prompt Light"/>
              </a:rPr>
              <a:t>Certified Instructor &amp; Architect</a:t>
            </a:r>
            <a:endParaRPr sz="1600">
              <a:solidFill>
                <a:srgbClr val="4F4392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82" name="Google Shape;82;p15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6425" y="2351325"/>
            <a:ext cx="1520400" cy="1520400"/>
          </a:xfrm>
          <a:prstGeom prst="ellipse">
            <a:avLst/>
          </a:prstGeom>
        </p:spPr>
      </p:pic>
      <p:pic>
        <p:nvPicPr>
          <p:cNvPr id="83" name="Google Shape;8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400" y="815250"/>
            <a:ext cx="3015327" cy="301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8">
            <a:alphaModFix amt="69000"/>
          </a:blip>
          <a:srcRect b="46474" l="0" r="-56936" t="45144"/>
          <a:stretch/>
        </p:blipFill>
        <p:spPr>
          <a:xfrm>
            <a:off x="5474150" y="1673775"/>
            <a:ext cx="5143500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775950" y="1964950"/>
            <a:ext cx="63984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Easy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Intentional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760500" y="1479825"/>
            <a:ext cx="74943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Have you gotten input from other teams who either may be effected or have some insight into your customers?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Is there a clear intent behind your marketing, messages and automation?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the description fields on your marketing assets to practice Intentional Marketing.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Automated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6061625" y="1265025"/>
            <a:ext cx="21933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Search for manual processes and automate them!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Conversion points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Record updates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Internal notifications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sky is the limit!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900" y="1265013"/>
            <a:ext cx="45720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Engaging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760500" y="1479825"/>
            <a:ext cx="74943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engaging content!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you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have all the engagement points mapped out?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Which system are they coming from?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Have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you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created a customer journey map?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775950" y="1964950"/>
            <a:ext cx="63984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Adaptable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Resilient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760500" y="1479825"/>
            <a:ext cx="74943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 we have error handling built into the system?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Who gets error messages?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 you have customer-facing processes in place for any issues encountered?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happens if we have missing data points? Are we able to handle null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values like First Name?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HATE getting emails starting with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 ,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Buy my product!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Composable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760500" y="1479825"/>
            <a:ext cx="74943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Journey Builder: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Are my journeys discrete journeys around a single goal or objective?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creation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(In MC) Am I creating reusable content blocks for any commonly used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content? (In MCAE) Am I creating reusable pieces of dynamic content or using snippets?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/>
        </p:nvSpPr>
        <p:spPr>
          <a:xfrm>
            <a:off x="818975" y="904900"/>
            <a:ext cx="74304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Architect Diagrams: 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Three Diagrams Architects Can’t Live Without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/>
          <p:nvPr/>
        </p:nvSpPr>
        <p:spPr>
          <a:xfrm>
            <a:off x="7171241" y="2684429"/>
            <a:ext cx="1533000" cy="1400700"/>
          </a:xfrm>
          <a:prstGeom prst="roundRect">
            <a:avLst>
              <a:gd fmla="val 6011" name="adj"/>
            </a:avLst>
          </a:prstGeom>
          <a:solidFill>
            <a:schemeClr val="lt1"/>
          </a:solidFill>
          <a:ln cap="flat" cmpd="sng" w="9525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>
              <a:srgbClr val="000000">
                <a:alpha val="9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55" name="Google Shape;255;p32"/>
          <p:cNvSpPr txBox="1"/>
          <p:nvPr/>
        </p:nvSpPr>
        <p:spPr>
          <a:xfrm>
            <a:off x="7650047" y="2827146"/>
            <a:ext cx="802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alesforce Sans"/>
                <a:ea typeface="Salesforce Sans"/>
                <a:cs typeface="Salesforce Sans"/>
                <a:sym typeface="Salesforce Sans"/>
              </a:rPr>
              <a:t>Marketing</a:t>
            </a:r>
            <a:endParaRPr b="1" sz="9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7667650" y="2995642"/>
            <a:ext cx="10134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57" name="Google Shape;257;p32"/>
          <p:cNvSpPr/>
          <p:nvPr/>
        </p:nvSpPr>
        <p:spPr>
          <a:xfrm>
            <a:off x="7332612" y="2760726"/>
            <a:ext cx="271200" cy="27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32"/>
          <p:cNvGrpSpPr/>
          <p:nvPr/>
        </p:nvGrpSpPr>
        <p:grpSpPr>
          <a:xfrm>
            <a:off x="25700" y="-2"/>
            <a:ext cx="9144000" cy="1111740"/>
            <a:chOff x="0" y="-4"/>
            <a:chExt cx="18288000" cy="2223479"/>
          </a:xfrm>
        </p:grpSpPr>
        <p:sp>
          <p:nvSpPr>
            <p:cNvPr id="259" name="Google Shape;259;p32"/>
            <p:cNvSpPr/>
            <p:nvPr/>
          </p:nvSpPr>
          <p:spPr>
            <a:xfrm>
              <a:off x="6376525" y="913050"/>
              <a:ext cx="2751300" cy="100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0" name="Google Shape;260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-4"/>
              <a:ext cx="18288000" cy="2223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32"/>
            <p:cNvSpPr txBox="1"/>
            <p:nvPr/>
          </p:nvSpPr>
          <p:spPr>
            <a:xfrm>
              <a:off x="421254" y="1450825"/>
              <a:ext cx="60882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32D60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This Level 1 Marketing, Strategy, and Sales diagram example details business drivers and capabilities that are a part of a company's  transformational vision, and high-level product positioning required to make that vision a reality.</a:t>
              </a:r>
              <a:endParaRPr sz="600">
                <a:solidFill>
                  <a:srgbClr val="032D60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4075" y="313150"/>
              <a:ext cx="1279500" cy="369300"/>
            </a:xfrm>
            <a:prstGeom prst="rect">
              <a:avLst/>
            </a:prstGeom>
            <a:solidFill>
              <a:srgbClr val="FD729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/>
                <a:t>Your Logo Here</a:t>
              </a:r>
              <a:endParaRPr sz="600"/>
            </a:p>
          </p:txBody>
        </p:sp>
        <p:sp>
          <p:nvSpPr>
            <p:cNvPr id="263" name="Google Shape;263;p32"/>
            <p:cNvSpPr txBox="1"/>
            <p:nvPr/>
          </p:nvSpPr>
          <p:spPr>
            <a:xfrm>
              <a:off x="421240" y="968234"/>
              <a:ext cx="616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32D60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Business Capability Map</a:t>
              </a:r>
              <a:endParaRPr sz="1200">
                <a:solidFill>
                  <a:srgbClr val="032D60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pic>
        <p:nvPicPr>
          <p:cNvPr id="264" name="Google Shape;26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38" y="3189781"/>
            <a:ext cx="182880" cy="182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32"/>
          <p:cNvGrpSpPr/>
          <p:nvPr/>
        </p:nvGrpSpPr>
        <p:grpSpPr>
          <a:xfrm>
            <a:off x="372854" y="2684387"/>
            <a:ext cx="1511121" cy="1400672"/>
            <a:chOff x="1174742" y="2551473"/>
            <a:chExt cx="3829500" cy="3549600"/>
          </a:xfrm>
        </p:grpSpPr>
        <p:sp>
          <p:nvSpPr>
            <p:cNvPr id="266" name="Google Shape;266;p32"/>
            <p:cNvSpPr/>
            <p:nvPr/>
          </p:nvSpPr>
          <p:spPr>
            <a:xfrm>
              <a:off x="1174742" y="2551473"/>
              <a:ext cx="3829500" cy="3549600"/>
            </a:xfrm>
            <a:prstGeom prst="roundRect">
              <a:avLst>
                <a:gd fmla="val 6011" name="adj"/>
              </a:avLst>
            </a:prstGeom>
            <a:solidFill>
              <a:srgbClr val="FFFFFF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267" name="Google Shape;267;p32"/>
            <p:cNvSpPr txBox="1"/>
            <p:nvPr/>
          </p:nvSpPr>
          <p:spPr>
            <a:xfrm>
              <a:off x="2080500" y="2989709"/>
              <a:ext cx="2034300" cy="35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Commerce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1231450" y="2794825"/>
              <a:ext cx="687600" cy="687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32"/>
          <p:cNvSpPr txBox="1"/>
          <p:nvPr/>
        </p:nvSpPr>
        <p:spPr>
          <a:xfrm>
            <a:off x="391850" y="3075000"/>
            <a:ext cx="1131300" cy="9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Site Merchandising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Shopper Experience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Pricing Management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Promotion Management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Order Capture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Order Fulfillment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grpSp>
        <p:nvGrpSpPr>
          <p:cNvPr id="270" name="Google Shape;270;p32"/>
          <p:cNvGrpSpPr/>
          <p:nvPr/>
        </p:nvGrpSpPr>
        <p:grpSpPr>
          <a:xfrm>
            <a:off x="5460207" y="2684333"/>
            <a:ext cx="1567114" cy="1411326"/>
            <a:chOff x="12252464" y="5247497"/>
            <a:chExt cx="3971400" cy="3576600"/>
          </a:xfrm>
        </p:grpSpPr>
        <p:grpSp>
          <p:nvGrpSpPr>
            <p:cNvPr id="271" name="Google Shape;271;p32"/>
            <p:cNvGrpSpPr/>
            <p:nvPr/>
          </p:nvGrpSpPr>
          <p:grpSpPr>
            <a:xfrm>
              <a:off x="12252464" y="5247497"/>
              <a:ext cx="3971400" cy="3576600"/>
              <a:chOff x="1885464" y="2138222"/>
              <a:chExt cx="3971400" cy="3576600"/>
            </a:xfrm>
          </p:grpSpPr>
          <p:sp>
            <p:nvSpPr>
              <p:cNvPr id="272" name="Google Shape;272;p32"/>
              <p:cNvSpPr/>
              <p:nvPr/>
            </p:nvSpPr>
            <p:spPr>
              <a:xfrm>
                <a:off x="1885464" y="2138222"/>
                <a:ext cx="3971400" cy="3576600"/>
              </a:xfrm>
              <a:prstGeom prst="roundRect">
                <a:avLst>
                  <a:gd fmla="val 6011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74747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2863" rotWithShape="0" algn="bl">
                  <a:srgbClr val="000000">
                    <a:alpha val="90000"/>
                  </a:srgbClr>
                </a:outerShdw>
              </a:effectLst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/>
              </a:p>
            </p:txBody>
          </p:sp>
          <p:sp>
            <p:nvSpPr>
              <p:cNvPr id="273" name="Google Shape;273;p32"/>
              <p:cNvSpPr txBox="1"/>
              <p:nvPr/>
            </p:nvSpPr>
            <p:spPr>
              <a:xfrm>
                <a:off x="3131061" y="2539524"/>
                <a:ext cx="2034300" cy="351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latin typeface="Salesforce Sans"/>
                    <a:ea typeface="Salesforce Sans"/>
                    <a:cs typeface="Salesforce Sans"/>
                    <a:sym typeface="Salesforce Sans"/>
                  </a:rPr>
                  <a:t>Service</a:t>
                </a:r>
                <a:endParaRPr b="1" sz="900">
                  <a:latin typeface="Salesforce Sans"/>
                  <a:ea typeface="Salesforce Sans"/>
                  <a:cs typeface="Salesforce Sans"/>
                  <a:sym typeface="Salesforce Sans"/>
                </a:endParaRPr>
              </a:p>
            </p:txBody>
          </p:sp>
        </p:grpSp>
        <p:sp>
          <p:nvSpPr>
            <p:cNvPr id="274" name="Google Shape;274;p32"/>
            <p:cNvSpPr txBox="1"/>
            <p:nvPr/>
          </p:nvSpPr>
          <p:spPr>
            <a:xfrm>
              <a:off x="12581264" y="6190802"/>
              <a:ext cx="2951100" cy="2076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Cross-Channel Service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Knowledge Management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Predictive Service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Case Management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Returns Management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Order on Behalf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grpSp>
        <p:nvGrpSpPr>
          <p:cNvPr id="275" name="Google Shape;275;p32"/>
          <p:cNvGrpSpPr/>
          <p:nvPr/>
        </p:nvGrpSpPr>
        <p:grpSpPr>
          <a:xfrm>
            <a:off x="3783934" y="2684450"/>
            <a:ext cx="1532903" cy="1400672"/>
            <a:chOff x="11277205" y="5710531"/>
            <a:chExt cx="3884700" cy="3549600"/>
          </a:xfrm>
        </p:grpSpPr>
        <p:grpSp>
          <p:nvGrpSpPr>
            <p:cNvPr id="276" name="Google Shape;276;p32"/>
            <p:cNvGrpSpPr/>
            <p:nvPr/>
          </p:nvGrpSpPr>
          <p:grpSpPr>
            <a:xfrm>
              <a:off x="11277205" y="5710531"/>
              <a:ext cx="3884700" cy="3549600"/>
              <a:chOff x="910205" y="2601256"/>
              <a:chExt cx="3884700" cy="3549600"/>
            </a:xfrm>
          </p:grpSpPr>
          <p:sp>
            <p:nvSpPr>
              <p:cNvPr id="277" name="Google Shape;277;p32"/>
              <p:cNvSpPr/>
              <p:nvPr/>
            </p:nvSpPr>
            <p:spPr>
              <a:xfrm>
                <a:off x="910205" y="2601256"/>
                <a:ext cx="3884700" cy="3549600"/>
              </a:xfrm>
              <a:prstGeom prst="roundRect">
                <a:avLst>
                  <a:gd fmla="val 6011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74747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2863" rotWithShape="0" algn="bl">
                  <a:srgbClr val="000000">
                    <a:alpha val="90000"/>
                  </a:srgbClr>
                </a:outerShdw>
              </a:effectLst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/>
              </a:p>
            </p:txBody>
          </p:sp>
          <p:sp>
            <p:nvSpPr>
              <p:cNvPr id="278" name="Google Shape;278;p32"/>
              <p:cNvSpPr txBox="1"/>
              <p:nvPr/>
            </p:nvSpPr>
            <p:spPr>
              <a:xfrm>
                <a:off x="2080491" y="3036743"/>
                <a:ext cx="2034300" cy="3510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latin typeface="Salesforce Sans"/>
                    <a:ea typeface="Salesforce Sans"/>
                    <a:cs typeface="Salesforce Sans"/>
                    <a:sym typeface="Salesforce Sans"/>
                  </a:rPr>
                  <a:t>Sales</a:t>
                </a:r>
                <a:endParaRPr b="1" sz="900">
                  <a:latin typeface="Salesforce Sans"/>
                  <a:ea typeface="Salesforce Sans"/>
                  <a:cs typeface="Salesforce Sans"/>
                  <a:sym typeface="Salesforce Sans"/>
                </a:endParaRPr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 flipH="1" rot="10800000">
                <a:off x="2081705" y="3442898"/>
                <a:ext cx="2694900" cy="38700"/>
              </a:xfrm>
              <a:prstGeom prst="rect">
                <a:avLst/>
              </a:prstGeom>
              <a:solidFill>
                <a:srgbClr val="E5E5E5"/>
              </a:solidFill>
              <a:ln cap="flat" cmpd="sng" w="9525">
                <a:solidFill>
                  <a:srgbClr val="E5E5E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0" name="Google Shape;280;p32"/>
            <p:cNvSpPr txBox="1"/>
            <p:nvPr/>
          </p:nvSpPr>
          <p:spPr>
            <a:xfrm>
              <a:off x="11598434" y="6653835"/>
              <a:ext cx="2883300" cy="1135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Lead Management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Onboarding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Training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grpSp>
        <p:nvGrpSpPr>
          <p:cNvPr id="281" name="Google Shape;281;p32"/>
          <p:cNvGrpSpPr/>
          <p:nvPr/>
        </p:nvGrpSpPr>
        <p:grpSpPr>
          <a:xfrm>
            <a:off x="2067500" y="2684388"/>
            <a:ext cx="1532903" cy="1400672"/>
            <a:chOff x="11082338" y="5247636"/>
            <a:chExt cx="3884700" cy="3549600"/>
          </a:xfrm>
        </p:grpSpPr>
        <p:grpSp>
          <p:nvGrpSpPr>
            <p:cNvPr id="282" name="Google Shape;282;p32"/>
            <p:cNvGrpSpPr/>
            <p:nvPr/>
          </p:nvGrpSpPr>
          <p:grpSpPr>
            <a:xfrm>
              <a:off x="11082338" y="5247636"/>
              <a:ext cx="3884700" cy="3549600"/>
              <a:chOff x="715338" y="2138361"/>
              <a:chExt cx="3884700" cy="3549600"/>
            </a:xfrm>
          </p:grpSpPr>
          <p:sp>
            <p:nvSpPr>
              <p:cNvPr id="283" name="Google Shape;283;p32"/>
              <p:cNvSpPr/>
              <p:nvPr/>
            </p:nvSpPr>
            <p:spPr>
              <a:xfrm>
                <a:off x="715338" y="2138361"/>
                <a:ext cx="3884700" cy="3549600"/>
              </a:xfrm>
              <a:prstGeom prst="roundRect">
                <a:avLst>
                  <a:gd fmla="val 6011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74747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2863" rotWithShape="0" algn="bl">
                  <a:srgbClr val="000000">
                    <a:alpha val="90000"/>
                  </a:srgbClr>
                </a:outerShdw>
              </a:effectLst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/>
              </a:p>
            </p:txBody>
          </p:sp>
          <p:sp>
            <p:nvSpPr>
              <p:cNvPr id="284" name="Google Shape;284;p32"/>
              <p:cNvSpPr txBox="1"/>
              <p:nvPr/>
            </p:nvSpPr>
            <p:spPr>
              <a:xfrm>
                <a:off x="1850437" y="2601397"/>
                <a:ext cx="2034300" cy="351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latin typeface="Salesforce Sans"/>
                    <a:ea typeface="Salesforce Sans"/>
                    <a:cs typeface="Salesforce Sans"/>
                    <a:sym typeface="Salesforce Sans"/>
                  </a:rPr>
                  <a:t>Experience</a:t>
                </a:r>
                <a:endParaRPr b="1" sz="900">
                  <a:latin typeface="Salesforce Sans"/>
                  <a:ea typeface="Salesforce Sans"/>
                  <a:cs typeface="Salesforce Sans"/>
                  <a:sym typeface="Salesforce Sans"/>
                </a:endParaRPr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 flipH="1" rot="10800000">
                <a:off x="1873960" y="2979850"/>
                <a:ext cx="2705700" cy="38700"/>
              </a:xfrm>
              <a:prstGeom prst="rect">
                <a:avLst/>
              </a:prstGeom>
              <a:solidFill>
                <a:srgbClr val="E5E5E5"/>
              </a:solidFill>
              <a:ln cap="flat" cmpd="sng" w="9525">
                <a:solidFill>
                  <a:srgbClr val="E5E5E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" name="Google Shape;286;p32"/>
            <p:cNvSpPr txBox="1"/>
            <p:nvPr/>
          </p:nvSpPr>
          <p:spPr>
            <a:xfrm>
              <a:off x="11581942" y="6245059"/>
              <a:ext cx="2883300" cy="1134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Self Service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Content Management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Loyalty Management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sp>
        <p:nvSpPr>
          <p:cNvPr id="287" name="Google Shape;287;p32"/>
          <p:cNvSpPr txBox="1"/>
          <p:nvPr/>
        </p:nvSpPr>
        <p:spPr>
          <a:xfrm>
            <a:off x="685800" y="1600488"/>
            <a:ext cx="8376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Website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Mobile App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1605450" y="1600488"/>
            <a:ext cx="8376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Social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SMS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89" name="Google Shape;289;p32"/>
          <p:cNvSpPr txBox="1"/>
          <p:nvPr/>
        </p:nvSpPr>
        <p:spPr>
          <a:xfrm>
            <a:off x="2525101" y="1600488"/>
            <a:ext cx="8376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Chat 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Email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707663" y="4695575"/>
            <a:ext cx="101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Content Management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ERP System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grpSp>
        <p:nvGrpSpPr>
          <p:cNvPr id="291" name="Google Shape;291;p32"/>
          <p:cNvGrpSpPr/>
          <p:nvPr/>
        </p:nvGrpSpPr>
        <p:grpSpPr>
          <a:xfrm>
            <a:off x="118625" y="4314453"/>
            <a:ext cx="8889628" cy="682010"/>
            <a:chOff x="5690300" y="1849559"/>
            <a:chExt cx="17779255" cy="1316622"/>
          </a:xfrm>
        </p:grpSpPr>
        <p:grpSp>
          <p:nvGrpSpPr>
            <p:cNvPr id="292" name="Google Shape;292;p32"/>
            <p:cNvGrpSpPr/>
            <p:nvPr/>
          </p:nvGrpSpPr>
          <p:grpSpPr>
            <a:xfrm>
              <a:off x="5690300" y="1849559"/>
              <a:ext cx="17779255" cy="1316622"/>
              <a:chOff x="3601223" y="4349378"/>
              <a:chExt cx="22528200" cy="1668300"/>
            </a:xfrm>
          </p:grpSpPr>
          <p:sp>
            <p:nvSpPr>
              <p:cNvPr id="293" name="Google Shape;293;p32"/>
              <p:cNvSpPr/>
              <p:nvPr/>
            </p:nvSpPr>
            <p:spPr>
              <a:xfrm>
                <a:off x="3601223" y="4349378"/>
                <a:ext cx="22528200" cy="1668300"/>
              </a:xfrm>
              <a:prstGeom prst="roundRect">
                <a:avLst>
                  <a:gd fmla="val 8286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74747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2863" rotWithShape="0" algn="bl">
                  <a:srgbClr val="000000">
                    <a:alpha val="90000"/>
                  </a:srgbClr>
                </a:outerShdw>
              </a:effectLst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/>
              </a:p>
            </p:txBody>
          </p:sp>
          <p:sp>
            <p:nvSpPr>
              <p:cNvPr id="294" name="Google Shape;294;p32"/>
              <p:cNvSpPr txBox="1"/>
              <p:nvPr/>
            </p:nvSpPr>
            <p:spPr>
              <a:xfrm>
                <a:off x="4548014" y="4632170"/>
                <a:ext cx="3684600" cy="3390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latin typeface="Salesforce Sans"/>
                    <a:ea typeface="Salesforce Sans"/>
                    <a:cs typeface="Salesforce Sans"/>
                    <a:sym typeface="Salesforce Sans"/>
                  </a:rPr>
                  <a:t>Salesforce Customer 360</a:t>
                </a:r>
                <a:endParaRPr b="1" sz="900">
                  <a:latin typeface="Salesforce Sans"/>
                  <a:ea typeface="Salesforce Sans"/>
                  <a:cs typeface="Salesforce Sans"/>
                  <a:sym typeface="Salesforce Sans"/>
                </a:endParaRPr>
              </a:p>
            </p:txBody>
          </p:sp>
        </p:grpSp>
        <p:sp>
          <p:nvSpPr>
            <p:cNvPr id="295" name="Google Shape;295;p32"/>
            <p:cNvSpPr/>
            <p:nvPr/>
          </p:nvSpPr>
          <p:spPr>
            <a:xfrm flipH="1" rot="10800000">
              <a:off x="6421017" y="2431507"/>
              <a:ext cx="17009100" cy="29400"/>
            </a:xfrm>
            <a:prstGeom prst="rect">
              <a:avLst/>
            </a:prstGeom>
            <a:solidFill>
              <a:srgbClr val="E5E5E5"/>
            </a:solidFill>
            <a:ln cap="flat" cmpd="sng" w="9525">
              <a:solidFill>
                <a:srgbClr val="E5E5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</p:grpSp>
      <p:grpSp>
        <p:nvGrpSpPr>
          <p:cNvPr id="296" name="Google Shape;296;p32"/>
          <p:cNvGrpSpPr/>
          <p:nvPr/>
        </p:nvGrpSpPr>
        <p:grpSpPr>
          <a:xfrm>
            <a:off x="118625" y="1196743"/>
            <a:ext cx="8915671" cy="1362408"/>
            <a:chOff x="1881824" y="4710770"/>
            <a:chExt cx="22594200" cy="3332700"/>
          </a:xfrm>
        </p:grpSpPr>
        <p:sp>
          <p:nvSpPr>
            <p:cNvPr id="297" name="Google Shape;297;p32"/>
            <p:cNvSpPr/>
            <p:nvPr/>
          </p:nvSpPr>
          <p:spPr>
            <a:xfrm>
              <a:off x="1881824" y="4710770"/>
              <a:ext cx="22594200" cy="33327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298" name="Google Shape;298;p32"/>
            <p:cNvSpPr txBox="1"/>
            <p:nvPr/>
          </p:nvSpPr>
          <p:spPr>
            <a:xfrm>
              <a:off x="2550896" y="5138210"/>
              <a:ext cx="4268400" cy="33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Business Drivers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sp>
        <p:nvSpPr>
          <p:cNvPr id="299" name="Google Shape;299;p32"/>
          <p:cNvSpPr/>
          <p:nvPr/>
        </p:nvSpPr>
        <p:spPr>
          <a:xfrm flipH="1" rot="10800000">
            <a:off x="351125" y="1541081"/>
            <a:ext cx="86625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</p:txBody>
      </p:sp>
      <p:pic>
        <p:nvPicPr>
          <p:cNvPr id="300" name="Google Shape;30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5816" y="150883"/>
            <a:ext cx="271333" cy="2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/>
          <p:nvPr/>
        </p:nvSpPr>
        <p:spPr>
          <a:xfrm>
            <a:off x="5425442" y="219850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Slack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2" name="Google Shape;302;p32"/>
          <p:cNvPicPr preferRelativeResize="0"/>
          <p:nvPr/>
        </p:nvPicPr>
        <p:blipFill rotWithShape="1">
          <a:blip r:embed="rId6">
            <a:alphaModFix/>
          </a:blip>
          <a:srcRect b="0" l="228" r="238" t="0"/>
          <a:stretch/>
        </p:blipFill>
        <p:spPr>
          <a:xfrm>
            <a:off x="5237480" y="406415"/>
            <a:ext cx="121920" cy="12801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2"/>
          <p:cNvSpPr txBox="1"/>
          <p:nvPr/>
        </p:nvSpPr>
        <p:spPr>
          <a:xfrm>
            <a:off x="5425442" y="403725"/>
            <a:ext cx="324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Marketing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37481" y="569506"/>
            <a:ext cx="121920" cy="12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 rotWithShape="1">
          <a:blip r:embed="rId8">
            <a:alphaModFix/>
          </a:blip>
          <a:srcRect b="0" l="9" r="9" t="0"/>
          <a:stretch/>
        </p:blipFill>
        <p:spPr>
          <a:xfrm>
            <a:off x="5238996" y="767321"/>
            <a:ext cx="124968" cy="12184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/>
          <p:nvPr/>
        </p:nvSpPr>
        <p:spPr>
          <a:xfrm>
            <a:off x="5425442" y="566817"/>
            <a:ext cx="383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Commerce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Google Shape;307;p32"/>
          <p:cNvSpPr txBox="1"/>
          <p:nvPr/>
        </p:nvSpPr>
        <p:spPr>
          <a:xfrm>
            <a:off x="5425442" y="738008"/>
            <a:ext cx="383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Analytics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8" name="Google Shape;308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76343" y="224067"/>
            <a:ext cx="124968" cy="12496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2"/>
          <p:cNvSpPr txBox="1"/>
          <p:nvPr/>
        </p:nvSpPr>
        <p:spPr>
          <a:xfrm>
            <a:off x="6042883" y="219850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Sales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10" name="Google Shape;310;p32"/>
          <p:cNvGrpSpPr/>
          <p:nvPr/>
        </p:nvGrpSpPr>
        <p:grpSpPr>
          <a:xfrm>
            <a:off x="361920" y="1828030"/>
            <a:ext cx="1532659" cy="573134"/>
            <a:chOff x="2799946" y="6783815"/>
            <a:chExt cx="6253200" cy="2578200"/>
          </a:xfrm>
        </p:grpSpPr>
        <p:sp>
          <p:nvSpPr>
            <p:cNvPr id="311" name="Google Shape;311;p32"/>
            <p:cNvSpPr/>
            <p:nvPr/>
          </p:nvSpPr>
          <p:spPr>
            <a:xfrm>
              <a:off x="2799946" y="6783815"/>
              <a:ext cx="6253200" cy="25782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312" name="Google Shape;312;p32"/>
            <p:cNvSpPr txBox="1"/>
            <p:nvPr/>
          </p:nvSpPr>
          <p:spPr>
            <a:xfrm>
              <a:off x="3792332" y="7039710"/>
              <a:ext cx="4268400" cy="1246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Meet shoppers where they are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417256" y="2224136"/>
            <a:ext cx="1472100" cy="150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</p:txBody>
      </p:sp>
      <p:grpSp>
        <p:nvGrpSpPr>
          <p:cNvPr id="314" name="Google Shape;314;p32"/>
          <p:cNvGrpSpPr/>
          <p:nvPr/>
        </p:nvGrpSpPr>
        <p:grpSpPr>
          <a:xfrm>
            <a:off x="2072883" y="1828030"/>
            <a:ext cx="1532659" cy="573134"/>
            <a:chOff x="2799946" y="6783815"/>
            <a:chExt cx="6253200" cy="2578200"/>
          </a:xfrm>
        </p:grpSpPr>
        <p:sp>
          <p:nvSpPr>
            <p:cNvPr id="315" name="Google Shape;315;p32"/>
            <p:cNvSpPr/>
            <p:nvPr/>
          </p:nvSpPr>
          <p:spPr>
            <a:xfrm>
              <a:off x="2799946" y="6783815"/>
              <a:ext cx="6253200" cy="25782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316" name="Google Shape;316;p32"/>
            <p:cNvSpPr txBox="1"/>
            <p:nvPr/>
          </p:nvSpPr>
          <p:spPr>
            <a:xfrm>
              <a:off x="3792332" y="7039710"/>
              <a:ext cx="4268400" cy="1246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Drive awareness and acquisition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grpSp>
        <p:nvGrpSpPr>
          <p:cNvPr id="317" name="Google Shape;317;p32"/>
          <p:cNvGrpSpPr/>
          <p:nvPr/>
        </p:nvGrpSpPr>
        <p:grpSpPr>
          <a:xfrm>
            <a:off x="3783837" y="1828030"/>
            <a:ext cx="1532659" cy="573134"/>
            <a:chOff x="2799946" y="6783815"/>
            <a:chExt cx="6253200" cy="2578200"/>
          </a:xfrm>
        </p:grpSpPr>
        <p:sp>
          <p:nvSpPr>
            <p:cNvPr id="318" name="Google Shape;318;p32"/>
            <p:cNvSpPr/>
            <p:nvPr/>
          </p:nvSpPr>
          <p:spPr>
            <a:xfrm>
              <a:off x="2799946" y="6783815"/>
              <a:ext cx="6253200" cy="25782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319" name="Google Shape;319;p32"/>
            <p:cNvSpPr txBox="1"/>
            <p:nvPr/>
          </p:nvSpPr>
          <p:spPr>
            <a:xfrm>
              <a:off x="3585111" y="7039708"/>
              <a:ext cx="4701300" cy="1246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Realize revenue and employee success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grpSp>
        <p:nvGrpSpPr>
          <p:cNvPr id="320" name="Google Shape;320;p32"/>
          <p:cNvGrpSpPr/>
          <p:nvPr/>
        </p:nvGrpSpPr>
        <p:grpSpPr>
          <a:xfrm>
            <a:off x="5494795" y="1827943"/>
            <a:ext cx="1532659" cy="573134"/>
            <a:chOff x="2799946" y="6783815"/>
            <a:chExt cx="6253200" cy="2578200"/>
          </a:xfrm>
        </p:grpSpPr>
        <p:sp>
          <p:nvSpPr>
            <p:cNvPr id="321" name="Google Shape;321;p32"/>
            <p:cNvSpPr/>
            <p:nvPr/>
          </p:nvSpPr>
          <p:spPr>
            <a:xfrm>
              <a:off x="2799946" y="6783815"/>
              <a:ext cx="6253200" cy="25782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322" name="Google Shape;322;p32"/>
            <p:cNvSpPr txBox="1"/>
            <p:nvPr/>
          </p:nvSpPr>
          <p:spPr>
            <a:xfrm>
              <a:off x="3792332" y="7039710"/>
              <a:ext cx="4268400" cy="1246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Deliver superior customer service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sp>
        <p:nvSpPr>
          <p:cNvPr id="323" name="Google Shape;323;p32"/>
          <p:cNvSpPr/>
          <p:nvPr/>
        </p:nvSpPr>
        <p:spPr>
          <a:xfrm>
            <a:off x="2128219" y="2224136"/>
            <a:ext cx="1472100" cy="150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3839098" y="2224049"/>
            <a:ext cx="14721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5549981" y="2223961"/>
            <a:ext cx="14775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</p:txBody>
      </p:sp>
      <p:grpSp>
        <p:nvGrpSpPr>
          <p:cNvPr id="326" name="Google Shape;326;p32"/>
          <p:cNvGrpSpPr/>
          <p:nvPr/>
        </p:nvGrpSpPr>
        <p:grpSpPr>
          <a:xfrm>
            <a:off x="7205754" y="1827943"/>
            <a:ext cx="1532659" cy="573134"/>
            <a:chOff x="2799946" y="6783815"/>
            <a:chExt cx="6253200" cy="2578200"/>
          </a:xfrm>
        </p:grpSpPr>
        <p:sp>
          <p:nvSpPr>
            <p:cNvPr id="327" name="Google Shape;327;p32"/>
            <p:cNvSpPr/>
            <p:nvPr/>
          </p:nvSpPr>
          <p:spPr>
            <a:xfrm>
              <a:off x="2799946" y="6783815"/>
              <a:ext cx="6253200" cy="25782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328" name="Google Shape;328;p32"/>
            <p:cNvSpPr txBox="1"/>
            <p:nvPr/>
          </p:nvSpPr>
          <p:spPr>
            <a:xfrm>
              <a:off x="3792332" y="7039710"/>
              <a:ext cx="4268400" cy="1246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Personalize the customer journey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sp>
        <p:nvSpPr>
          <p:cNvPr id="329" name="Google Shape;329;p32"/>
          <p:cNvSpPr/>
          <p:nvPr/>
        </p:nvSpPr>
        <p:spPr>
          <a:xfrm>
            <a:off x="7260940" y="2223961"/>
            <a:ext cx="14721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</p:txBody>
      </p:sp>
      <p:pic>
        <p:nvPicPr>
          <p:cNvPr id="330" name="Google Shape;330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6604" y="2831310"/>
            <a:ext cx="182875" cy="16147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2"/>
          <p:cNvSpPr/>
          <p:nvPr/>
        </p:nvSpPr>
        <p:spPr>
          <a:xfrm flipH="1" rot="10800000">
            <a:off x="719712" y="3016613"/>
            <a:ext cx="11451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pic>
        <p:nvPicPr>
          <p:cNvPr id="332" name="Google Shape;332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10050" y="2831307"/>
            <a:ext cx="232900" cy="18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62400" y="2820610"/>
            <a:ext cx="182875" cy="18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2"/>
          <p:cNvPicPr preferRelativeResize="0"/>
          <p:nvPr/>
        </p:nvPicPr>
        <p:blipFill rotWithShape="1">
          <a:blip r:embed="rId11">
            <a:alphaModFix/>
          </a:blip>
          <a:srcRect b="0" l="1066" r="1057" t="0"/>
          <a:stretch/>
        </p:blipFill>
        <p:spPr>
          <a:xfrm>
            <a:off x="5626260" y="2820604"/>
            <a:ext cx="1828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2"/>
          <p:cNvSpPr/>
          <p:nvPr/>
        </p:nvSpPr>
        <p:spPr>
          <a:xfrm flipH="1" rot="10800000">
            <a:off x="5964183" y="3016616"/>
            <a:ext cx="10635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7339068" y="3082968"/>
            <a:ext cx="1131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Audience Management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Campaign Management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Journey Management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Marketing Analytics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Privacy Management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337" name="Google Shape;337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4600" y="4333108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/>
          <p:cNvPicPr preferRelativeResize="0"/>
          <p:nvPr/>
        </p:nvPicPr>
        <p:blipFill rotWithShape="1">
          <a:blip r:embed="rId6">
            <a:alphaModFix/>
          </a:blip>
          <a:srcRect b="0" l="228" r="238" t="0"/>
          <a:stretch/>
        </p:blipFill>
        <p:spPr>
          <a:xfrm>
            <a:off x="7391402" y="2817820"/>
            <a:ext cx="182880" cy="18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76341" y="407939"/>
            <a:ext cx="124968" cy="12496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2"/>
          <p:cNvSpPr txBox="1"/>
          <p:nvPr/>
        </p:nvSpPr>
        <p:spPr>
          <a:xfrm>
            <a:off x="6035871" y="403725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Mulesoft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1" name="Google Shape;341;p32"/>
          <p:cNvPicPr preferRelativeResize="0"/>
          <p:nvPr/>
        </p:nvPicPr>
        <p:blipFill rotWithShape="1">
          <a:blip r:embed="rId11">
            <a:alphaModFix/>
          </a:blip>
          <a:srcRect b="0" l="1066" r="1057" t="0"/>
          <a:stretch/>
        </p:blipFill>
        <p:spPr>
          <a:xfrm>
            <a:off x="6440502" y="233438"/>
            <a:ext cx="124968" cy="10622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2"/>
          <p:cNvSpPr txBox="1"/>
          <p:nvPr/>
        </p:nvSpPr>
        <p:spPr>
          <a:xfrm>
            <a:off x="6593154" y="219850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Service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3" name="Google Shape;343;p32"/>
          <p:cNvPicPr preferRelativeResize="0"/>
          <p:nvPr/>
        </p:nvPicPr>
        <p:blipFill rotWithShape="1">
          <a:blip r:embed="rId14">
            <a:alphaModFix/>
          </a:blip>
          <a:srcRect b="89" l="0" r="0" t="89"/>
          <a:stretch/>
        </p:blipFill>
        <p:spPr>
          <a:xfrm>
            <a:off x="7004662" y="229332"/>
            <a:ext cx="91440" cy="13585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2"/>
          <p:cNvSpPr txBox="1"/>
          <p:nvPr/>
        </p:nvSpPr>
        <p:spPr>
          <a:xfrm>
            <a:off x="7143429" y="231858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Success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5" name="Google Shape;345;p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893105" y="591817"/>
            <a:ext cx="91440" cy="14173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2"/>
          <p:cNvSpPr txBox="1"/>
          <p:nvPr/>
        </p:nvSpPr>
        <p:spPr>
          <a:xfrm>
            <a:off x="6035871" y="587600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Platform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7" name="Google Shape;347;p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870613" y="771405"/>
            <a:ext cx="121920" cy="13591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/>
        </p:nvSpPr>
        <p:spPr>
          <a:xfrm>
            <a:off x="6037806" y="741934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Industries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9" name="Google Shape;349;p32"/>
          <p:cNvPicPr preferRelativeResize="0"/>
          <p:nvPr/>
        </p:nvPicPr>
        <p:blipFill rotWithShape="1">
          <a:blip r:embed="rId17">
            <a:alphaModFix/>
          </a:blip>
          <a:srcRect b="0" l="426" r="416" t="0"/>
          <a:stretch/>
        </p:blipFill>
        <p:spPr>
          <a:xfrm>
            <a:off x="6440500" y="407938"/>
            <a:ext cx="124968" cy="12496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2"/>
          <p:cNvSpPr txBox="1"/>
          <p:nvPr/>
        </p:nvSpPr>
        <p:spPr>
          <a:xfrm>
            <a:off x="6593154" y="403725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Learning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1" name="Google Shape;351;p3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442024" y="601194"/>
            <a:ext cx="121920" cy="11094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2"/>
          <p:cNvSpPr txBox="1"/>
          <p:nvPr/>
        </p:nvSpPr>
        <p:spPr>
          <a:xfrm>
            <a:off x="6593154" y="575667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Sustainability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3" name="Google Shape;353;p3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433398" y="771472"/>
            <a:ext cx="124968" cy="12496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2"/>
          <p:cNvSpPr txBox="1"/>
          <p:nvPr/>
        </p:nvSpPr>
        <p:spPr>
          <a:xfrm>
            <a:off x="6597708" y="741934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Partners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5" name="Google Shape;35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4100" y="4672308"/>
            <a:ext cx="271333" cy="27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/>
          <p:cNvPicPr preferRelativeResize="0"/>
          <p:nvPr/>
        </p:nvPicPr>
        <p:blipFill rotWithShape="1">
          <a:blip r:embed="rId8">
            <a:alphaModFix/>
          </a:blip>
          <a:srcRect b="0" l="9" r="9" t="0"/>
          <a:stretch/>
        </p:blipFill>
        <p:spPr>
          <a:xfrm>
            <a:off x="3346421" y="4747054"/>
            <a:ext cx="124968" cy="12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29266" y="4745489"/>
            <a:ext cx="124968" cy="12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912105" y="4737109"/>
            <a:ext cx="91440" cy="14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/>
          <p:cNvPicPr preferRelativeResize="0"/>
          <p:nvPr/>
        </p:nvPicPr>
        <p:blipFill rotWithShape="1">
          <a:blip r:embed="rId14">
            <a:alphaModFix/>
          </a:blip>
          <a:srcRect b="89" l="0" r="0" t="89"/>
          <a:stretch/>
        </p:blipFill>
        <p:spPr>
          <a:xfrm>
            <a:off x="4169042" y="4740048"/>
            <a:ext cx="91440" cy="13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/>
          <p:cNvPicPr preferRelativeResize="0"/>
          <p:nvPr/>
        </p:nvPicPr>
        <p:blipFill rotWithShape="1">
          <a:blip r:embed="rId17">
            <a:alphaModFix/>
          </a:blip>
          <a:srcRect b="0" l="426" r="416" t="0"/>
          <a:stretch/>
        </p:blipFill>
        <p:spPr>
          <a:xfrm>
            <a:off x="4425975" y="4737980"/>
            <a:ext cx="124968" cy="12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708816" y="4744994"/>
            <a:ext cx="121920" cy="11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988606" y="4737980"/>
            <a:ext cx="124968" cy="12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689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5400005">
            <a:off x="2009799" y="-2009796"/>
            <a:ext cx="5154076" cy="917366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1886274" y="1500288"/>
            <a:ext cx="2497500" cy="87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72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4789900" y="2795625"/>
            <a:ext cx="2069700" cy="74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9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2314075" y="2794575"/>
            <a:ext cx="2069700" cy="74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1969350" y="3949388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809839" y="3949343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137150" y="445025"/>
            <a:ext cx="68697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F439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Thanks To Our Incredible Sponsors!</a:t>
            </a:r>
            <a:endParaRPr b="1" sz="3000">
              <a:solidFill>
                <a:srgbClr val="4F439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5">
            <a:alphaModFix/>
          </a:blip>
          <a:srcRect b="0" l="-5419" r="-2747" t="-9890"/>
          <a:stretch/>
        </p:blipFill>
        <p:spPr>
          <a:xfrm>
            <a:off x="3828462" y="4016750"/>
            <a:ext cx="1516658" cy="43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6895" y="3006275"/>
            <a:ext cx="1995827" cy="3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7773" y="2981070"/>
            <a:ext cx="1842439" cy="36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771" y="4112014"/>
            <a:ext cx="1397047" cy="24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3448" y="1609561"/>
            <a:ext cx="2223006" cy="6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4789899" y="1521325"/>
            <a:ext cx="2497500" cy="87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72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69245" y="1540255"/>
            <a:ext cx="1138804" cy="80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5650328" y="3932225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82521" y="4064519"/>
            <a:ext cx="1122452" cy="2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63" y="0"/>
            <a:ext cx="84618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5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5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5"/>
          <p:cNvSpPr txBox="1"/>
          <p:nvPr/>
        </p:nvSpPr>
        <p:spPr>
          <a:xfrm>
            <a:off x="818975" y="1650050"/>
            <a:ext cx="74304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Let’s Talk Scenarios…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00"/>
            <a:ext cx="9144000" cy="52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6"/>
          <p:cNvSpPr txBox="1"/>
          <p:nvPr/>
        </p:nvSpPr>
        <p:spPr>
          <a:xfrm>
            <a:off x="760500" y="613350"/>
            <a:ext cx="5511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Know Where Marketing Fits In the System/Solution Landscape</a:t>
            </a:r>
            <a:endParaRPr b="1" sz="30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389" name="Google Shape;389;p36"/>
          <p:cNvPicPr preferRelativeResize="0"/>
          <p:nvPr/>
        </p:nvPicPr>
        <p:blipFill rotWithShape="1">
          <a:blip r:embed="rId4">
            <a:alphaModFix/>
          </a:blip>
          <a:srcRect b="23073" l="0" r="0" t="23078"/>
          <a:stretch/>
        </p:blipFill>
        <p:spPr>
          <a:xfrm>
            <a:off x="7907099" y="233425"/>
            <a:ext cx="1063578" cy="57269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6"/>
          <p:cNvSpPr txBox="1"/>
          <p:nvPr/>
        </p:nvSpPr>
        <p:spPr>
          <a:xfrm>
            <a:off x="760500" y="1918250"/>
            <a:ext cx="6766500" cy="2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data do you need for your marketing? Where is that data coming from? </a:t>
            </a:r>
            <a:endParaRPr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 you have data being stored in your marketing tool that would be better off somewhere else?</a:t>
            </a:r>
            <a:endParaRPr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data needs to be synced back to other systems?</a:t>
            </a:r>
            <a:endParaRPr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is the ultimate business case behind using an marketing automation tool? What are you goals and KPIs?</a:t>
            </a:r>
            <a:endParaRPr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91" name="Google Shape;391;p36"/>
          <p:cNvPicPr preferRelativeResize="0"/>
          <p:nvPr/>
        </p:nvPicPr>
        <p:blipFill rotWithShape="1">
          <a:blip r:embed="rId5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6"/>
          <p:cNvPicPr preferRelativeResize="0"/>
          <p:nvPr/>
        </p:nvPicPr>
        <p:blipFill rotWithShape="1">
          <a:blip r:embed="rId6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00"/>
            <a:ext cx="9144000" cy="52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7"/>
          <p:cNvSpPr/>
          <p:nvPr/>
        </p:nvSpPr>
        <p:spPr>
          <a:xfrm>
            <a:off x="-419550" y="1251300"/>
            <a:ext cx="8910300" cy="3311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7"/>
          <p:cNvSpPr txBox="1"/>
          <p:nvPr/>
        </p:nvSpPr>
        <p:spPr>
          <a:xfrm>
            <a:off x="760500" y="613350"/>
            <a:ext cx="78882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Anti-Pattern</a:t>
            </a:r>
            <a:endParaRPr b="1" sz="30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400" name="Google Shape;400;p37"/>
          <p:cNvPicPr preferRelativeResize="0"/>
          <p:nvPr/>
        </p:nvPicPr>
        <p:blipFill rotWithShape="1">
          <a:blip r:embed="rId4">
            <a:alphaModFix/>
          </a:blip>
          <a:srcRect b="23073" l="0" r="0" t="23078"/>
          <a:stretch/>
        </p:blipFill>
        <p:spPr>
          <a:xfrm>
            <a:off x="7907099" y="233425"/>
            <a:ext cx="1063578" cy="5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0000" y="1251150"/>
            <a:ext cx="3208699" cy="331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7"/>
          <p:cNvPicPr preferRelativeResize="0"/>
          <p:nvPr/>
        </p:nvPicPr>
        <p:blipFill rotWithShape="1">
          <a:blip r:embed="rId5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7"/>
          <p:cNvSpPr txBox="1"/>
          <p:nvPr/>
        </p:nvSpPr>
        <p:spPr>
          <a:xfrm>
            <a:off x="760500" y="1449750"/>
            <a:ext cx="44955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Unclear data flow in system landscape.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 fills out a Marketing Cloud SmartCapture form on a CloudPage subscribing to communications.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-"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Subscriber data captured in Data Extension.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-"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Data Extension used to send 3 welcome emails in Journey Builder, then adds to the contact record to Salesforce via MCC.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-"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Email address becomes Contact Key on send.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-"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Contacts synchronized into MC from Sales Cloud with the Contact Record ID as the Contact Key.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-"/>
            </a:pP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Two billable contacts, no consistency in messaging or analytics.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404" name="Google Shape;404;p37"/>
          <p:cNvPicPr preferRelativeResize="0"/>
          <p:nvPr/>
        </p:nvPicPr>
        <p:blipFill rotWithShape="1">
          <a:blip r:embed="rId6">
            <a:alphaModFix/>
          </a:blip>
          <a:srcRect b="26465" l="64176" r="0" t="0"/>
          <a:stretch/>
        </p:blipFill>
        <p:spPr>
          <a:xfrm flipH="1">
            <a:off x="8255426" y="3387675"/>
            <a:ext cx="888574" cy="18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100" y="1449750"/>
            <a:ext cx="2914499" cy="29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87100" y="1449750"/>
            <a:ext cx="2903101" cy="290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Marketing Cloud Connect Example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12" name="Google Shape;412;p38"/>
          <p:cNvSpPr txBox="1"/>
          <p:nvPr/>
        </p:nvSpPr>
        <p:spPr>
          <a:xfrm>
            <a:off x="760500" y="1194300"/>
            <a:ext cx="5511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Contact Key = Lead/Contact Record ID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413" name="Google Shape;413;p38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8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8"/>
          <p:cNvSpPr/>
          <p:nvPr/>
        </p:nvSpPr>
        <p:spPr>
          <a:xfrm>
            <a:off x="2545213" y="2571750"/>
            <a:ext cx="1642800" cy="808500"/>
          </a:xfrm>
          <a:prstGeom prst="roundRect">
            <a:avLst>
              <a:gd fmla="val 16667" name="adj"/>
            </a:avLst>
          </a:prstGeom>
          <a:solidFill>
            <a:srgbClr val="4A0A77"/>
          </a:solidFill>
          <a:ln cap="flat" cmpd="sng" w="9525">
            <a:solidFill>
              <a:srgbClr val="4A0A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Sales Cloud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17" name="Google Shape;417;p38"/>
          <p:cNvSpPr txBox="1"/>
          <p:nvPr/>
        </p:nvSpPr>
        <p:spPr>
          <a:xfrm>
            <a:off x="431100" y="2202875"/>
            <a:ext cx="7449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475" y="2630438"/>
            <a:ext cx="431275" cy="6911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38"/>
          <p:cNvCxnSpPr/>
          <p:nvPr/>
        </p:nvCxnSpPr>
        <p:spPr>
          <a:xfrm>
            <a:off x="1300000" y="2972450"/>
            <a:ext cx="993000" cy="0"/>
          </a:xfrm>
          <a:prstGeom prst="straightConnector1">
            <a:avLst/>
          </a:prstGeom>
          <a:noFill/>
          <a:ln cap="flat" cmpd="sng" w="76200">
            <a:solidFill>
              <a:srgbClr val="4A0A7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38"/>
          <p:cNvSpPr/>
          <p:nvPr/>
        </p:nvSpPr>
        <p:spPr>
          <a:xfrm>
            <a:off x="5602163" y="2568200"/>
            <a:ext cx="1642800" cy="808500"/>
          </a:xfrm>
          <a:prstGeom prst="roundRect">
            <a:avLst>
              <a:gd fmla="val 16667" name="adj"/>
            </a:avLst>
          </a:prstGeom>
          <a:solidFill>
            <a:srgbClr val="4A0A77"/>
          </a:solidFill>
          <a:ln cap="flat" cmpd="sng" w="9525">
            <a:solidFill>
              <a:srgbClr val="4A0A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Marketing Cloud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421" name="Google Shape;421;p38"/>
          <p:cNvCxnSpPr/>
          <p:nvPr/>
        </p:nvCxnSpPr>
        <p:spPr>
          <a:xfrm>
            <a:off x="4356950" y="2968900"/>
            <a:ext cx="993000" cy="0"/>
          </a:xfrm>
          <a:prstGeom prst="straightConnector1">
            <a:avLst/>
          </a:prstGeom>
          <a:noFill/>
          <a:ln cap="flat" cmpd="sng" w="76200">
            <a:solidFill>
              <a:srgbClr val="4A0A7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2" name="Google Shape;422;p38"/>
          <p:cNvSpPr txBox="1"/>
          <p:nvPr/>
        </p:nvSpPr>
        <p:spPr>
          <a:xfrm>
            <a:off x="4398600" y="1861525"/>
            <a:ext cx="99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Lead record brought into a Synchronized Data Extension</a:t>
            </a:r>
            <a:endParaRPr sz="900"/>
          </a:p>
        </p:txBody>
      </p:sp>
      <p:sp>
        <p:nvSpPr>
          <p:cNvPr id="423" name="Google Shape;423;p38"/>
          <p:cNvSpPr txBox="1"/>
          <p:nvPr/>
        </p:nvSpPr>
        <p:spPr>
          <a:xfrm>
            <a:off x="1231300" y="2050425"/>
            <a:ext cx="134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Astro fills out a Web-to-Lead form </a:t>
            </a:r>
            <a:endParaRPr sz="900"/>
          </a:p>
        </p:txBody>
      </p:sp>
      <p:sp>
        <p:nvSpPr>
          <p:cNvPr id="424" name="Google Shape;424;p38"/>
          <p:cNvSpPr txBox="1"/>
          <p:nvPr/>
        </p:nvSpPr>
        <p:spPr>
          <a:xfrm>
            <a:off x="2870125" y="2023275"/>
            <a:ext cx="99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Assigned a Lead ID in SF</a:t>
            </a:r>
            <a:endParaRPr sz="900"/>
          </a:p>
        </p:txBody>
      </p:sp>
      <p:sp>
        <p:nvSpPr>
          <p:cNvPr id="425" name="Google Shape;425;p38"/>
          <p:cNvSpPr txBox="1"/>
          <p:nvPr/>
        </p:nvSpPr>
        <p:spPr>
          <a:xfrm>
            <a:off x="5971700" y="1936500"/>
            <a:ext cx="99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Lead ID used as Contact Key </a:t>
            </a:r>
            <a:endParaRPr sz="900"/>
          </a:p>
        </p:txBody>
      </p:sp>
      <p:cxnSp>
        <p:nvCxnSpPr>
          <p:cNvPr id="426" name="Google Shape;426;p38"/>
          <p:cNvCxnSpPr/>
          <p:nvPr/>
        </p:nvCxnSpPr>
        <p:spPr>
          <a:xfrm flipH="1" rot="10800000">
            <a:off x="7404625" y="2174925"/>
            <a:ext cx="839400" cy="642600"/>
          </a:xfrm>
          <a:prstGeom prst="straightConnector1">
            <a:avLst/>
          </a:prstGeom>
          <a:noFill/>
          <a:ln cap="flat" cmpd="sng" w="76200">
            <a:solidFill>
              <a:srgbClr val="4A0A7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38"/>
          <p:cNvCxnSpPr/>
          <p:nvPr/>
        </p:nvCxnSpPr>
        <p:spPr>
          <a:xfrm>
            <a:off x="7404625" y="3029225"/>
            <a:ext cx="993000" cy="0"/>
          </a:xfrm>
          <a:prstGeom prst="straightConnector1">
            <a:avLst/>
          </a:prstGeom>
          <a:noFill/>
          <a:ln cap="flat" cmpd="sng" w="76200">
            <a:solidFill>
              <a:srgbClr val="4A0A7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Google Shape;428;p38"/>
          <p:cNvCxnSpPr/>
          <p:nvPr/>
        </p:nvCxnSpPr>
        <p:spPr>
          <a:xfrm>
            <a:off x="7349575" y="3240925"/>
            <a:ext cx="1115700" cy="519000"/>
          </a:xfrm>
          <a:prstGeom prst="straightConnector1">
            <a:avLst/>
          </a:prstGeom>
          <a:noFill/>
          <a:ln cap="flat" cmpd="sng" w="76200">
            <a:solidFill>
              <a:srgbClr val="4A0A7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9" name="Google Shape;429;p38"/>
          <p:cNvSpPr txBox="1"/>
          <p:nvPr/>
        </p:nvSpPr>
        <p:spPr>
          <a:xfrm>
            <a:off x="8031425" y="1741175"/>
            <a:ext cx="134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Email</a:t>
            </a:r>
            <a:endParaRPr b="1" sz="1600"/>
          </a:p>
        </p:txBody>
      </p:sp>
      <p:sp>
        <p:nvSpPr>
          <p:cNvPr id="430" name="Google Shape;430;p38"/>
          <p:cNvSpPr txBox="1"/>
          <p:nvPr/>
        </p:nvSpPr>
        <p:spPr>
          <a:xfrm>
            <a:off x="8397625" y="2707700"/>
            <a:ext cx="134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SMS</a:t>
            </a:r>
            <a:endParaRPr b="1" sz="1600"/>
          </a:p>
        </p:txBody>
      </p:sp>
      <p:sp>
        <p:nvSpPr>
          <p:cNvPr id="431" name="Google Shape;431;p38"/>
          <p:cNvSpPr txBox="1"/>
          <p:nvPr/>
        </p:nvSpPr>
        <p:spPr>
          <a:xfrm>
            <a:off x="7840200" y="3830575"/>
            <a:ext cx="1341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Paid Advertising</a:t>
            </a:r>
            <a:endParaRPr b="1"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00"/>
            <a:ext cx="9144000" cy="52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9"/>
          <p:cNvSpPr txBox="1"/>
          <p:nvPr/>
        </p:nvSpPr>
        <p:spPr>
          <a:xfrm>
            <a:off x="760500" y="613350"/>
            <a:ext cx="5511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Know Where Marketing Fits In the Customer Journey</a:t>
            </a:r>
            <a:endParaRPr b="1" sz="30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438" name="Google Shape;438;p39"/>
          <p:cNvPicPr preferRelativeResize="0"/>
          <p:nvPr/>
        </p:nvPicPr>
        <p:blipFill rotWithShape="1">
          <a:blip r:embed="rId4">
            <a:alphaModFix/>
          </a:blip>
          <a:srcRect b="23073" l="0" r="0" t="23078"/>
          <a:stretch/>
        </p:blipFill>
        <p:spPr>
          <a:xfrm>
            <a:off x="7907099" y="233425"/>
            <a:ext cx="1063578" cy="57269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9"/>
          <p:cNvSpPr txBox="1"/>
          <p:nvPr/>
        </p:nvSpPr>
        <p:spPr>
          <a:xfrm>
            <a:off x="760500" y="1918250"/>
            <a:ext cx="6345000" cy="20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are your campaign goals and strategies? </a:t>
            </a:r>
            <a:endParaRPr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are the various touchpoints? </a:t>
            </a:r>
            <a:endParaRPr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</a:pPr>
            <a:r>
              <a:rPr lang="en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triggered communications do you have in your marketing automation? If a customer has a certain interaction with you, what sorts of communication will they receive? </a:t>
            </a:r>
            <a:endParaRPr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440" name="Google Shape;440;p39"/>
          <p:cNvPicPr preferRelativeResize="0"/>
          <p:nvPr/>
        </p:nvPicPr>
        <p:blipFill rotWithShape="1">
          <a:blip r:embed="rId5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9"/>
          <p:cNvPicPr preferRelativeResize="0"/>
          <p:nvPr/>
        </p:nvPicPr>
        <p:blipFill rotWithShape="1">
          <a:blip r:embed="rId6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00"/>
            <a:ext cx="9144000" cy="52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0"/>
          <p:cNvSpPr/>
          <p:nvPr/>
        </p:nvSpPr>
        <p:spPr>
          <a:xfrm>
            <a:off x="-419550" y="1251300"/>
            <a:ext cx="8910300" cy="3311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 txBox="1"/>
          <p:nvPr/>
        </p:nvSpPr>
        <p:spPr>
          <a:xfrm>
            <a:off x="760500" y="613350"/>
            <a:ext cx="78882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Anti-Pattern</a:t>
            </a:r>
            <a:endParaRPr b="1" sz="30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449" name="Google Shape;449;p40"/>
          <p:cNvPicPr preferRelativeResize="0"/>
          <p:nvPr/>
        </p:nvPicPr>
        <p:blipFill rotWithShape="1">
          <a:blip r:embed="rId4">
            <a:alphaModFix/>
          </a:blip>
          <a:srcRect b="23073" l="0" r="0" t="23078"/>
          <a:stretch/>
        </p:blipFill>
        <p:spPr>
          <a:xfrm>
            <a:off x="7907099" y="233425"/>
            <a:ext cx="1063578" cy="5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0000" y="1251150"/>
            <a:ext cx="3208699" cy="331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0"/>
          <p:cNvPicPr preferRelativeResize="0"/>
          <p:nvPr/>
        </p:nvPicPr>
        <p:blipFill rotWithShape="1">
          <a:blip r:embed="rId5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0"/>
          <p:cNvSpPr txBox="1"/>
          <p:nvPr/>
        </p:nvSpPr>
        <p:spPr>
          <a:xfrm>
            <a:off x="760500" y="1449750"/>
            <a:ext cx="44955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Unclear documentation about what happens based off a customer touchpoint.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Customer fills out an Account Engagement landing page to access a demo.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-"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Completion Action</a:t>
            </a: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Auto-responder email with a link to the demo &amp; adding them to the Demo Interest List.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Medium"/>
              <a:buChar char="-"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Engagement Program</a:t>
            </a:r>
            <a:r>
              <a:rPr lang="en" sz="12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Sends a series of emails to the Demo Interest list prompting them to sign up for a live demo and giving them the link to recording if no engagement. </a:t>
            </a:r>
            <a:endParaRPr sz="12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453" name="Google Shape;453;p40"/>
          <p:cNvPicPr preferRelativeResize="0"/>
          <p:nvPr/>
        </p:nvPicPr>
        <p:blipFill rotWithShape="1">
          <a:blip r:embed="rId6">
            <a:alphaModFix/>
          </a:blip>
          <a:srcRect b="26465" l="64176" r="0" t="0"/>
          <a:stretch/>
        </p:blipFill>
        <p:spPr>
          <a:xfrm flipH="1">
            <a:off x="8255426" y="3387675"/>
            <a:ext cx="888574" cy="18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100" y="1449750"/>
            <a:ext cx="2914499" cy="29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1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1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1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1"/>
          <p:cNvSpPr txBox="1"/>
          <p:nvPr/>
        </p:nvSpPr>
        <p:spPr>
          <a:xfrm>
            <a:off x="775950" y="1257550"/>
            <a:ext cx="6398400" cy="17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Let’s Explore the Salesforce Solution Kits &amp; the Customer 360 Guide…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42"/>
          <p:cNvCxnSpPr/>
          <p:nvPr/>
        </p:nvCxnSpPr>
        <p:spPr>
          <a:xfrm>
            <a:off x="898592" y="2379808"/>
            <a:ext cx="10200" cy="1187400"/>
          </a:xfrm>
          <a:prstGeom prst="straightConnector1">
            <a:avLst/>
          </a:prstGeom>
          <a:noFill/>
          <a:ln cap="flat" cmpd="sng" w="19050">
            <a:solidFill>
              <a:srgbClr val="747474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469" name="Google Shape;469;p42"/>
          <p:cNvGrpSpPr/>
          <p:nvPr/>
        </p:nvGrpSpPr>
        <p:grpSpPr>
          <a:xfrm>
            <a:off x="2742646" y="1068998"/>
            <a:ext cx="3881857" cy="2322816"/>
            <a:chOff x="16381812" y="8300813"/>
            <a:chExt cx="11646735" cy="6969146"/>
          </a:xfrm>
        </p:grpSpPr>
        <p:grpSp>
          <p:nvGrpSpPr>
            <p:cNvPr id="470" name="Google Shape;470;p42"/>
            <p:cNvGrpSpPr/>
            <p:nvPr/>
          </p:nvGrpSpPr>
          <p:grpSpPr>
            <a:xfrm>
              <a:off x="16381812" y="8300813"/>
              <a:ext cx="11646735" cy="6969146"/>
              <a:chOff x="1885436" y="2347099"/>
              <a:chExt cx="9837600" cy="5886600"/>
            </a:xfrm>
          </p:grpSpPr>
          <p:sp>
            <p:nvSpPr>
              <p:cNvPr id="471" name="Google Shape;471;p42"/>
              <p:cNvSpPr/>
              <p:nvPr/>
            </p:nvSpPr>
            <p:spPr>
              <a:xfrm>
                <a:off x="1885436" y="2347099"/>
                <a:ext cx="9837600" cy="5886600"/>
              </a:xfrm>
              <a:prstGeom prst="roundRect">
                <a:avLst>
                  <a:gd fmla="val 6011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74747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2863" rotWithShape="0" algn="bl">
                  <a:srgbClr val="000000">
                    <a:alpha val="90000"/>
                  </a:srgbClr>
                </a:outerShdw>
              </a:effectLst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/>
              </a:p>
            </p:txBody>
          </p:sp>
          <p:sp>
            <p:nvSpPr>
              <p:cNvPr id="472" name="Google Shape;472;p42"/>
              <p:cNvSpPr txBox="1"/>
              <p:nvPr/>
            </p:nvSpPr>
            <p:spPr>
              <a:xfrm>
                <a:off x="3131061" y="2539524"/>
                <a:ext cx="2034300" cy="351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latin typeface="Salesforce Sans"/>
                    <a:ea typeface="Salesforce Sans"/>
                    <a:cs typeface="Salesforce Sans"/>
                    <a:sym typeface="Salesforce Sans"/>
                  </a:rPr>
                  <a:t>Salesforce</a:t>
                </a:r>
                <a:endParaRPr b="1" sz="900">
                  <a:latin typeface="Salesforce Sans"/>
                  <a:ea typeface="Salesforce Sans"/>
                  <a:cs typeface="Salesforce Sans"/>
                  <a:sym typeface="Salesforce Sans"/>
                </a:endParaRPr>
              </a:p>
            </p:txBody>
          </p:sp>
        </p:grpSp>
        <p:sp>
          <p:nvSpPr>
            <p:cNvPr id="473" name="Google Shape;473;p42"/>
            <p:cNvSpPr/>
            <p:nvPr/>
          </p:nvSpPr>
          <p:spPr>
            <a:xfrm>
              <a:off x="17856538" y="9073237"/>
              <a:ext cx="10164300" cy="44100"/>
            </a:xfrm>
            <a:prstGeom prst="rect">
              <a:avLst/>
            </a:prstGeom>
            <a:solidFill>
              <a:srgbClr val="E5E5E5"/>
            </a:solidFill>
            <a:ln cap="flat" cmpd="sng" w="9525">
              <a:solidFill>
                <a:srgbClr val="E5E5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" name="Google Shape;474;p42"/>
          <p:cNvSpPr/>
          <p:nvPr/>
        </p:nvSpPr>
        <p:spPr>
          <a:xfrm>
            <a:off x="7332612" y="2760726"/>
            <a:ext cx="271200" cy="27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5" name="Google Shape;475;p42"/>
          <p:cNvGrpSpPr/>
          <p:nvPr/>
        </p:nvGrpSpPr>
        <p:grpSpPr>
          <a:xfrm>
            <a:off x="25700" y="0"/>
            <a:ext cx="9144000" cy="986849"/>
            <a:chOff x="0" y="0"/>
            <a:chExt cx="18288000" cy="2066267"/>
          </a:xfrm>
        </p:grpSpPr>
        <p:sp>
          <p:nvSpPr>
            <p:cNvPr id="476" name="Google Shape;476;p42"/>
            <p:cNvSpPr/>
            <p:nvPr/>
          </p:nvSpPr>
          <p:spPr>
            <a:xfrm>
              <a:off x="6376525" y="913050"/>
              <a:ext cx="2751300" cy="100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7" name="Google Shape;477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18288000" cy="2066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42"/>
            <p:cNvSpPr txBox="1"/>
            <p:nvPr/>
          </p:nvSpPr>
          <p:spPr>
            <a:xfrm>
              <a:off x="421254" y="1450825"/>
              <a:ext cx="6088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32D60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This Level 2 Marketing, Strategy, and Sales diagram example details the products and technology directly involved in a retail storefront solution.</a:t>
              </a:r>
              <a:endParaRPr sz="600">
                <a:solidFill>
                  <a:srgbClr val="032D60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454075" y="313150"/>
              <a:ext cx="1279500" cy="369300"/>
            </a:xfrm>
            <a:prstGeom prst="rect">
              <a:avLst/>
            </a:prstGeom>
            <a:solidFill>
              <a:srgbClr val="FD729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/>
                <a:t>Your Logo Here</a:t>
              </a:r>
              <a:endParaRPr sz="600"/>
            </a:p>
          </p:txBody>
        </p:sp>
        <p:sp>
          <p:nvSpPr>
            <p:cNvPr id="480" name="Google Shape;480;p42"/>
            <p:cNvSpPr txBox="1"/>
            <p:nvPr/>
          </p:nvSpPr>
          <p:spPr>
            <a:xfrm>
              <a:off x="421240" y="968234"/>
              <a:ext cx="61611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32D60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Retail Storefront Solution Architecture</a:t>
              </a:r>
              <a:endParaRPr sz="1200">
                <a:solidFill>
                  <a:srgbClr val="032D60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grpSp>
        <p:nvGrpSpPr>
          <p:cNvPr id="481" name="Google Shape;481;p42"/>
          <p:cNvGrpSpPr/>
          <p:nvPr/>
        </p:nvGrpSpPr>
        <p:grpSpPr>
          <a:xfrm>
            <a:off x="241108" y="1139725"/>
            <a:ext cx="1511121" cy="1237426"/>
            <a:chOff x="4379332" y="2525488"/>
            <a:chExt cx="3829500" cy="3135900"/>
          </a:xfrm>
        </p:grpSpPr>
        <p:grpSp>
          <p:nvGrpSpPr>
            <p:cNvPr id="482" name="Google Shape;482;p42"/>
            <p:cNvGrpSpPr/>
            <p:nvPr/>
          </p:nvGrpSpPr>
          <p:grpSpPr>
            <a:xfrm>
              <a:off x="4379332" y="2525488"/>
              <a:ext cx="3829500" cy="3135900"/>
              <a:chOff x="1174732" y="2551463"/>
              <a:chExt cx="3829500" cy="3135900"/>
            </a:xfrm>
          </p:grpSpPr>
          <p:sp>
            <p:nvSpPr>
              <p:cNvPr id="483" name="Google Shape;483;p42"/>
              <p:cNvSpPr/>
              <p:nvPr/>
            </p:nvSpPr>
            <p:spPr>
              <a:xfrm>
                <a:off x="1174732" y="2551463"/>
                <a:ext cx="3829500" cy="3135900"/>
              </a:xfrm>
              <a:prstGeom prst="roundRect">
                <a:avLst>
                  <a:gd fmla="val 6011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74747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2863" rotWithShape="0" algn="bl">
                  <a:srgbClr val="000000">
                    <a:alpha val="90000"/>
                  </a:srgbClr>
                </a:outerShdw>
              </a:effectLst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/>
              </a:p>
            </p:txBody>
          </p:sp>
          <p:sp>
            <p:nvSpPr>
              <p:cNvPr id="484" name="Google Shape;484;p42"/>
              <p:cNvSpPr txBox="1"/>
              <p:nvPr/>
            </p:nvSpPr>
            <p:spPr>
              <a:xfrm>
                <a:off x="2080500" y="2989709"/>
                <a:ext cx="2034300" cy="3510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latin typeface="Salesforce Sans"/>
                    <a:ea typeface="Salesforce Sans"/>
                    <a:cs typeface="Salesforce Sans"/>
                    <a:sym typeface="Salesforce Sans"/>
                  </a:rPr>
                  <a:t>Commerce</a:t>
                </a:r>
                <a:endParaRPr b="1" sz="900">
                  <a:latin typeface="Salesforce Sans"/>
                  <a:ea typeface="Salesforce Sans"/>
                  <a:cs typeface="Salesforce Sans"/>
                  <a:sym typeface="Salesforce Sans"/>
                </a:endParaRPr>
              </a:p>
            </p:txBody>
          </p:sp>
          <p:sp>
            <p:nvSpPr>
              <p:cNvPr id="485" name="Google Shape;485;p42"/>
              <p:cNvSpPr/>
              <p:nvPr/>
            </p:nvSpPr>
            <p:spPr>
              <a:xfrm>
                <a:off x="1231450" y="2794825"/>
                <a:ext cx="687600" cy="6876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6" name="Google Shape;486;p42"/>
            <p:cNvSpPr txBox="1"/>
            <p:nvPr/>
          </p:nvSpPr>
          <p:spPr>
            <a:xfrm>
              <a:off x="5306832" y="3589750"/>
              <a:ext cx="1520100" cy="1449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Orders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Offers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Pricing 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Catalog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sp>
        <p:nvSpPr>
          <p:cNvPr id="487" name="Google Shape;487;p42"/>
          <p:cNvSpPr txBox="1"/>
          <p:nvPr/>
        </p:nvSpPr>
        <p:spPr>
          <a:xfrm>
            <a:off x="707663" y="4695575"/>
            <a:ext cx="101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Content Management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ERP System</a:t>
            </a:r>
            <a:endParaRPr sz="700">
              <a:solidFill>
                <a:srgbClr val="FFFFFF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grpSp>
        <p:nvGrpSpPr>
          <p:cNvPr id="488" name="Google Shape;488;p42"/>
          <p:cNvGrpSpPr/>
          <p:nvPr/>
        </p:nvGrpSpPr>
        <p:grpSpPr>
          <a:xfrm>
            <a:off x="127192" y="3561940"/>
            <a:ext cx="8889628" cy="589898"/>
            <a:chOff x="3601234" y="4349378"/>
            <a:chExt cx="22528200" cy="1443000"/>
          </a:xfrm>
        </p:grpSpPr>
        <p:sp>
          <p:nvSpPr>
            <p:cNvPr id="489" name="Google Shape;489;p42"/>
            <p:cNvSpPr/>
            <p:nvPr/>
          </p:nvSpPr>
          <p:spPr>
            <a:xfrm>
              <a:off x="3601234" y="4349378"/>
              <a:ext cx="22528200" cy="1443000"/>
            </a:xfrm>
            <a:prstGeom prst="roundRect">
              <a:avLst>
                <a:gd fmla="val 8286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490" name="Google Shape;490;p42"/>
            <p:cNvSpPr txBox="1"/>
            <p:nvPr/>
          </p:nvSpPr>
          <p:spPr>
            <a:xfrm>
              <a:off x="4548014" y="4632170"/>
              <a:ext cx="3684600" cy="3390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Mulesoft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sp>
        <p:nvSpPr>
          <p:cNvPr id="491" name="Google Shape;491;p42"/>
          <p:cNvSpPr/>
          <p:nvPr/>
        </p:nvSpPr>
        <p:spPr>
          <a:xfrm>
            <a:off x="505417" y="3857109"/>
            <a:ext cx="85011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492" name="Google Shape;49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62" y="1286652"/>
            <a:ext cx="182875" cy="161477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2"/>
          <p:cNvSpPr/>
          <p:nvPr/>
        </p:nvSpPr>
        <p:spPr>
          <a:xfrm flipH="1" rot="10800000">
            <a:off x="600378" y="1506113"/>
            <a:ext cx="1145100" cy="12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grpSp>
        <p:nvGrpSpPr>
          <p:cNvPr id="494" name="Google Shape;494;p42"/>
          <p:cNvGrpSpPr/>
          <p:nvPr/>
        </p:nvGrpSpPr>
        <p:grpSpPr>
          <a:xfrm>
            <a:off x="3136308" y="1439065"/>
            <a:ext cx="1532903" cy="903003"/>
            <a:chOff x="910203" y="2601263"/>
            <a:chExt cx="3884700" cy="2288400"/>
          </a:xfrm>
        </p:grpSpPr>
        <p:sp>
          <p:nvSpPr>
            <p:cNvPr id="495" name="Google Shape;495;p42"/>
            <p:cNvSpPr/>
            <p:nvPr/>
          </p:nvSpPr>
          <p:spPr>
            <a:xfrm>
              <a:off x="910203" y="2601263"/>
              <a:ext cx="3884700" cy="22884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496" name="Google Shape;496;p42"/>
            <p:cNvSpPr txBox="1"/>
            <p:nvPr/>
          </p:nvSpPr>
          <p:spPr>
            <a:xfrm>
              <a:off x="2080491" y="3036743"/>
              <a:ext cx="2034300" cy="35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Experience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 flipH="1" rot="10800000">
              <a:off x="2081705" y="3444398"/>
              <a:ext cx="2694900" cy="37200"/>
            </a:xfrm>
            <a:prstGeom prst="rect">
              <a:avLst/>
            </a:prstGeom>
            <a:solidFill>
              <a:srgbClr val="E5E5E5"/>
            </a:solidFill>
            <a:ln cap="flat" cmpd="sng" w="9525">
              <a:solidFill>
                <a:srgbClr val="E5E5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42"/>
          <p:cNvSpPr txBox="1"/>
          <p:nvPr/>
        </p:nvSpPr>
        <p:spPr>
          <a:xfrm>
            <a:off x="3263066" y="1811290"/>
            <a:ext cx="11379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Profile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Personalization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Self-Service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499" name="Google Shape;499;p42"/>
          <p:cNvSpPr/>
          <p:nvPr/>
        </p:nvSpPr>
        <p:spPr>
          <a:xfrm>
            <a:off x="4867267" y="1439083"/>
            <a:ext cx="1567200" cy="903000"/>
          </a:xfrm>
          <a:prstGeom prst="roundRect">
            <a:avLst>
              <a:gd fmla="val 6011" name="adj"/>
            </a:avLst>
          </a:prstGeom>
          <a:solidFill>
            <a:schemeClr val="lt1"/>
          </a:solidFill>
          <a:ln cap="flat" cmpd="sng" w="9525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>
              <a:srgbClr val="000000">
                <a:alpha val="9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500" name="Google Shape;500;p42"/>
          <p:cNvSpPr txBox="1"/>
          <p:nvPr/>
        </p:nvSpPr>
        <p:spPr>
          <a:xfrm>
            <a:off x="5358819" y="1597450"/>
            <a:ext cx="802800" cy="1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alesforce Sans"/>
                <a:ea typeface="Salesforce Sans"/>
                <a:cs typeface="Salesforce Sans"/>
                <a:sym typeface="Salesforce Sans"/>
              </a:rPr>
              <a:t>Sales</a:t>
            </a:r>
            <a:endParaRPr b="1" sz="9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01" name="Google Shape;501;p42"/>
          <p:cNvSpPr/>
          <p:nvPr/>
        </p:nvSpPr>
        <p:spPr>
          <a:xfrm>
            <a:off x="5339975" y="1773577"/>
            <a:ext cx="1094400" cy="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 txBox="1"/>
          <p:nvPr/>
        </p:nvSpPr>
        <p:spPr>
          <a:xfrm>
            <a:off x="4997017" y="1811342"/>
            <a:ext cx="1145100" cy="4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Accounts, Contacts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Orders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Reports &amp; Dashboards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03" name="Google Shape;503;p42"/>
          <p:cNvSpPr/>
          <p:nvPr/>
        </p:nvSpPr>
        <p:spPr>
          <a:xfrm flipH="1" rot="10800000">
            <a:off x="5362142" y="1772141"/>
            <a:ext cx="1063800" cy="156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" name="Google Shape;504;p42"/>
          <p:cNvGrpSpPr/>
          <p:nvPr/>
        </p:nvGrpSpPr>
        <p:grpSpPr>
          <a:xfrm>
            <a:off x="7403235" y="1139613"/>
            <a:ext cx="1532747" cy="1948805"/>
            <a:chOff x="22211925" y="3419180"/>
            <a:chExt cx="4598700" cy="5847000"/>
          </a:xfrm>
        </p:grpSpPr>
        <p:sp>
          <p:nvSpPr>
            <p:cNvPr id="505" name="Google Shape;505;p42"/>
            <p:cNvSpPr/>
            <p:nvPr/>
          </p:nvSpPr>
          <p:spPr>
            <a:xfrm>
              <a:off x="22211925" y="3419180"/>
              <a:ext cx="4598700" cy="58470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506" name="Google Shape;506;p42"/>
            <p:cNvSpPr txBox="1"/>
            <p:nvPr/>
          </p:nvSpPr>
          <p:spPr>
            <a:xfrm>
              <a:off x="23648341" y="3847312"/>
              <a:ext cx="2408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Marketing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23741051" y="4505200"/>
              <a:ext cx="3040200" cy="45600"/>
            </a:xfrm>
            <a:prstGeom prst="rect">
              <a:avLst/>
            </a:prstGeom>
            <a:solidFill>
              <a:srgbClr val="E5E5E5"/>
            </a:solidFill>
            <a:ln cap="flat" cmpd="sng" w="9525">
              <a:solidFill>
                <a:srgbClr val="E5E5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508" name="Google Shape;508;p42"/>
            <p:cNvSpPr txBox="1"/>
            <p:nvPr/>
          </p:nvSpPr>
          <p:spPr>
            <a:xfrm>
              <a:off x="22715405" y="4767179"/>
              <a:ext cx="3393900" cy="20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25" lIns="45725" spcFirstLastPara="1" rIns="45725" wrap="square" tIns="457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Engagement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Campaigns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Intelligence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Interaction Streams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Salesforce Sans"/>
                  <a:ea typeface="Salesforce Sans"/>
                  <a:cs typeface="Salesforce Sans"/>
                  <a:sym typeface="Salesforce Sans"/>
                </a:rPr>
                <a:t>Affinity &amp; Intent</a:t>
              </a:r>
              <a:endParaRPr sz="7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pic>
          <p:nvPicPr>
            <p:cNvPr id="509" name="Google Shape;509;p42"/>
            <p:cNvPicPr preferRelativeResize="0"/>
            <p:nvPr/>
          </p:nvPicPr>
          <p:blipFill rotWithShape="1">
            <a:blip r:embed="rId5">
              <a:alphaModFix/>
            </a:blip>
            <a:srcRect b="0" l="228" r="238" t="0"/>
            <a:stretch/>
          </p:blipFill>
          <p:spPr>
            <a:xfrm>
              <a:off x="22828657" y="3773822"/>
              <a:ext cx="548640" cy="562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42"/>
          <p:cNvSpPr/>
          <p:nvPr/>
        </p:nvSpPr>
        <p:spPr>
          <a:xfrm>
            <a:off x="3126517" y="2428308"/>
            <a:ext cx="1554000" cy="903000"/>
          </a:xfrm>
          <a:prstGeom prst="roundRect">
            <a:avLst>
              <a:gd fmla="val 6011" name="adj"/>
            </a:avLst>
          </a:prstGeom>
          <a:solidFill>
            <a:schemeClr val="lt1"/>
          </a:solidFill>
          <a:ln cap="flat" cmpd="sng" w="9525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>
              <a:srgbClr val="000000">
                <a:alpha val="9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511" name="Google Shape;511;p42"/>
          <p:cNvSpPr txBox="1"/>
          <p:nvPr/>
        </p:nvSpPr>
        <p:spPr>
          <a:xfrm>
            <a:off x="3615335" y="2576632"/>
            <a:ext cx="813600" cy="138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alesforce Sans"/>
                <a:ea typeface="Salesforce Sans"/>
                <a:cs typeface="Salesforce Sans"/>
                <a:sym typeface="Salesforce Sans"/>
              </a:rPr>
              <a:t>Service</a:t>
            </a:r>
            <a:endParaRPr b="1" sz="9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12" name="Google Shape;512;p42"/>
          <p:cNvSpPr/>
          <p:nvPr/>
        </p:nvSpPr>
        <p:spPr>
          <a:xfrm flipH="1" rot="10800000">
            <a:off x="3615825" y="2736575"/>
            <a:ext cx="1048500" cy="156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2"/>
          <p:cNvSpPr txBox="1"/>
          <p:nvPr/>
        </p:nvSpPr>
        <p:spPr>
          <a:xfrm>
            <a:off x="3275707" y="2777016"/>
            <a:ext cx="1153500" cy="44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Contacts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Cases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Offers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grpSp>
        <p:nvGrpSpPr>
          <p:cNvPr id="514" name="Google Shape;514;p42"/>
          <p:cNvGrpSpPr/>
          <p:nvPr/>
        </p:nvGrpSpPr>
        <p:grpSpPr>
          <a:xfrm>
            <a:off x="4867208" y="2428254"/>
            <a:ext cx="1567114" cy="902884"/>
            <a:chOff x="1800325" y="2034045"/>
            <a:chExt cx="3971400" cy="2288100"/>
          </a:xfrm>
        </p:grpSpPr>
        <p:sp>
          <p:nvSpPr>
            <p:cNvPr id="515" name="Google Shape;515;p42"/>
            <p:cNvSpPr/>
            <p:nvPr/>
          </p:nvSpPr>
          <p:spPr>
            <a:xfrm>
              <a:off x="1800325" y="2034045"/>
              <a:ext cx="3971400" cy="22881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516" name="Google Shape;516;p42"/>
            <p:cNvSpPr txBox="1"/>
            <p:nvPr/>
          </p:nvSpPr>
          <p:spPr>
            <a:xfrm>
              <a:off x="2167434" y="2539522"/>
              <a:ext cx="3517200" cy="351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Customer Data Platform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sp>
        <p:nvSpPr>
          <p:cNvPr id="517" name="Google Shape;517;p42"/>
          <p:cNvSpPr/>
          <p:nvPr/>
        </p:nvSpPr>
        <p:spPr>
          <a:xfrm flipH="1" rot="10800000">
            <a:off x="5016917" y="2795925"/>
            <a:ext cx="1414200" cy="15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8" name="Google Shape;518;p42"/>
          <p:cNvCxnSpPr/>
          <p:nvPr/>
        </p:nvCxnSpPr>
        <p:spPr>
          <a:xfrm>
            <a:off x="1752772" y="1758382"/>
            <a:ext cx="990600" cy="0"/>
          </a:xfrm>
          <a:prstGeom prst="straightConnector1">
            <a:avLst/>
          </a:prstGeom>
          <a:noFill/>
          <a:ln cap="flat" cmpd="sng" w="19050">
            <a:solidFill>
              <a:srgbClr val="74747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19" name="Google Shape;519;p42"/>
          <p:cNvSpPr/>
          <p:nvPr/>
        </p:nvSpPr>
        <p:spPr>
          <a:xfrm>
            <a:off x="1935114" y="1644061"/>
            <a:ext cx="596100" cy="3240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44444"/>
              </a:solidFill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2014606" y="1713709"/>
            <a:ext cx="467400" cy="1848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Order on behalf</a:t>
            </a:r>
            <a:endParaRPr b="1" sz="400">
              <a:solidFill>
                <a:srgbClr val="2E2E2E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Order history</a:t>
            </a:r>
            <a:endParaRPr b="1" sz="400">
              <a:solidFill>
                <a:srgbClr val="2E2E2E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Seamless identity</a:t>
            </a:r>
            <a:endParaRPr b="1" sz="400">
              <a:solidFill>
                <a:srgbClr val="2E2E2E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grpSp>
        <p:nvGrpSpPr>
          <p:cNvPr id="521" name="Google Shape;521;p42"/>
          <p:cNvGrpSpPr/>
          <p:nvPr/>
        </p:nvGrpSpPr>
        <p:grpSpPr>
          <a:xfrm>
            <a:off x="157342" y="4289455"/>
            <a:ext cx="6802233" cy="802542"/>
            <a:chOff x="910229" y="2601267"/>
            <a:chExt cx="17238300" cy="2288400"/>
          </a:xfrm>
        </p:grpSpPr>
        <p:sp>
          <p:nvSpPr>
            <p:cNvPr id="522" name="Google Shape;522;p42"/>
            <p:cNvSpPr/>
            <p:nvPr/>
          </p:nvSpPr>
          <p:spPr>
            <a:xfrm>
              <a:off x="910229" y="2601267"/>
              <a:ext cx="17238300" cy="2288400"/>
            </a:xfrm>
            <a:prstGeom prst="roundRect">
              <a:avLst>
                <a:gd fmla="val 6011" name="adj"/>
              </a:avLst>
            </a:prstGeom>
            <a:solidFill>
              <a:schemeClr val="lt1"/>
            </a:solidFill>
            <a:ln cap="flat" cmpd="sng" w="9525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2863" rotWithShape="0" algn="bl">
                <a:srgbClr val="000000">
                  <a:alpha val="90000"/>
                </a:srgbClr>
              </a:outerShdw>
            </a:effectLst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/>
            </a:p>
          </p:txBody>
        </p:sp>
        <p:sp>
          <p:nvSpPr>
            <p:cNvPr id="523" name="Google Shape;523;p42"/>
            <p:cNvSpPr txBox="1"/>
            <p:nvPr/>
          </p:nvSpPr>
          <p:spPr>
            <a:xfrm>
              <a:off x="2080481" y="3036751"/>
              <a:ext cx="3829500" cy="3951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Salesforce Sans"/>
                  <a:ea typeface="Salesforce Sans"/>
                  <a:cs typeface="Salesforce Sans"/>
                  <a:sym typeface="Salesforce Sans"/>
                </a:rPr>
                <a:t>Industry Data Sources</a:t>
              </a:r>
              <a:endParaRPr b="1" sz="900"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 flipH="1" rot="10800000">
              <a:off x="2081734" y="3513820"/>
              <a:ext cx="16060800" cy="40200"/>
            </a:xfrm>
            <a:prstGeom prst="rect">
              <a:avLst/>
            </a:prstGeom>
            <a:solidFill>
              <a:srgbClr val="E5E5E5"/>
            </a:solidFill>
            <a:ln cap="flat" cmpd="sng" w="9525">
              <a:solidFill>
                <a:srgbClr val="E5E5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5" name="Google Shape;525;p42"/>
          <p:cNvSpPr/>
          <p:nvPr/>
        </p:nvSpPr>
        <p:spPr>
          <a:xfrm>
            <a:off x="7114042" y="4289508"/>
            <a:ext cx="1902600" cy="802500"/>
          </a:xfrm>
          <a:prstGeom prst="roundRect">
            <a:avLst>
              <a:gd fmla="val 6011" name="adj"/>
            </a:avLst>
          </a:prstGeom>
          <a:solidFill>
            <a:schemeClr val="lt1"/>
          </a:solidFill>
          <a:ln cap="flat" cmpd="sng" w="9525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>
              <a:srgbClr val="000000">
                <a:alpha val="9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526" name="Google Shape;526;p42"/>
          <p:cNvSpPr txBox="1"/>
          <p:nvPr/>
        </p:nvSpPr>
        <p:spPr>
          <a:xfrm>
            <a:off x="7239525" y="4458850"/>
            <a:ext cx="173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alesforce Sans"/>
                <a:ea typeface="Salesforce Sans"/>
                <a:cs typeface="Salesforce Sans"/>
                <a:sym typeface="Salesforce Sans"/>
              </a:rPr>
              <a:t>Supplier &amp; Partner Ecosystem</a:t>
            </a:r>
            <a:endParaRPr b="1" sz="9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27" name="Google Shape;527;p42"/>
          <p:cNvSpPr/>
          <p:nvPr/>
        </p:nvSpPr>
        <p:spPr>
          <a:xfrm flipH="1" rot="10800000">
            <a:off x="7576317" y="4624583"/>
            <a:ext cx="1430100" cy="123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2"/>
          <p:cNvSpPr txBox="1"/>
          <p:nvPr/>
        </p:nvSpPr>
        <p:spPr>
          <a:xfrm>
            <a:off x="7240800" y="4661733"/>
            <a:ext cx="1696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Leads, Forecasts, Inventory, POS, etc.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Salesforce Sans"/>
                <a:ea typeface="Salesforce Sans"/>
                <a:cs typeface="Salesforce Sans"/>
                <a:sym typeface="Salesforce Sans"/>
              </a:rPr>
              <a:t>External context</a:t>
            </a:r>
            <a:endParaRPr sz="7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29" name="Google Shape;529;p42"/>
          <p:cNvSpPr/>
          <p:nvPr/>
        </p:nvSpPr>
        <p:spPr>
          <a:xfrm>
            <a:off x="1375715" y="2820835"/>
            <a:ext cx="1183200" cy="543600"/>
          </a:xfrm>
          <a:prstGeom prst="roundRect">
            <a:avLst>
              <a:gd fmla="val 6011" name="adj"/>
            </a:avLst>
          </a:prstGeom>
          <a:solidFill>
            <a:schemeClr val="lt1"/>
          </a:solidFill>
          <a:ln cap="flat" cmpd="sng" w="9525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>
              <a:srgbClr val="000000">
                <a:alpha val="90000"/>
              </a:srgbClr>
            </a:outerShdw>
          </a:effectLst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530" name="Google Shape;530;p42"/>
          <p:cNvSpPr txBox="1"/>
          <p:nvPr/>
        </p:nvSpPr>
        <p:spPr>
          <a:xfrm>
            <a:off x="1807775" y="2992675"/>
            <a:ext cx="674100" cy="138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alesforce Sans"/>
                <a:ea typeface="Salesforce Sans"/>
                <a:cs typeface="Salesforce Sans"/>
                <a:sym typeface="Salesforce Sans"/>
              </a:rPr>
              <a:t>Tableau</a:t>
            </a:r>
            <a:endParaRPr b="1" sz="900"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1808216" y="3168215"/>
            <a:ext cx="723000" cy="147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2" name="Google Shape;532;p42"/>
          <p:cNvCxnSpPr/>
          <p:nvPr/>
        </p:nvCxnSpPr>
        <p:spPr>
          <a:xfrm>
            <a:off x="421475" y="2379808"/>
            <a:ext cx="10200" cy="1120500"/>
          </a:xfrm>
          <a:prstGeom prst="straightConnector1">
            <a:avLst/>
          </a:prstGeom>
          <a:noFill/>
          <a:ln cap="flat" cmpd="sng" w="19050">
            <a:solidFill>
              <a:srgbClr val="747474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33" name="Google Shape;533;p42"/>
          <p:cNvCxnSpPr/>
          <p:nvPr/>
        </p:nvCxnSpPr>
        <p:spPr>
          <a:xfrm flipH="1" rot="10800000">
            <a:off x="431760" y="3500357"/>
            <a:ext cx="7735500" cy="5100"/>
          </a:xfrm>
          <a:prstGeom prst="straightConnector1">
            <a:avLst/>
          </a:prstGeom>
          <a:noFill/>
          <a:ln cap="flat" cmpd="sng" w="19050">
            <a:solidFill>
              <a:srgbClr val="74747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42"/>
          <p:cNvCxnSpPr>
            <a:endCxn id="505" idx="2"/>
          </p:cNvCxnSpPr>
          <p:nvPr/>
        </p:nvCxnSpPr>
        <p:spPr>
          <a:xfrm flipH="1" rot="10800000">
            <a:off x="8164208" y="3088418"/>
            <a:ext cx="5400" cy="417900"/>
          </a:xfrm>
          <a:prstGeom prst="straightConnector1">
            <a:avLst/>
          </a:prstGeom>
          <a:noFill/>
          <a:ln cap="flat" cmpd="sng" w="19050">
            <a:solidFill>
              <a:srgbClr val="747474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35" name="Google Shape;535;p42"/>
          <p:cNvGrpSpPr/>
          <p:nvPr/>
        </p:nvGrpSpPr>
        <p:grpSpPr>
          <a:xfrm>
            <a:off x="462488" y="2543927"/>
            <a:ext cx="882510" cy="398069"/>
            <a:chOff x="2002344" y="5971886"/>
            <a:chExt cx="1884900" cy="515700"/>
          </a:xfrm>
        </p:grpSpPr>
        <p:sp>
          <p:nvSpPr>
            <p:cNvPr id="536" name="Google Shape;536;p42"/>
            <p:cNvSpPr/>
            <p:nvPr/>
          </p:nvSpPr>
          <p:spPr>
            <a:xfrm>
              <a:off x="2096429" y="5971886"/>
              <a:ext cx="1734600" cy="5157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19050">
              <a:solidFill>
                <a:srgbClr val="2E2E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444444"/>
                </a:solidFill>
              </a:endParaRPr>
            </a:p>
          </p:txBody>
        </p:sp>
        <p:sp>
          <p:nvSpPr>
            <p:cNvPr id="537" name="Google Shape;537;p42"/>
            <p:cNvSpPr txBox="1"/>
            <p:nvPr/>
          </p:nvSpPr>
          <p:spPr>
            <a:xfrm>
              <a:off x="2002344" y="6027556"/>
              <a:ext cx="1884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2E2E2E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Abandoned cart</a:t>
              </a:r>
              <a:endParaRPr b="1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2E2E2E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Coupon redemption</a:t>
              </a:r>
              <a:endParaRPr b="1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2E2E2E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Personalized marketing</a:t>
              </a:r>
              <a:endParaRPr b="1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2E2E2E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Recommendations</a:t>
              </a:r>
              <a:endParaRPr b="1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rgbClr val="2E2E2E"/>
                  </a:solidFill>
                  <a:latin typeface="Salesforce Sans"/>
                  <a:ea typeface="Salesforce Sans"/>
                  <a:cs typeface="Salesforce Sans"/>
                  <a:sym typeface="Salesforce Sans"/>
                </a:rPr>
                <a:t>Transactional emails</a:t>
              </a:r>
              <a:endParaRPr b="1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pic>
        <p:nvPicPr>
          <p:cNvPr id="538" name="Google Shape;538;p42"/>
          <p:cNvPicPr preferRelativeResize="0"/>
          <p:nvPr/>
        </p:nvPicPr>
        <p:blipFill rotWithShape="1">
          <a:blip r:embed="rId6">
            <a:alphaModFix/>
          </a:blip>
          <a:srcRect b="0" l="9" r="9" t="0"/>
          <a:stretch/>
        </p:blipFill>
        <p:spPr>
          <a:xfrm>
            <a:off x="1502138" y="2978717"/>
            <a:ext cx="170688" cy="16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1508" y="1146950"/>
            <a:ext cx="226943" cy="1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97015" y="1544789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63066" y="2516260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52704" y="1532159"/>
            <a:ext cx="243840" cy="243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42"/>
          <p:cNvGrpSpPr/>
          <p:nvPr/>
        </p:nvGrpSpPr>
        <p:grpSpPr>
          <a:xfrm>
            <a:off x="5201404" y="2985653"/>
            <a:ext cx="897860" cy="213342"/>
            <a:chOff x="15361923" y="8957867"/>
            <a:chExt cx="2693849" cy="640090"/>
          </a:xfrm>
        </p:grpSpPr>
        <p:pic>
          <p:nvPicPr>
            <p:cNvPr id="544" name="Google Shape;544;p4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361923" y="8957867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4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6388809" y="8957878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4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7415692" y="8957867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7" name="Google Shape;547;p4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4754" y="3646322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4854" y="4393496"/>
            <a:ext cx="182880" cy="203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18850" y="179640"/>
            <a:ext cx="243841" cy="24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27320" y="202022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212079" y="543234"/>
            <a:ext cx="243841" cy="24384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2"/>
          <p:cNvSpPr txBox="1"/>
          <p:nvPr/>
        </p:nvSpPr>
        <p:spPr>
          <a:xfrm>
            <a:off x="5483967" y="206100"/>
            <a:ext cx="450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Single Source of Truth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3" name="Google Shape;553;p42"/>
          <p:cNvSpPr txBox="1"/>
          <p:nvPr/>
        </p:nvSpPr>
        <p:spPr>
          <a:xfrm>
            <a:off x="6367038" y="238497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Streams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4" name="Google Shape;554;p42"/>
          <p:cNvSpPr txBox="1"/>
          <p:nvPr/>
        </p:nvSpPr>
        <p:spPr>
          <a:xfrm>
            <a:off x="7090800" y="200000"/>
            <a:ext cx="467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Customer 360 Audiences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5" name="Google Shape;555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92371" y="144260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078775" y="510341"/>
            <a:ext cx="323992" cy="323992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2"/>
          <p:cNvSpPr txBox="1"/>
          <p:nvPr/>
        </p:nvSpPr>
        <p:spPr>
          <a:xfrm>
            <a:off x="5476238" y="604488"/>
            <a:ext cx="450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Segments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8" name="Google Shape;558;p42"/>
          <p:cNvSpPr txBox="1"/>
          <p:nvPr/>
        </p:nvSpPr>
        <p:spPr>
          <a:xfrm>
            <a:off x="6368142" y="596392"/>
            <a:ext cx="489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30475" spcFirstLastPara="1" rIns="30475" wrap="square" tIns="30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Proxima Nova"/>
                <a:ea typeface="Proxima Nova"/>
                <a:cs typeface="Proxima Nova"/>
                <a:sym typeface="Proxima Nova"/>
              </a:rPr>
              <a:t>Personalization</a:t>
            </a:r>
            <a:endParaRPr sz="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9" name="Google Shape;559;p42"/>
          <p:cNvSpPr txBox="1"/>
          <p:nvPr/>
        </p:nvSpPr>
        <p:spPr>
          <a:xfrm>
            <a:off x="7406767" y="2434808"/>
            <a:ext cx="1524000" cy="2001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Personalized Communications</a:t>
            </a:r>
            <a:endParaRPr sz="700">
              <a:solidFill>
                <a:srgbClr val="2E2E2E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560" name="Google Shape;560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45671" y="2662288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202817" y="2662300"/>
            <a:ext cx="323992" cy="32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2" name="Google Shape;562;p42"/>
          <p:cNvCxnSpPr>
            <a:stCxn id="529" idx="2"/>
          </p:cNvCxnSpPr>
          <p:nvPr/>
        </p:nvCxnSpPr>
        <p:spPr>
          <a:xfrm>
            <a:off x="1967315" y="3364435"/>
            <a:ext cx="0" cy="21240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563" name="Google Shape;563;p42"/>
          <p:cNvCxnSpPr/>
          <p:nvPr/>
        </p:nvCxnSpPr>
        <p:spPr>
          <a:xfrm>
            <a:off x="8388933" y="3090658"/>
            <a:ext cx="0" cy="467100"/>
          </a:xfrm>
          <a:prstGeom prst="straightConnector1">
            <a:avLst/>
          </a:prstGeom>
          <a:noFill/>
          <a:ln cap="flat" cmpd="sng" w="9525">
            <a:solidFill>
              <a:srgbClr val="444444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564" name="Google Shape;564;p42"/>
          <p:cNvCxnSpPr/>
          <p:nvPr/>
        </p:nvCxnSpPr>
        <p:spPr>
          <a:xfrm>
            <a:off x="6622842" y="1512767"/>
            <a:ext cx="774300" cy="0"/>
          </a:xfrm>
          <a:prstGeom prst="straightConnector1">
            <a:avLst/>
          </a:prstGeom>
          <a:noFill/>
          <a:ln cap="flat" cmpd="sng" w="19050">
            <a:solidFill>
              <a:srgbClr val="74747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65" name="Google Shape;565;p42"/>
          <p:cNvSpPr/>
          <p:nvPr/>
        </p:nvSpPr>
        <p:spPr>
          <a:xfrm>
            <a:off x="6764116" y="1372908"/>
            <a:ext cx="489900" cy="3240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44444"/>
              </a:solidFill>
            </a:endParaRPr>
          </a:p>
        </p:txBody>
      </p:sp>
      <p:sp>
        <p:nvSpPr>
          <p:cNvPr id="566" name="Google Shape;566;p42"/>
          <p:cNvSpPr txBox="1"/>
          <p:nvPr/>
        </p:nvSpPr>
        <p:spPr>
          <a:xfrm>
            <a:off x="6835958" y="1442558"/>
            <a:ext cx="354000" cy="1848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Preferences, clicks, email opens</a:t>
            </a:r>
            <a:endParaRPr b="1" sz="400">
              <a:solidFill>
                <a:srgbClr val="2E2E2E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cxnSp>
        <p:nvCxnSpPr>
          <p:cNvPr id="567" name="Google Shape;567;p42"/>
          <p:cNvCxnSpPr/>
          <p:nvPr/>
        </p:nvCxnSpPr>
        <p:spPr>
          <a:xfrm>
            <a:off x="6622842" y="2223967"/>
            <a:ext cx="774300" cy="0"/>
          </a:xfrm>
          <a:prstGeom prst="straightConnector1">
            <a:avLst/>
          </a:prstGeom>
          <a:noFill/>
          <a:ln cap="flat" cmpd="sng" w="19050">
            <a:solidFill>
              <a:srgbClr val="74747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68" name="Google Shape;568;p42"/>
          <p:cNvSpPr/>
          <p:nvPr/>
        </p:nvSpPr>
        <p:spPr>
          <a:xfrm>
            <a:off x="6764116" y="2084108"/>
            <a:ext cx="489900" cy="3240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44444"/>
              </a:solidFill>
            </a:endParaRPr>
          </a:p>
        </p:txBody>
      </p:sp>
      <p:sp>
        <p:nvSpPr>
          <p:cNvPr id="569" name="Google Shape;569;p42"/>
          <p:cNvSpPr txBox="1"/>
          <p:nvPr/>
        </p:nvSpPr>
        <p:spPr>
          <a:xfrm>
            <a:off x="6837720" y="2176942"/>
            <a:ext cx="354000" cy="123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Distributed Marketing</a:t>
            </a:r>
            <a:endParaRPr b="1" sz="400">
              <a:solidFill>
                <a:srgbClr val="2E2E2E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cxnSp>
        <p:nvCxnSpPr>
          <p:cNvPr id="570" name="Google Shape;570;p42"/>
          <p:cNvCxnSpPr/>
          <p:nvPr/>
        </p:nvCxnSpPr>
        <p:spPr>
          <a:xfrm>
            <a:off x="6622842" y="2630367"/>
            <a:ext cx="774300" cy="0"/>
          </a:xfrm>
          <a:prstGeom prst="straightConnector1">
            <a:avLst/>
          </a:prstGeom>
          <a:noFill/>
          <a:ln cap="flat" cmpd="sng" w="19050">
            <a:solidFill>
              <a:srgbClr val="74747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71" name="Google Shape;571;p42"/>
          <p:cNvSpPr/>
          <p:nvPr/>
        </p:nvSpPr>
        <p:spPr>
          <a:xfrm>
            <a:off x="6764116" y="2490508"/>
            <a:ext cx="489900" cy="3240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19050">
            <a:solidFill>
              <a:srgbClr val="7474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444444"/>
              </a:solidFill>
            </a:endParaRPr>
          </a:p>
        </p:txBody>
      </p:sp>
      <p:sp>
        <p:nvSpPr>
          <p:cNvPr id="572" name="Google Shape;572;p42"/>
          <p:cNvSpPr txBox="1"/>
          <p:nvPr/>
        </p:nvSpPr>
        <p:spPr>
          <a:xfrm>
            <a:off x="6832070" y="2562396"/>
            <a:ext cx="354000" cy="1848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2E2E2E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Social Customer Service</a:t>
            </a:r>
            <a:endParaRPr b="1" sz="400">
              <a:solidFill>
                <a:srgbClr val="2E2E2E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573" name="Google Shape;573;p4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62354" y="4771227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115121" y="4772764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92925" y="4771227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576266" y="4772756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019263" y="4772764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97063" y="4771223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27641" y="4771221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384550" y="4772763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210979" y="4772755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749834" y="4772763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845689" y="4772755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653979" y="4771223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2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480405" y="4772765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2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58208" y="4755983"/>
            <a:ext cx="243841" cy="24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3"/>
          <p:cNvSpPr txBox="1"/>
          <p:nvPr/>
        </p:nvSpPr>
        <p:spPr>
          <a:xfrm>
            <a:off x="760500" y="613350"/>
            <a:ext cx="55110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Abandoned Cart Solution Kit (Solution Kit for Retail)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592" name="Google Shape;592;p43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3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6675" y="1249925"/>
            <a:ext cx="4073904" cy="348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5">
            <a:off x="-1328212" y="1328216"/>
            <a:ext cx="5704425" cy="304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760500" y="613350"/>
            <a:ext cx="1527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2600" y="4729825"/>
            <a:ext cx="9209201" cy="41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63" y="2039525"/>
            <a:ext cx="3007650" cy="30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8">
            <a:alphaModFix/>
          </a:blip>
          <a:srcRect b="18546" l="0" r="0" t="0"/>
          <a:stretch/>
        </p:blipFill>
        <p:spPr>
          <a:xfrm>
            <a:off x="1928025" y="3747073"/>
            <a:ext cx="1714350" cy="13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3972575" y="702000"/>
            <a:ext cx="3909600" cy="3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 Medium"/>
              <a:buChar char="●"/>
            </a:pPr>
            <a:r>
              <a:rPr lang="en" sz="155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is the Well-Architected Framework?</a:t>
            </a:r>
            <a:endParaRPr sz="155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 Medium"/>
              <a:buChar char="●"/>
            </a:pPr>
            <a:r>
              <a:rPr lang="en" sz="155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Architecture Diagrams</a:t>
            </a:r>
            <a:endParaRPr sz="155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 Medium"/>
              <a:buChar char="●"/>
            </a:pPr>
            <a:r>
              <a:rPr lang="en" sz="155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Anti-Patterns / Scenarios to Avoid</a:t>
            </a:r>
            <a:endParaRPr sz="155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 Medium"/>
              <a:buChar char="●"/>
            </a:pPr>
            <a:r>
              <a:rPr lang="en" sz="155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Using Salesforce Solution Kits</a:t>
            </a:r>
            <a:endParaRPr sz="155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1126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4"/>
          <p:cNvSpPr txBox="1"/>
          <p:nvPr/>
        </p:nvSpPr>
        <p:spPr>
          <a:xfrm>
            <a:off x="760500" y="613350"/>
            <a:ext cx="5511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Summary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04" name="Google Shape;604;p44"/>
          <p:cNvSpPr txBox="1"/>
          <p:nvPr/>
        </p:nvSpPr>
        <p:spPr>
          <a:xfrm>
            <a:off x="760500" y="1426000"/>
            <a:ext cx="80718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Apply the Well-Architected Framework to every solution and to your day-to-day role.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Don’t forget to think high-level and how all of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your marketing assets will fit together in the solution and the system landscape.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Take the time to make diagrams and document your work. Future “you” will thank you!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605" name="Google Shape;60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4"/>
          <p:cNvPicPr preferRelativeResize="0"/>
          <p:nvPr/>
        </p:nvPicPr>
        <p:blipFill rotWithShape="1">
          <a:blip r:embed="rId5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4"/>
          <p:cNvPicPr preferRelativeResize="0"/>
          <p:nvPr/>
        </p:nvPicPr>
        <p:blipFill rotWithShape="1">
          <a:blip r:embed="rId6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5188" y="3084901"/>
            <a:ext cx="2755077" cy="183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45"/>
          <p:cNvSpPr/>
          <p:nvPr/>
        </p:nvSpPr>
        <p:spPr>
          <a:xfrm>
            <a:off x="442125" y="206713"/>
            <a:ext cx="8464800" cy="4730100"/>
          </a:xfrm>
          <a:prstGeom prst="rect">
            <a:avLst/>
          </a:prstGeom>
          <a:solidFill>
            <a:srgbClr val="4A0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0A77"/>
              </a:solidFill>
            </a:endParaRPr>
          </a:p>
        </p:txBody>
      </p:sp>
      <p:pic>
        <p:nvPicPr>
          <p:cNvPr id="615" name="Google Shape;6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50" y="206763"/>
            <a:ext cx="482645" cy="4729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20000" dist="104775">
              <a:srgbClr val="DBC1F7">
                <a:alpha val="16000"/>
              </a:srgbClr>
            </a:outerShdw>
          </a:effectLst>
        </p:spPr>
      </p:pic>
      <p:sp>
        <p:nvSpPr>
          <p:cNvPr id="616" name="Google Shape;616;p45"/>
          <p:cNvSpPr txBox="1"/>
          <p:nvPr/>
        </p:nvSpPr>
        <p:spPr>
          <a:xfrm>
            <a:off x="760500" y="613350"/>
            <a:ext cx="5511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Resources</a:t>
            </a:r>
            <a:endParaRPr b="1" sz="30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17" name="Google Shape;617;p45"/>
          <p:cNvSpPr txBox="1"/>
          <p:nvPr/>
        </p:nvSpPr>
        <p:spPr>
          <a:xfrm>
            <a:off x="760500" y="1426000"/>
            <a:ext cx="80718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Salesforce Architect Website: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" u="sng">
                <a:solidFill>
                  <a:schemeClr val="hlink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5"/>
              </a:rPr>
              <a:t>https://architect.salesforce.com/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Customer 360 Guide for Retail: </a:t>
            </a:r>
            <a:r>
              <a:rPr lang="en" u="sng">
                <a:solidFill>
                  <a:schemeClr val="hlink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6"/>
              </a:rPr>
              <a:t>https://help.salesforce.com/s/articleView?id=sf.icx_b2c_intro_parent.htm&amp;type=5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Trailhead: Salesforce Solution Kits: Quick Look: </a:t>
            </a:r>
            <a:r>
              <a:rPr lang="en" u="sng">
                <a:solidFill>
                  <a:schemeClr val="hlink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7"/>
              </a:rPr>
              <a:t>https://trailhead.salesforce.com/content/learn/modules/salesforce-solution-kits-quick-look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Salesforce Architect Blog: Three Diagrams Architects Can’t Live Without: </a:t>
            </a:r>
            <a:r>
              <a:rPr lang="en" u="sng">
                <a:solidFill>
                  <a:schemeClr val="hlink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8"/>
              </a:rPr>
              <a:t>https://medium.com/salesforce-architects/three-diagrams-architects-cant-live-without-2bce9aaacad0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6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6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6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6"/>
          <p:cNvSpPr txBox="1"/>
          <p:nvPr/>
        </p:nvSpPr>
        <p:spPr>
          <a:xfrm>
            <a:off x="0" y="960800"/>
            <a:ext cx="91440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You! 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Any questions?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27" name="Google Shape;627;p46"/>
          <p:cNvSpPr txBox="1"/>
          <p:nvPr/>
        </p:nvSpPr>
        <p:spPr>
          <a:xfrm>
            <a:off x="1768200" y="3854925"/>
            <a:ext cx="560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Stay in touch on LinkedIn or Twitter. </a:t>
            </a:r>
            <a:endParaRPr b="1" sz="1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LinkedIn: https://bit.ly/VickiMoritzHenry </a:t>
            </a:r>
            <a:endParaRPr b="1" sz="1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Twitter: @VickiHenry63</a:t>
            </a:r>
            <a:endParaRPr b="1" sz="18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775950" y="1489775"/>
            <a:ext cx="63984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Well-Architected Framework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760500" y="613350"/>
            <a:ext cx="5511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it?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325" y="1355551"/>
            <a:ext cx="8467500" cy="28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775950" y="1964950"/>
            <a:ext cx="63984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Trusted</a:t>
            </a:r>
            <a:endParaRPr b="1"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Secure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760500" y="1479825"/>
            <a:ext cx="74943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type of data are you bringing into your marketing system?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Does it need to be there?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 the guardians of your marketing data.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Only bring data into the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system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that you need for marketing purposes.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Compliant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760500" y="1479825"/>
            <a:ext cx="74943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GDPR: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 you have a clear 360 degree view of your customer? Do you have contact delete processes in place to respect the right to erasure?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CAN-SPAM: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Do you have clear team alignment around commercial vs. transactional messages? Do your opt-outs sync with any systems that may be sending emails?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Just to name a few…..</a:t>
            </a:r>
            <a:endParaRPr i="1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in doubt, check with legal.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760500" y="613350"/>
            <a:ext cx="6445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Reliable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760500" y="1479825"/>
            <a:ext cx="74943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GDPR: 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 you have a clear 360 degree view of your customer? Do you have contact delete processes in place to respect the right to erasure?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CAN-SPAM:</a:t>
            </a:r>
            <a:r>
              <a:rPr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Do you have clear team alignment around commercial vs. transactional messages? Do your opt-outs sync with any systems that may be sending emails?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Just to name a few…..</a:t>
            </a:r>
            <a:endParaRPr i="1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in doubt, check with legal. </a:t>
            </a:r>
            <a:endParaRPr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